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31" d="100"/>
          <a:sy n="31" d="100"/>
        </p:scale>
        <p:origin x="-120" y="-1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pt-P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0C4918D-5171-4229-9EEC-8ED5107F3E0E}" type="datetimeFigureOut">
              <a:rPr lang="pt-PT" smtClean="0"/>
              <a:t>13/02/20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3949832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0C4918D-5171-4229-9EEC-8ED5107F3E0E}" type="datetimeFigureOut">
              <a:rPr lang="pt-PT" smtClean="0"/>
              <a:t>13/02/20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1165940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0C4918D-5171-4229-9EEC-8ED5107F3E0E}" type="datetimeFigureOut">
              <a:rPr lang="pt-PT" smtClean="0"/>
              <a:t>13/02/20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51820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0C4918D-5171-4229-9EEC-8ED5107F3E0E}" type="datetimeFigureOut">
              <a:rPr lang="pt-PT" smtClean="0"/>
              <a:t>13/02/20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254309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pt-PT"/>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0C4918D-5171-4229-9EEC-8ED5107F3E0E}" type="datetimeFigureOut">
              <a:rPr lang="pt-PT" smtClean="0"/>
              <a:t>13/02/20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102648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0C4918D-5171-4229-9EEC-8ED5107F3E0E}" type="datetimeFigureOut">
              <a:rPr lang="pt-PT" smtClean="0"/>
              <a:t>13/02/20</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7679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pt-PT"/>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0C4918D-5171-4229-9EEC-8ED5107F3E0E}" type="datetimeFigureOut">
              <a:rPr lang="pt-PT" smtClean="0"/>
              <a:t>13/02/20</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2839253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0C4918D-5171-4229-9EEC-8ED5107F3E0E}" type="datetimeFigureOut">
              <a:rPr lang="pt-PT" smtClean="0"/>
              <a:t>13/02/20</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379983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0C4918D-5171-4229-9EEC-8ED5107F3E0E}" type="datetimeFigureOut">
              <a:rPr lang="pt-PT" smtClean="0"/>
              <a:t>13/02/20</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325964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pt-PT"/>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0C4918D-5171-4229-9EEC-8ED5107F3E0E}" type="datetimeFigureOut">
              <a:rPr lang="pt-PT" smtClean="0"/>
              <a:t>13/02/20</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335706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pt-PT"/>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0C4918D-5171-4229-9EEC-8ED5107F3E0E}" type="datetimeFigureOut">
              <a:rPr lang="pt-PT" smtClean="0"/>
              <a:t>13/02/20</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D39EEF20-2B52-46CC-91A8-3267DD343BE1}" type="slidenum">
              <a:rPr lang="pt-PT" smtClean="0"/>
              <a:t>‹#›</a:t>
            </a:fld>
            <a:endParaRPr lang="pt-PT"/>
          </a:p>
        </p:txBody>
      </p:sp>
    </p:spTree>
    <p:extLst>
      <p:ext uri="{BB962C8B-B14F-4D97-AF65-F5344CB8AC3E}">
        <p14:creationId xmlns:p14="http://schemas.microsoft.com/office/powerpoint/2010/main" val="31482442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4918D-5171-4229-9EEC-8ED5107F3E0E}" type="datetimeFigureOut">
              <a:rPr lang="pt-PT" smtClean="0"/>
              <a:t>13/02/20</a:t>
            </a:fld>
            <a:endParaRPr lang="pt-PT"/>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EEF20-2B52-46CC-91A8-3267DD343BE1}" type="slidenum">
              <a:rPr lang="pt-PT" smtClean="0"/>
              <a:t>‹#›</a:t>
            </a:fld>
            <a:endParaRPr lang="pt-PT"/>
          </a:p>
        </p:txBody>
      </p:sp>
    </p:spTree>
    <p:extLst>
      <p:ext uri="{BB962C8B-B14F-4D97-AF65-F5344CB8AC3E}">
        <p14:creationId xmlns:p14="http://schemas.microsoft.com/office/powerpoint/2010/main" val="1754930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www.lisbon-guide.info/about/fado" TargetMode="External"/><Relationship Id="rId4" Type="http://schemas.openxmlformats.org/officeDocument/2006/relationships/hyperlink" Target="https://www.britannica.com/art/fado" TargetMode="External"/><Relationship Id="rId5" Type="http://schemas.openxmlformats.org/officeDocument/2006/relationships/hyperlink" Target="https://www.centerofportugal.com/article/fado-de-coimbra/"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s://portugal.com/portuguese-music/fado-soul-portuguese-musi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2UDZH_Htpq8" TargetMode="External"/><Relationship Id="rId4" Type="http://schemas.openxmlformats.org/officeDocument/2006/relationships/hyperlink" Target="https://www.youtube.com/watch?v=FFGcXFW8bwM" TargetMode="External"/><Relationship Id="rId5" Type="http://schemas.openxmlformats.org/officeDocument/2006/relationships/hyperlink" Target="https://www.youtube.com/watch?v=f3WGttZdksg" TargetMode="External"/><Relationship Id="rId6" Type="http://schemas.openxmlformats.org/officeDocument/2006/relationships/hyperlink" Target="https://www.youtube.com/watch?v=6KJTKnMJfZ8" TargetMode="External"/><Relationship Id="rId7"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s://www.youtube.com/watch?v=HJ-ugf0_YP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PT" dirty="0" smtClean="0"/>
              <a:t>Fado	</a:t>
            </a:r>
            <a:endParaRPr lang="pt-PT" dirty="0"/>
          </a:p>
        </p:txBody>
      </p:sp>
      <p:sp>
        <p:nvSpPr>
          <p:cNvPr id="3" name="Subtítulo 2"/>
          <p:cNvSpPr>
            <a:spLocks noGrp="1"/>
          </p:cNvSpPr>
          <p:nvPr>
            <p:ph type="subTitle" idx="1"/>
          </p:nvPr>
        </p:nvSpPr>
        <p:spPr/>
        <p:txBody>
          <a:bodyPr/>
          <a:lstStyle/>
          <a:p>
            <a:r>
              <a:rPr lang="pt-PT" dirty="0" err="1"/>
              <a:t>t</a:t>
            </a:r>
            <a:r>
              <a:rPr lang="pt-PT" dirty="0" err="1" smtClean="0"/>
              <a:t>he</a:t>
            </a:r>
            <a:r>
              <a:rPr lang="pt-PT" dirty="0" smtClean="0"/>
              <a:t> </a:t>
            </a:r>
            <a:r>
              <a:rPr lang="pt-PT" dirty="0" err="1" smtClean="0"/>
              <a:t>opening</a:t>
            </a:r>
            <a:r>
              <a:rPr lang="pt-PT" dirty="0" smtClean="0"/>
              <a:t> </a:t>
            </a:r>
            <a:r>
              <a:rPr lang="pt-PT" dirty="0" err="1" smtClean="0"/>
              <a:t>of</a:t>
            </a:r>
            <a:r>
              <a:rPr lang="pt-PT" dirty="0" smtClean="0"/>
              <a:t> </a:t>
            </a:r>
            <a:r>
              <a:rPr lang="pt-PT" dirty="0" err="1" smtClean="0"/>
              <a:t>the</a:t>
            </a:r>
            <a:r>
              <a:rPr lang="pt-PT" dirty="0" smtClean="0"/>
              <a:t> </a:t>
            </a:r>
            <a:r>
              <a:rPr lang="pt-PT" dirty="0" err="1" smtClean="0"/>
              <a:t>heart</a:t>
            </a:r>
            <a:endParaRPr lang="pt-PT" dirty="0"/>
          </a:p>
        </p:txBody>
      </p:sp>
    </p:spTree>
    <p:extLst>
      <p:ext uri="{BB962C8B-B14F-4D97-AF65-F5344CB8AC3E}">
        <p14:creationId xmlns:p14="http://schemas.microsoft.com/office/powerpoint/2010/main" val="4136646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4898" y="0"/>
            <a:ext cx="4657102" cy="6858000"/>
          </a:xfrm>
          <a:prstGeom prst="rect">
            <a:avLst/>
          </a:prstGeom>
        </p:spPr>
      </p:pic>
      <p:sp>
        <p:nvSpPr>
          <p:cNvPr id="2" name="Título 1"/>
          <p:cNvSpPr>
            <a:spLocks noGrp="1"/>
          </p:cNvSpPr>
          <p:nvPr>
            <p:ph type="title"/>
          </p:nvPr>
        </p:nvSpPr>
        <p:spPr/>
        <p:txBody>
          <a:bodyPr/>
          <a:lstStyle/>
          <a:p>
            <a:r>
              <a:rPr lang="pt-PT" dirty="0" smtClean="0"/>
              <a:t>Fado – Portuguese </a:t>
            </a:r>
            <a:r>
              <a:rPr lang="pt-PT" dirty="0" err="1" smtClean="0"/>
              <a:t>music</a:t>
            </a:r>
            <a:endParaRPr lang="pt-PT" dirty="0"/>
          </a:p>
        </p:txBody>
      </p:sp>
      <p:sp>
        <p:nvSpPr>
          <p:cNvPr id="3" name="Marcador de Posição de Conteúdo 2"/>
          <p:cNvSpPr>
            <a:spLocks noGrp="1"/>
          </p:cNvSpPr>
          <p:nvPr>
            <p:ph idx="1"/>
          </p:nvPr>
        </p:nvSpPr>
        <p:spPr>
          <a:xfrm>
            <a:off x="838200" y="1519951"/>
            <a:ext cx="6477000" cy="4657011"/>
          </a:xfrm>
        </p:spPr>
        <p:txBody>
          <a:bodyPr>
            <a:normAutofit fontScale="55000" lnSpcReduction="20000"/>
          </a:bodyPr>
          <a:lstStyle/>
          <a:p>
            <a:pPr marL="0" indent="0">
              <a:lnSpc>
                <a:spcPct val="120000"/>
              </a:lnSpc>
              <a:buNone/>
            </a:pPr>
            <a:r>
              <a:rPr lang="en-US" dirty="0" err="1" smtClean="0"/>
              <a:t>Fado</a:t>
            </a:r>
            <a:r>
              <a:rPr lang="en-US" dirty="0" smtClean="0"/>
              <a:t> </a:t>
            </a:r>
            <a:r>
              <a:rPr lang="en-US" dirty="0"/>
              <a:t>officially originated in Portugal around the 1820s, though it is thought to have much earlier origins. </a:t>
            </a:r>
            <a:endParaRPr lang="en-US" dirty="0" smtClean="0"/>
          </a:p>
          <a:p>
            <a:pPr marL="0" indent="0">
              <a:lnSpc>
                <a:spcPct val="120000"/>
              </a:lnSpc>
              <a:buNone/>
            </a:pPr>
            <a:r>
              <a:rPr lang="en-US" dirty="0" err="1" smtClean="0"/>
              <a:t>Fado</a:t>
            </a:r>
            <a:r>
              <a:rPr lang="en-US" dirty="0" smtClean="0"/>
              <a:t> is not a dance or even music. It is the opening of the heart, the exposure of emotions to the sound of a guitar. </a:t>
            </a:r>
            <a:r>
              <a:rPr lang="en-US" dirty="0" smtClean="0"/>
              <a:t>It</a:t>
            </a:r>
            <a:r>
              <a:rPr lang="en-US" dirty="0" smtClean="0"/>
              <a:t> </a:t>
            </a:r>
            <a:r>
              <a:rPr lang="en-US" dirty="0"/>
              <a:t>is known for </a:t>
            </a:r>
            <a:r>
              <a:rPr lang="en-US" dirty="0" smtClean="0"/>
              <a:t>its</a:t>
            </a:r>
            <a:r>
              <a:rPr lang="en-US" dirty="0" smtClean="0"/>
              <a:t> nostalgic </a:t>
            </a:r>
            <a:r>
              <a:rPr lang="en-US" dirty="0"/>
              <a:t>and profoundly melancholic </a:t>
            </a:r>
            <a:r>
              <a:rPr lang="en-US" dirty="0" smtClean="0"/>
              <a:t>tone</a:t>
            </a:r>
            <a:r>
              <a:rPr lang="en-US" dirty="0"/>
              <a:t> </a:t>
            </a:r>
            <a:r>
              <a:rPr lang="en-US" dirty="0" smtClean="0"/>
              <a:t>but it also includes a great sense of hope and celebration of the complexities of life (and love) amid pain. It’s essentially a heartfelt recital of poems, a chant, or a cry, which is why you don’t really need to understand the lyrics to feel it. You sense it in the singer’s voice and face, in the darkness of the outfit and in the melodramatic pauses in between. It should be performed in a very low-lit, quiet space, although there are also more upbeat </a:t>
            </a:r>
            <a:r>
              <a:rPr lang="en-US" dirty="0" err="1" smtClean="0"/>
              <a:t>fados</a:t>
            </a:r>
            <a:r>
              <a:rPr lang="en-US" dirty="0" smtClean="0"/>
              <a:t>.</a:t>
            </a:r>
            <a:r>
              <a:rPr lang="en-US" dirty="0" smtClean="0"/>
              <a:t> </a:t>
            </a:r>
          </a:p>
          <a:p>
            <a:pPr marL="0" indent="0">
              <a:lnSpc>
                <a:spcPct val="120000"/>
              </a:lnSpc>
              <a:buNone/>
            </a:pPr>
            <a:r>
              <a:rPr lang="en-US" dirty="0" smtClean="0"/>
              <a:t>In </a:t>
            </a:r>
            <a:r>
              <a:rPr lang="en-US" dirty="0" err="1"/>
              <a:t>fado</a:t>
            </a:r>
            <a:r>
              <a:rPr lang="en-US" dirty="0"/>
              <a:t> music, the musician will sing about the hard realities of daily life, balancing both resignation and hopefulness that a resolution to its torments can still occur. It can be described by using the Portuguese word “</a:t>
            </a:r>
            <a:r>
              <a:rPr lang="en-US" dirty="0" err="1"/>
              <a:t>saudade</a:t>
            </a:r>
            <a:r>
              <a:rPr lang="en-US" dirty="0"/>
              <a:t>,” which means “longing” and stands for a feeling of loss. This loss is generally permanent and of long-term consequence. </a:t>
            </a:r>
            <a:endParaRPr lang="en-US" dirty="0" smtClean="0"/>
          </a:p>
          <a:p>
            <a:pPr marL="0" indent="0">
              <a:lnSpc>
                <a:spcPct val="120000"/>
              </a:lnSpc>
              <a:buNone/>
            </a:pPr>
            <a:r>
              <a:rPr lang="en-US" dirty="0" err="1" smtClean="0"/>
              <a:t>Fado</a:t>
            </a:r>
            <a:r>
              <a:rPr lang="en-US" dirty="0" smtClean="0"/>
              <a:t> </a:t>
            </a:r>
            <a:r>
              <a:rPr lang="en-US" dirty="0"/>
              <a:t>music often has one or two 12 string guitars, one or two violas, and sometimes a small 8 string bass.</a:t>
            </a:r>
            <a:endParaRPr lang="pt-PT" dirty="0"/>
          </a:p>
        </p:txBody>
      </p:sp>
    </p:spTree>
    <p:extLst>
      <p:ext uri="{BB962C8B-B14F-4D97-AF65-F5344CB8AC3E}">
        <p14:creationId xmlns:p14="http://schemas.microsoft.com/office/powerpoint/2010/main" val="1591675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err="1" smtClean="0"/>
              <a:t>Lisbon</a:t>
            </a:r>
            <a:endParaRPr lang="pt-PT" dirty="0"/>
          </a:p>
        </p:txBody>
      </p:sp>
      <p:sp>
        <p:nvSpPr>
          <p:cNvPr id="3" name="Marcador de Posição de Conteúdo 2"/>
          <p:cNvSpPr>
            <a:spLocks noGrp="1"/>
          </p:cNvSpPr>
          <p:nvPr>
            <p:ph idx="1"/>
          </p:nvPr>
        </p:nvSpPr>
        <p:spPr>
          <a:xfrm>
            <a:off x="838200" y="1311739"/>
            <a:ext cx="6598024" cy="4865224"/>
          </a:xfrm>
        </p:spPr>
        <p:txBody>
          <a:bodyPr>
            <a:normAutofit fontScale="62500" lnSpcReduction="20000"/>
          </a:bodyPr>
          <a:lstStyle/>
          <a:p>
            <a:pPr marL="0" indent="0">
              <a:lnSpc>
                <a:spcPct val="120000"/>
              </a:lnSpc>
              <a:buNone/>
            </a:pPr>
            <a:r>
              <a:rPr lang="en-US" dirty="0"/>
              <a:t>Lisbon </a:t>
            </a:r>
            <a:r>
              <a:rPr lang="en-US" dirty="0" err="1"/>
              <a:t>fado</a:t>
            </a:r>
            <a:r>
              <a:rPr lang="en-US" dirty="0"/>
              <a:t> is the </a:t>
            </a:r>
            <a:r>
              <a:rPr lang="en-US" dirty="0" smtClean="0"/>
              <a:t>most </a:t>
            </a:r>
            <a:r>
              <a:rPr lang="en-US" dirty="0"/>
              <a:t>well-known of the two styles. </a:t>
            </a:r>
            <a:r>
              <a:rPr lang="en-US" dirty="0" smtClean="0"/>
              <a:t>It all started in  the streets and brothels of </a:t>
            </a:r>
            <a:r>
              <a:rPr lang="en-US" dirty="0" smtClean="0"/>
              <a:t>Lisbon,</a:t>
            </a:r>
            <a:r>
              <a:rPr lang="en-US" dirty="0" smtClean="0"/>
              <a:t> </a:t>
            </a:r>
            <a:r>
              <a:rPr lang="en-US" dirty="0"/>
              <a:t>in social contexts that are set in marginality and transgression. It </a:t>
            </a:r>
            <a:r>
              <a:rPr lang="en-US" dirty="0" smtClean="0"/>
              <a:t>was also </a:t>
            </a:r>
            <a:r>
              <a:rPr lang="en-US" dirty="0"/>
              <a:t>frequently found in locations of sailors </a:t>
            </a:r>
            <a:r>
              <a:rPr lang="en-US" dirty="0" smtClean="0"/>
              <a:t>(some historians believe the real origin predates to homesick sailors and to the slaves in Brazil)</a:t>
            </a:r>
            <a:r>
              <a:rPr lang="en-US" dirty="0" smtClean="0"/>
              <a:t>. There is evident Moorish influence, too, perhaps explained by the first “</a:t>
            </a:r>
            <a:r>
              <a:rPr lang="en-US" dirty="0" err="1" smtClean="0"/>
              <a:t>Fado</a:t>
            </a:r>
            <a:r>
              <a:rPr lang="en-US" dirty="0" smtClean="0"/>
              <a:t> </a:t>
            </a:r>
            <a:r>
              <a:rPr lang="en-US" dirty="0" err="1" smtClean="0"/>
              <a:t>Neighbourhood</a:t>
            </a:r>
            <a:r>
              <a:rPr lang="en-US" dirty="0" smtClean="0"/>
              <a:t>” in the city, the </a:t>
            </a:r>
            <a:r>
              <a:rPr lang="en-US" dirty="0" err="1" smtClean="0"/>
              <a:t>Mouraria</a:t>
            </a:r>
            <a:r>
              <a:rPr lang="en-US" dirty="0" smtClean="0"/>
              <a:t>, which was the Moorish enclave for centuries.</a:t>
            </a:r>
          </a:p>
          <a:p>
            <a:pPr marL="0" indent="0">
              <a:lnSpc>
                <a:spcPct val="120000"/>
              </a:lnSpc>
              <a:buNone/>
            </a:pPr>
            <a:r>
              <a:rPr lang="en-US" dirty="0" smtClean="0"/>
              <a:t>In </a:t>
            </a:r>
            <a:r>
              <a:rPr lang="en-US" dirty="0"/>
              <a:t>the early 1900s, it found a popular following that would continue today. It came across some difficult times in 1926, when censorship caused major changes to urban entertainment and placing hefty requirements on any shows and venues. Thanks to the popularity of the radio, </a:t>
            </a:r>
            <a:r>
              <a:rPr lang="en-US" dirty="0" err="1"/>
              <a:t>fado</a:t>
            </a:r>
            <a:r>
              <a:rPr lang="en-US" dirty="0"/>
              <a:t> found its place in homes across Portugal</a:t>
            </a:r>
            <a:r>
              <a:rPr lang="en-US" dirty="0" smtClean="0"/>
              <a:t>.</a:t>
            </a:r>
          </a:p>
          <a:p>
            <a:pPr marL="0" indent="0">
              <a:lnSpc>
                <a:spcPct val="120000"/>
              </a:lnSpc>
              <a:buNone/>
            </a:pPr>
            <a:r>
              <a:rPr lang="en-US" dirty="0" smtClean="0"/>
              <a:t> </a:t>
            </a:r>
            <a:r>
              <a:rPr lang="en-US" dirty="0"/>
              <a:t>In the 1990s, it soon found its place in the World Music circuits.</a:t>
            </a:r>
            <a:endParaRPr lang="pt-PT"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4898" y="0"/>
            <a:ext cx="4657102" cy="6858000"/>
          </a:xfrm>
          <a:prstGeom prst="rect">
            <a:avLst/>
          </a:prstGeom>
        </p:spPr>
      </p:pic>
    </p:spTree>
    <p:extLst>
      <p:ext uri="{BB962C8B-B14F-4D97-AF65-F5344CB8AC3E}">
        <p14:creationId xmlns:p14="http://schemas.microsoft.com/office/powerpoint/2010/main" val="376651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Coimbra</a:t>
            </a:r>
            <a:endParaRPr lang="pt-PT" dirty="0"/>
          </a:p>
        </p:txBody>
      </p:sp>
      <p:sp>
        <p:nvSpPr>
          <p:cNvPr id="3" name="Marcador de Posição de Conteúdo 2"/>
          <p:cNvSpPr>
            <a:spLocks noGrp="1"/>
          </p:cNvSpPr>
          <p:nvPr>
            <p:ph idx="1"/>
          </p:nvPr>
        </p:nvSpPr>
        <p:spPr>
          <a:xfrm>
            <a:off x="838200" y="1825625"/>
            <a:ext cx="6696698" cy="4351338"/>
          </a:xfrm>
        </p:spPr>
        <p:txBody>
          <a:bodyPr>
            <a:normAutofit fontScale="62500" lnSpcReduction="20000"/>
          </a:bodyPr>
          <a:lstStyle/>
          <a:p>
            <a:pPr marL="0" indent="0" fontAlgn="base">
              <a:lnSpc>
                <a:spcPct val="120000"/>
              </a:lnSpc>
              <a:buNone/>
            </a:pPr>
            <a:r>
              <a:rPr lang="en-US" dirty="0"/>
              <a:t>Coimbra </a:t>
            </a:r>
            <a:r>
              <a:rPr lang="en-US" dirty="0" err="1"/>
              <a:t>fado</a:t>
            </a:r>
            <a:r>
              <a:rPr lang="en-US" dirty="0"/>
              <a:t> has ties to the academic traditions of the University of Coimbra. The singers and other musicians will wear the </a:t>
            </a:r>
            <a:r>
              <a:rPr lang="en-US" dirty="0" smtClean="0"/>
              <a:t>traditional </a:t>
            </a:r>
            <a:r>
              <a:rPr lang="en-US" dirty="0"/>
              <a:t>academic wardrobe that consists of dark robes, capes, and leggings. They will sing at night time on the streets or in the city square. While Lisbon often appealed to those in the working-class fields, Coimbra appeals to the more privileged classes.</a:t>
            </a:r>
          </a:p>
          <a:p>
            <a:pPr marL="0" indent="0" fontAlgn="base">
              <a:lnSpc>
                <a:spcPct val="120000"/>
              </a:lnSpc>
              <a:buNone/>
            </a:pPr>
            <a:r>
              <a:rPr lang="en-US" dirty="0"/>
              <a:t>There are a few other differences between Lisbon and Coimbra, aside from the group of people the music appeals to. Lisbon-style can be sung by anyone regardless of gender, while Coimbra-style is only sung by males. Coimbra-style generally is about finding hope in the everyday hardships that people live through. In contrast, Lisbon-style would suggest surrender when being faced with those hardships. Lisbon-style often features improvisation during performances, whereas Coimbra-style is constantly rehearsed before performances.</a:t>
            </a:r>
          </a:p>
          <a:p>
            <a:endParaRPr lang="pt-PT"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4898" y="0"/>
            <a:ext cx="4657102" cy="6858000"/>
          </a:xfrm>
          <a:prstGeom prst="rect">
            <a:avLst/>
          </a:prstGeom>
        </p:spPr>
      </p:pic>
    </p:spTree>
    <p:extLst>
      <p:ext uri="{BB962C8B-B14F-4D97-AF65-F5344CB8AC3E}">
        <p14:creationId xmlns:p14="http://schemas.microsoft.com/office/powerpoint/2010/main" val="426310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Bibliography</a:t>
            </a:r>
            <a:endParaRPr lang="pt-PT" dirty="0"/>
          </a:p>
        </p:txBody>
      </p:sp>
      <p:sp>
        <p:nvSpPr>
          <p:cNvPr id="3" name="Marcador de Posição de Conteúdo 2"/>
          <p:cNvSpPr>
            <a:spLocks noGrp="1"/>
          </p:cNvSpPr>
          <p:nvPr>
            <p:ph idx="1"/>
          </p:nvPr>
        </p:nvSpPr>
        <p:spPr>
          <a:xfrm>
            <a:off x="838200" y="1825625"/>
            <a:ext cx="6557682" cy="4351338"/>
          </a:xfrm>
        </p:spPr>
        <p:txBody>
          <a:bodyPr/>
          <a:lstStyle/>
          <a:p>
            <a:r>
              <a:rPr lang="pt-PT" dirty="0" smtClean="0">
                <a:hlinkClick r:id="rId2"/>
              </a:rPr>
              <a:t>https://portugal.com/portuguese-music/fado-soul-portuguese-music</a:t>
            </a:r>
            <a:endParaRPr lang="pt-PT" dirty="0" smtClean="0"/>
          </a:p>
          <a:p>
            <a:r>
              <a:rPr lang="pt-PT" dirty="0" smtClean="0">
                <a:hlinkClick r:id="rId3"/>
              </a:rPr>
              <a:t>http://www.lisbon-guide.info/about/fado</a:t>
            </a:r>
            <a:endParaRPr lang="pt-PT" dirty="0" smtClean="0"/>
          </a:p>
          <a:p>
            <a:r>
              <a:rPr lang="pt-PT" dirty="0" smtClean="0">
                <a:hlinkClick r:id="rId4"/>
              </a:rPr>
              <a:t>https://www.britannica.com/art/fado</a:t>
            </a:r>
            <a:endParaRPr lang="pt-PT" dirty="0" smtClean="0"/>
          </a:p>
          <a:p>
            <a:r>
              <a:rPr lang="pt-PT" dirty="0" smtClean="0">
                <a:hlinkClick r:id="rId5"/>
              </a:rPr>
              <a:t>https://www.centerofportugal.com/article/fado-de-coimbra/</a:t>
            </a:r>
            <a:endParaRPr lang="pt-PT" dirty="0"/>
          </a:p>
        </p:txBody>
      </p:sp>
      <p:pic>
        <p:nvPicPr>
          <p:cNvPr id="5" name="Imagem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34898" y="0"/>
            <a:ext cx="4657102" cy="6858000"/>
          </a:xfrm>
          <a:prstGeom prst="rect">
            <a:avLst/>
          </a:prstGeom>
        </p:spPr>
      </p:pic>
    </p:spTree>
    <p:extLst>
      <p:ext uri="{BB962C8B-B14F-4D97-AF65-F5344CB8AC3E}">
        <p14:creationId xmlns:p14="http://schemas.microsoft.com/office/powerpoint/2010/main" val="3602221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Videos</a:t>
            </a:r>
            <a:r>
              <a:rPr lang="pt-PT" dirty="0" smtClean="0"/>
              <a:t>	</a:t>
            </a:r>
            <a:endParaRPr lang="pt-PT" dirty="0"/>
          </a:p>
        </p:txBody>
      </p:sp>
      <p:sp>
        <p:nvSpPr>
          <p:cNvPr id="3" name="Marcador de Posição de Conteúdo 2"/>
          <p:cNvSpPr>
            <a:spLocks noGrp="1"/>
          </p:cNvSpPr>
          <p:nvPr>
            <p:ph idx="1"/>
          </p:nvPr>
        </p:nvSpPr>
        <p:spPr>
          <a:xfrm>
            <a:off x="838200" y="1825625"/>
            <a:ext cx="6382871" cy="4351338"/>
          </a:xfrm>
        </p:spPr>
        <p:txBody>
          <a:bodyPr>
            <a:normAutofit fontScale="77500" lnSpcReduction="20000"/>
          </a:bodyPr>
          <a:lstStyle/>
          <a:p>
            <a:r>
              <a:rPr lang="pt-PT" dirty="0" smtClean="0"/>
              <a:t>Povo que lavas no rio (</a:t>
            </a:r>
            <a:r>
              <a:rPr lang="pt-PT" dirty="0" smtClean="0">
                <a:hlinkClick r:id="rId2"/>
              </a:rPr>
              <a:t>https://www.youtube.com/watch?v=HJ-ugf0_YPg</a:t>
            </a:r>
            <a:r>
              <a:rPr lang="pt-PT" dirty="0" smtClean="0"/>
              <a:t>)</a:t>
            </a:r>
          </a:p>
          <a:p>
            <a:r>
              <a:rPr lang="pt-PT" dirty="0" smtClean="0"/>
              <a:t>Melhor de mim (</a:t>
            </a:r>
            <a:r>
              <a:rPr lang="pt-PT" dirty="0" smtClean="0">
                <a:hlinkClick r:id="rId3"/>
              </a:rPr>
              <a:t>https://www.youtube.com/watch?v=2UDZH_Htpq8</a:t>
            </a:r>
            <a:r>
              <a:rPr lang="pt-PT" dirty="0" smtClean="0"/>
              <a:t>)</a:t>
            </a:r>
          </a:p>
          <a:p>
            <a:r>
              <a:rPr lang="pt-PT" dirty="0" smtClean="0"/>
              <a:t>Estrela (</a:t>
            </a:r>
            <a:r>
              <a:rPr lang="pt-PT" dirty="0" smtClean="0">
                <a:hlinkClick r:id="rId4"/>
              </a:rPr>
              <a:t>https://www.youtube.com/watch?v=FFGcXFW8bwM</a:t>
            </a:r>
            <a:r>
              <a:rPr lang="pt-PT" dirty="0" smtClean="0"/>
              <a:t>)</a:t>
            </a:r>
          </a:p>
          <a:p>
            <a:r>
              <a:rPr lang="pt-PT" dirty="0" smtClean="0"/>
              <a:t>Balada da despedida </a:t>
            </a:r>
            <a:r>
              <a:rPr lang="pt-PT" dirty="0" smtClean="0">
                <a:hlinkClick r:id="rId5"/>
              </a:rPr>
              <a:t>https://www.youtube.com/watch?v=f3WGttZdksg</a:t>
            </a:r>
            <a:r>
              <a:rPr lang="pt-PT" dirty="0" smtClean="0"/>
              <a:t>)</a:t>
            </a:r>
          </a:p>
          <a:p>
            <a:r>
              <a:rPr lang="pt-PT" dirty="0" smtClean="0"/>
              <a:t>Coimbra é uma lição (</a:t>
            </a:r>
            <a:r>
              <a:rPr lang="pt-PT" dirty="0" smtClean="0">
                <a:hlinkClick r:id="rId6"/>
              </a:rPr>
              <a:t>https://www.youtube.com/watch?v=6KJTKnMJfZ8</a:t>
            </a:r>
            <a:r>
              <a:rPr lang="pt-PT" dirty="0" smtClean="0"/>
              <a:t>)</a:t>
            </a:r>
          </a:p>
          <a:p>
            <a:endParaRPr lang="pt-PT" dirty="0"/>
          </a:p>
        </p:txBody>
      </p:sp>
      <p:pic>
        <p:nvPicPr>
          <p:cNvPr id="6" name="Imagem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34898" y="0"/>
            <a:ext cx="4657102" cy="6858000"/>
          </a:xfrm>
          <a:prstGeom prst="rect">
            <a:avLst/>
          </a:prstGeom>
        </p:spPr>
      </p:pic>
    </p:spTree>
    <p:extLst>
      <p:ext uri="{BB962C8B-B14F-4D97-AF65-F5344CB8AC3E}">
        <p14:creationId xmlns:p14="http://schemas.microsoft.com/office/powerpoint/2010/main" val="312949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Task</a:t>
            </a:r>
            <a:r>
              <a:rPr lang="pt-PT" dirty="0" smtClean="0"/>
              <a:t>	</a:t>
            </a:r>
            <a:endParaRPr lang="pt-PT" dirty="0"/>
          </a:p>
        </p:txBody>
      </p:sp>
      <p:sp>
        <p:nvSpPr>
          <p:cNvPr id="3" name="Marcador de Posição de Conteúdo 2"/>
          <p:cNvSpPr>
            <a:spLocks noGrp="1"/>
          </p:cNvSpPr>
          <p:nvPr>
            <p:ph idx="1"/>
          </p:nvPr>
        </p:nvSpPr>
        <p:spPr>
          <a:xfrm>
            <a:off x="838200" y="1825625"/>
            <a:ext cx="6382871" cy="4351338"/>
          </a:xfrm>
        </p:spPr>
        <p:txBody>
          <a:bodyPr>
            <a:normAutofit fontScale="62500" lnSpcReduction="20000"/>
          </a:bodyPr>
          <a:lstStyle/>
          <a:p>
            <a:pPr marL="0" indent="0">
              <a:buNone/>
            </a:pPr>
            <a:r>
              <a:rPr lang="pt-PT" dirty="0" err="1" smtClean="0"/>
              <a:t>Choose</a:t>
            </a:r>
            <a:r>
              <a:rPr lang="pt-PT" dirty="0" smtClean="0"/>
              <a:t> </a:t>
            </a:r>
            <a:r>
              <a:rPr lang="pt-PT" dirty="0" err="1" smtClean="0"/>
              <a:t>one</a:t>
            </a:r>
            <a:r>
              <a:rPr lang="pt-PT" dirty="0" smtClean="0"/>
              <a:t> </a:t>
            </a:r>
            <a:r>
              <a:rPr lang="pt-PT" dirty="0" err="1" smtClean="0"/>
              <a:t>of</a:t>
            </a:r>
            <a:r>
              <a:rPr lang="pt-PT" dirty="0" smtClean="0"/>
              <a:t> </a:t>
            </a:r>
            <a:r>
              <a:rPr lang="pt-PT" dirty="0" err="1" smtClean="0"/>
              <a:t>these</a:t>
            </a:r>
            <a:r>
              <a:rPr lang="pt-PT" dirty="0" smtClean="0"/>
              <a:t> fado </a:t>
            </a:r>
            <a:r>
              <a:rPr lang="pt-PT" dirty="0" err="1" smtClean="0"/>
              <a:t>artists</a:t>
            </a:r>
            <a:r>
              <a:rPr lang="pt-PT" dirty="0" smtClean="0"/>
              <a:t> </a:t>
            </a:r>
            <a:r>
              <a:rPr lang="pt-PT" dirty="0" err="1" smtClean="0"/>
              <a:t>and</a:t>
            </a:r>
            <a:r>
              <a:rPr lang="pt-PT" dirty="0" smtClean="0"/>
              <a:t> do some </a:t>
            </a:r>
            <a:r>
              <a:rPr lang="pt-PT" dirty="0" err="1" smtClean="0"/>
              <a:t>research</a:t>
            </a:r>
            <a:r>
              <a:rPr lang="pt-PT" dirty="0" smtClean="0"/>
              <a:t> </a:t>
            </a:r>
            <a:r>
              <a:rPr lang="pt-PT" dirty="0" err="1" smtClean="0"/>
              <a:t>on</a:t>
            </a:r>
            <a:r>
              <a:rPr lang="pt-PT" dirty="0" smtClean="0"/>
              <a:t> </a:t>
            </a:r>
            <a:r>
              <a:rPr lang="pt-PT" dirty="0" err="1" smtClean="0"/>
              <a:t>their</a:t>
            </a:r>
            <a:r>
              <a:rPr lang="pt-PT" dirty="0" smtClean="0"/>
              <a:t> </a:t>
            </a:r>
            <a:r>
              <a:rPr lang="pt-PT" dirty="0" err="1" smtClean="0"/>
              <a:t>work</a:t>
            </a:r>
            <a:r>
              <a:rPr lang="pt-PT" dirty="0" smtClean="0"/>
              <a:t> </a:t>
            </a:r>
            <a:r>
              <a:rPr lang="pt-PT" dirty="0" err="1" smtClean="0"/>
              <a:t>and</a:t>
            </a:r>
            <a:r>
              <a:rPr lang="pt-PT" dirty="0" smtClean="0"/>
              <a:t> </a:t>
            </a:r>
            <a:r>
              <a:rPr lang="pt-PT" dirty="0" err="1" smtClean="0"/>
              <a:t>career</a:t>
            </a:r>
            <a:r>
              <a:rPr lang="pt-PT" dirty="0" smtClean="0"/>
              <a:t>. </a:t>
            </a:r>
            <a:r>
              <a:rPr lang="pt-PT" dirty="0" err="1" smtClean="0"/>
              <a:t>Then</a:t>
            </a:r>
            <a:r>
              <a:rPr lang="pt-PT" dirty="0" smtClean="0"/>
              <a:t> share </a:t>
            </a:r>
            <a:r>
              <a:rPr lang="pt-PT" dirty="0" err="1" smtClean="0"/>
              <a:t>your</a:t>
            </a:r>
            <a:r>
              <a:rPr lang="pt-PT" dirty="0" smtClean="0"/>
              <a:t> </a:t>
            </a:r>
            <a:r>
              <a:rPr lang="pt-PT" dirty="0" err="1" smtClean="0"/>
              <a:t>findings</a:t>
            </a:r>
            <a:r>
              <a:rPr lang="pt-PT" dirty="0" smtClean="0"/>
              <a:t> online:</a:t>
            </a:r>
          </a:p>
          <a:p>
            <a:pPr>
              <a:buFontTx/>
              <a:buChar char="-"/>
            </a:pPr>
            <a:r>
              <a:rPr lang="pt-PT" dirty="0" smtClean="0"/>
              <a:t>Am</a:t>
            </a:r>
            <a:r>
              <a:rPr lang="pt-PT" dirty="0" smtClean="0"/>
              <a:t>ália Rodrigues;</a:t>
            </a:r>
          </a:p>
          <a:p>
            <a:pPr>
              <a:buFontTx/>
              <a:buChar char="-"/>
            </a:pPr>
            <a:r>
              <a:rPr lang="pt-PT" dirty="0" smtClean="0"/>
              <a:t>Mariza;</a:t>
            </a:r>
          </a:p>
          <a:p>
            <a:pPr>
              <a:buFontTx/>
              <a:buChar char="-"/>
            </a:pPr>
            <a:r>
              <a:rPr lang="pt-PT" dirty="0" smtClean="0"/>
              <a:t>Ana Moura;</a:t>
            </a:r>
          </a:p>
          <a:p>
            <a:pPr>
              <a:buFontTx/>
              <a:buChar char="-"/>
            </a:pPr>
            <a:r>
              <a:rPr lang="pt-PT" dirty="0" err="1" smtClean="0"/>
              <a:t>Carminho</a:t>
            </a:r>
            <a:r>
              <a:rPr lang="pt-PT" dirty="0" smtClean="0"/>
              <a:t>;</a:t>
            </a:r>
          </a:p>
          <a:p>
            <a:pPr>
              <a:buFontTx/>
              <a:buChar char="-"/>
            </a:pPr>
            <a:r>
              <a:rPr lang="pt-PT" dirty="0" smtClean="0"/>
              <a:t>Cristina Branco;</a:t>
            </a:r>
          </a:p>
          <a:p>
            <a:pPr>
              <a:buFontTx/>
              <a:buChar char="-"/>
            </a:pPr>
            <a:r>
              <a:rPr lang="pt-PT" dirty="0" smtClean="0"/>
              <a:t>Mísia;</a:t>
            </a:r>
          </a:p>
          <a:p>
            <a:pPr>
              <a:buFontTx/>
              <a:buChar char="-"/>
            </a:pPr>
            <a:r>
              <a:rPr lang="pt-PT" dirty="0" err="1" smtClean="0"/>
              <a:t>Camané</a:t>
            </a:r>
            <a:r>
              <a:rPr lang="pt-PT" dirty="0" smtClean="0"/>
              <a:t>;</a:t>
            </a:r>
          </a:p>
          <a:p>
            <a:pPr>
              <a:buFontTx/>
              <a:buChar char="-"/>
            </a:pPr>
            <a:r>
              <a:rPr lang="pt-PT" dirty="0" smtClean="0"/>
              <a:t>Carlos do Carmo;</a:t>
            </a:r>
          </a:p>
          <a:p>
            <a:pPr>
              <a:buFontTx/>
              <a:buChar char="-"/>
            </a:pPr>
            <a:r>
              <a:rPr lang="pt-PT" dirty="0" smtClean="0"/>
              <a:t>Dulce Pontes;</a:t>
            </a:r>
          </a:p>
          <a:p>
            <a:pPr>
              <a:buFontTx/>
              <a:buChar char="-"/>
            </a:pPr>
            <a:r>
              <a:rPr lang="pt-PT" dirty="0" err="1" smtClean="0"/>
              <a:t>Kátia</a:t>
            </a:r>
            <a:r>
              <a:rPr lang="pt-PT" dirty="0" smtClean="0"/>
              <a:t> Guerreiro;</a:t>
            </a:r>
          </a:p>
          <a:p>
            <a:pPr>
              <a:buFontTx/>
              <a:buChar char="-"/>
            </a:pPr>
            <a:r>
              <a:rPr lang="pt-PT" dirty="0" smtClean="0"/>
              <a:t>Mafalda </a:t>
            </a:r>
            <a:r>
              <a:rPr lang="pt-PT" dirty="0" err="1" smtClean="0"/>
              <a:t>Arnauth</a:t>
            </a:r>
            <a:r>
              <a:rPr lang="pt-PT" dirty="0" smtClean="0"/>
              <a:t>;</a:t>
            </a:r>
          </a:p>
          <a:p>
            <a:pPr>
              <a:buFontTx/>
              <a:buChar char="-"/>
            </a:pPr>
            <a:r>
              <a:rPr lang="pt-PT" dirty="0" smtClean="0"/>
              <a:t>Ricardo Ribeiro</a:t>
            </a:r>
          </a:p>
          <a:p>
            <a:pPr>
              <a:buFontTx/>
              <a:buChar char="-"/>
            </a:pPr>
            <a:endParaRPr lang="pt-PT" dirty="0"/>
          </a:p>
        </p:txBody>
      </p:sp>
      <p:pic>
        <p:nvPicPr>
          <p:cNvPr id="6" name="Image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4898" y="0"/>
            <a:ext cx="4657102" cy="6858000"/>
          </a:xfrm>
          <a:prstGeom prst="rect">
            <a:avLst/>
          </a:prstGeom>
        </p:spPr>
      </p:pic>
    </p:spTree>
    <p:extLst>
      <p:ext uri="{BB962C8B-B14F-4D97-AF65-F5344CB8AC3E}">
        <p14:creationId xmlns:p14="http://schemas.microsoft.com/office/powerpoint/2010/main" val="179783174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789</Words>
  <Application>Microsoft Macintosh PowerPoint</Application>
  <PresentationFormat>Custom</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Tema do Office</vt:lpstr>
      <vt:lpstr>Fado </vt:lpstr>
      <vt:lpstr>Fado – Portuguese music</vt:lpstr>
      <vt:lpstr>Lisbon</vt:lpstr>
      <vt:lpstr>Coimbra</vt:lpstr>
      <vt:lpstr>Bibliography</vt:lpstr>
      <vt:lpstr>Videos </vt:lpstr>
      <vt:lpstr>Task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Fado</dc:title>
  <dc:creator>Laurentina Soares</dc:creator>
  <cp:lastModifiedBy>Ana Soares</cp:lastModifiedBy>
  <cp:revision>8</cp:revision>
  <dcterms:created xsi:type="dcterms:W3CDTF">2020-02-09T22:15:45Z</dcterms:created>
  <dcterms:modified xsi:type="dcterms:W3CDTF">2020-02-13T15:49:33Z</dcterms:modified>
</cp:coreProperties>
</file>