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25afd646b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25afd646b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25afd646b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25afd646b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25afd646b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25afd646b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25d871917_2_10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25d871917_2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25afd646b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25afd646b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25afd646b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25afd646b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d15f06e9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d15f06e9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25afd646b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25afd646b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25afd646b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25afd646b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25afd646b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25afd646b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25afd646b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25afd646b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25afd646b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25afd646b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25afd646b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25afd646b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25afd646b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25afd646b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25afd646b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25afd646b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25afd646b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25afd646b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a:t>In what way do we want our district to grow?</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t>Year 4 and year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Read texts</a:t>
            </a:r>
            <a:endParaRPr/>
          </a:p>
        </p:txBody>
      </p:sp>
      <p:sp>
        <p:nvSpPr>
          <p:cNvPr id="144" name="Google Shape;144;p22"/>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a:t>We shared all the texts using Google classroom and also read texts about how a city is constructed</a:t>
            </a:r>
            <a:endParaRPr/>
          </a:p>
        </p:txBody>
      </p:sp>
      <p:pic>
        <p:nvPicPr>
          <p:cNvPr id="145" name="Google Shape;145;p22"/>
          <p:cNvPicPr preferRelativeResize="0"/>
          <p:nvPr/>
        </p:nvPicPr>
        <p:blipFill rotWithShape="1">
          <a:blip r:embed="rId3">
            <a:alphaModFix/>
          </a:blip>
          <a:srcRect b="0" l="0" r="0" t="-1358"/>
          <a:stretch/>
        </p:blipFill>
        <p:spPr>
          <a:xfrm>
            <a:off x="166300" y="2334225"/>
            <a:ext cx="4572000" cy="2567400"/>
          </a:xfrm>
          <a:prstGeom prst="rect">
            <a:avLst/>
          </a:prstGeom>
          <a:noFill/>
          <a:ln>
            <a:noFill/>
          </a:ln>
        </p:spPr>
      </p:pic>
      <p:pic>
        <p:nvPicPr>
          <p:cNvPr id="146" name="Google Shape;146;p22"/>
          <p:cNvPicPr preferRelativeResize="0"/>
          <p:nvPr/>
        </p:nvPicPr>
        <p:blipFill>
          <a:blip r:embed="rId4">
            <a:alphaModFix/>
          </a:blip>
          <a:stretch>
            <a:fillRect/>
          </a:stretch>
        </p:blipFill>
        <p:spPr>
          <a:xfrm>
            <a:off x="5553150" y="1430750"/>
            <a:ext cx="3157450" cy="363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Watch movies about different towns</a:t>
            </a:r>
            <a:endParaRPr/>
          </a:p>
        </p:txBody>
      </p:sp>
      <p:sp>
        <p:nvSpPr>
          <p:cNvPr id="152" name="Google Shape;152;p23"/>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pupils got some facts and information by looking at some short  educational movies that involved what to think about when planning a new district/city, </a:t>
            </a:r>
            <a:r>
              <a:rPr lang="sv"/>
              <a:t>environmental</a:t>
            </a:r>
            <a:r>
              <a:rPr lang="sv"/>
              <a:t> thoughts about building a city and what is needed in a city.</a:t>
            </a:r>
            <a:endParaRPr/>
          </a:p>
          <a:p>
            <a:pPr indent="0" lvl="0" marL="0" rtl="0" algn="l">
              <a:spcBef>
                <a:spcPts val="1600"/>
              </a:spcBef>
              <a:spcAft>
                <a:spcPts val="1600"/>
              </a:spcAft>
              <a:buNone/>
            </a:pPr>
            <a:r>
              <a:rPr lang="sv"/>
              <a:t>In our municipality we have free access to a range of different media, educational and socially to listen to and to watch. </a:t>
            </a:r>
            <a:endParaRPr/>
          </a:p>
        </p:txBody>
      </p:sp>
      <p:sp>
        <p:nvSpPr>
          <p:cNvPr id="153" name="Google Shape;153;p23"/>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4" name="Google Shape;154;p23"/>
          <p:cNvPicPr preferRelativeResize="0"/>
          <p:nvPr/>
        </p:nvPicPr>
        <p:blipFill>
          <a:blip r:embed="rId3">
            <a:alphaModFix/>
          </a:blip>
          <a:stretch>
            <a:fillRect/>
          </a:stretch>
        </p:blipFill>
        <p:spPr>
          <a:xfrm>
            <a:off x="4380300" y="1229975"/>
            <a:ext cx="4452000" cy="333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Observations</a:t>
            </a:r>
            <a:endParaRPr/>
          </a:p>
        </p:txBody>
      </p:sp>
      <p:sp>
        <p:nvSpPr>
          <p:cNvPr id="160" name="Google Shape;160;p24"/>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a:t>Before the children got the time to sit in their groups we all went outside to do observations of the area around the school and the field that is going to be a part of the district. </a:t>
            </a:r>
            <a:endParaRPr/>
          </a:p>
        </p:txBody>
      </p:sp>
      <p:sp>
        <p:nvSpPr>
          <p:cNvPr id="161" name="Google Shape;161;p24"/>
          <p:cNvSpPr txBox="1"/>
          <p:nvPr>
            <p:ph idx="2" type="body"/>
          </p:nvPr>
        </p:nvSpPr>
        <p:spPr>
          <a:xfrm>
            <a:off x="7840600" y="1229975"/>
            <a:ext cx="991800" cy="39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2" name="Google Shape;162;p24"/>
          <p:cNvPicPr preferRelativeResize="0"/>
          <p:nvPr/>
        </p:nvPicPr>
        <p:blipFill>
          <a:blip r:embed="rId3">
            <a:alphaModFix/>
          </a:blip>
          <a:stretch>
            <a:fillRect/>
          </a:stretch>
        </p:blipFill>
        <p:spPr>
          <a:xfrm>
            <a:off x="4205000" y="972500"/>
            <a:ext cx="2388976" cy="3198476"/>
          </a:xfrm>
          <a:prstGeom prst="rect">
            <a:avLst/>
          </a:prstGeom>
          <a:noFill/>
          <a:ln>
            <a:noFill/>
          </a:ln>
        </p:spPr>
      </p:pic>
      <p:pic>
        <p:nvPicPr>
          <p:cNvPr id="163" name="Google Shape;163;p24"/>
          <p:cNvPicPr preferRelativeResize="0"/>
          <p:nvPr/>
        </p:nvPicPr>
        <p:blipFill>
          <a:blip r:embed="rId4">
            <a:alphaModFix/>
          </a:blip>
          <a:stretch>
            <a:fillRect/>
          </a:stretch>
        </p:blipFill>
        <p:spPr>
          <a:xfrm>
            <a:off x="6680425" y="972525"/>
            <a:ext cx="2388976" cy="31984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Mind map</a:t>
            </a:r>
            <a:endParaRPr/>
          </a:p>
        </p:txBody>
      </p:sp>
      <p:pic>
        <p:nvPicPr>
          <p:cNvPr id="169" name="Google Shape;169;p25"/>
          <p:cNvPicPr preferRelativeResize="0"/>
          <p:nvPr/>
        </p:nvPicPr>
        <p:blipFill rotWithShape="1">
          <a:blip r:embed="rId3">
            <a:alphaModFix/>
          </a:blip>
          <a:srcRect b="0" l="0" r="0" t="14944"/>
          <a:stretch/>
        </p:blipFill>
        <p:spPr>
          <a:xfrm>
            <a:off x="311700" y="1067225"/>
            <a:ext cx="8346650" cy="3839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Work in groups</a:t>
            </a:r>
            <a:endParaRPr/>
          </a:p>
        </p:txBody>
      </p:sp>
      <p:sp>
        <p:nvSpPr>
          <p:cNvPr id="175" name="Google Shape;175;p26"/>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pupils had to discuss in groups what they thought is important in a city and also if they could come up with some thoughts of different things they would like to implement in the district.</a:t>
            </a:r>
            <a:endParaRPr/>
          </a:p>
          <a:p>
            <a:pPr indent="0" lvl="0" marL="0" rtl="0" algn="l">
              <a:spcBef>
                <a:spcPts val="1600"/>
              </a:spcBef>
              <a:spcAft>
                <a:spcPts val="1600"/>
              </a:spcAft>
              <a:buNone/>
            </a:pPr>
            <a:r>
              <a:rPr lang="sv"/>
              <a:t>They also had to keep in mind the knowledge that they had </a:t>
            </a:r>
            <a:r>
              <a:rPr lang="sv"/>
              <a:t>received</a:t>
            </a:r>
            <a:r>
              <a:rPr lang="sv"/>
              <a:t> from the texts and short movies as well as the vision and facts that the municipality has.</a:t>
            </a:r>
            <a:endParaRPr/>
          </a:p>
        </p:txBody>
      </p:sp>
      <p:pic>
        <p:nvPicPr>
          <p:cNvPr id="176" name="Google Shape;176;p26"/>
          <p:cNvPicPr preferRelativeResize="0"/>
          <p:nvPr/>
        </p:nvPicPr>
        <p:blipFill>
          <a:blip r:embed="rId3">
            <a:alphaModFix/>
          </a:blip>
          <a:stretch>
            <a:fillRect/>
          </a:stretch>
        </p:blipFill>
        <p:spPr>
          <a:xfrm rot="-5400000">
            <a:off x="4637925" y="873900"/>
            <a:ext cx="4527598" cy="3395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Work in pairs/individually</a:t>
            </a:r>
            <a:endParaRPr/>
          </a:p>
        </p:txBody>
      </p:sp>
      <p:sp>
        <p:nvSpPr>
          <p:cNvPr id="182" name="Google Shape;182;p27"/>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a:t>The pupils worked in pairs using the sketch as a foundation building their digital district.</a:t>
            </a:r>
            <a:endParaRPr/>
          </a:p>
        </p:txBody>
      </p:sp>
      <p:pic>
        <p:nvPicPr>
          <p:cNvPr id="183" name="Google Shape;183;p27"/>
          <p:cNvPicPr preferRelativeResize="0"/>
          <p:nvPr/>
        </p:nvPicPr>
        <p:blipFill rotWithShape="1">
          <a:blip r:embed="rId3">
            <a:alphaModFix/>
          </a:blip>
          <a:srcRect b="10590" l="0" r="0" t="-6174"/>
          <a:stretch/>
        </p:blipFill>
        <p:spPr>
          <a:xfrm>
            <a:off x="5170851" y="643700"/>
            <a:ext cx="3462650" cy="4156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Pupils presentations</a:t>
            </a:r>
            <a:endParaRPr/>
          </a:p>
        </p:txBody>
      </p:sp>
      <p:sp>
        <p:nvSpPr>
          <p:cNvPr id="189" name="Google Shape;189;p28"/>
          <p:cNvSpPr txBox="1"/>
          <p:nvPr/>
        </p:nvSpPr>
        <p:spPr>
          <a:xfrm>
            <a:off x="423575" y="1158375"/>
            <a:ext cx="3457800" cy="15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a:latin typeface="Roboto"/>
                <a:ea typeface="Roboto"/>
                <a:cs typeface="Roboto"/>
                <a:sym typeface="Roboto"/>
              </a:rPr>
              <a:t>The pupils finished the project by giving the class a presentation of their plans of the district and they also had to explain their thoughts connecting to the facts that they had learned throughout the project.</a:t>
            </a:r>
            <a:endParaRPr>
              <a:latin typeface="Roboto"/>
              <a:ea typeface="Roboto"/>
              <a:cs typeface="Roboto"/>
              <a:sym typeface="Roboto"/>
            </a:endParaRPr>
          </a:p>
        </p:txBody>
      </p:sp>
      <p:pic>
        <p:nvPicPr>
          <p:cNvPr id="190" name="Google Shape;190;p28"/>
          <p:cNvPicPr preferRelativeResize="0"/>
          <p:nvPr/>
        </p:nvPicPr>
        <p:blipFill>
          <a:blip r:embed="rId3">
            <a:alphaModFix/>
          </a:blip>
          <a:stretch>
            <a:fillRect/>
          </a:stretch>
        </p:blipFill>
        <p:spPr>
          <a:xfrm>
            <a:off x="5192125" y="737950"/>
            <a:ext cx="2865675" cy="382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results of the project</a:t>
            </a:r>
            <a:endParaRPr/>
          </a:p>
        </p:txBody>
      </p:sp>
      <p:sp>
        <p:nvSpPr>
          <p:cNvPr id="196" name="Google Shape;196;p29"/>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PBLwise</a:t>
            </a:r>
            <a:endParaRPr/>
          </a:p>
          <a:p>
            <a:pPr indent="0" lvl="0" marL="0" rtl="0" algn="l">
              <a:spcBef>
                <a:spcPts val="1600"/>
              </a:spcBef>
              <a:spcAft>
                <a:spcPts val="0"/>
              </a:spcAft>
              <a:buNone/>
            </a:pPr>
            <a:r>
              <a:rPr lang="sv"/>
              <a:t>The pupils thought this was a great project and they thought that they have learned alot about the district and what it takes to plan a city or a district. They also thought that it was easier to learn the different things while doing it hand on.</a:t>
            </a:r>
            <a:endParaRPr/>
          </a:p>
          <a:p>
            <a:pPr indent="0" lvl="0" marL="0" rtl="0" algn="l">
              <a:spcBef>
                <a:spcPts val="1600"/>
              </a:spcBef>
              <a:spcAft>
                <a:spcPts val="0"/>
              </a:spcAft>
              <a:buNone/>
            </a:pPr>
            <a:r>
              <a:rPr lang="sv"/>
              <a:t>We had a lack of time doing this project because of the timeframe involving the PBL project. Some classes still have some work left to do with the virtual design of the district</a:t>
            </a:r>
            <a:endParaRPr/>
          </a:p>
          <a:p>
            <a:pPr indent="0" lvl="0" marL="0" rtl="0" algn="l">
              <a:spcBef>
                <a:spcPts val="1600"/>
              </a:spcBef>
              <a:spcAft>
                <a:spcPts val="1600"/>
              </a:spcAft>
              <a:buNone/>
            </a:pPr>
            <a:r>
              <a:rPr lang="sv"/>
              <a:t> </a:t>
            </a:r>
            <a:endParaRPr/>
          </a:p>
        </p:txBody>
      </p:sp>
      <p:sp>
        <p:nvSpPr>
          <p:cNvPr id="197" name="Google Shape;197;p29"/>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Syllabuses</a:t>
            </a:r>
            <a:endParaRPr/>
          </a:p>
          <a:p>
            <a:pPr indent="0" lvl="0" marL="0" rtl="0" algn="l">
              <a:spcBef>
                <a:spcPts val="1600"/>
              </a:spcBef>
              <a:spcAft>
                <a:spcPts val="1600"/>
              </a:spcAft>
              <a:buNone/>
            </a:pPr>
            <a:r>
              <a:rPr lang="sv"/>
              <a:t>We saw that the pupils reached the goals of the syllabuses as they sat in their group reflecting on  the preknowledge they had received and also as they  were planning and creating the district.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1556750"/>
            <a:ext cx="8520600" cy="145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t>The curriculum of the swedish schoolsystem regarding syllabuses in swedish language, maths, geography, technology </a:t>
            </a:r>
            <a:endParaRPr/>
          </a:p>
        </p:txBody>
      </p:sp>
      <p:sp>
        <p:nvSpPr>
          <p:cNvPr id="92" name="Google Shape;92;p14"/>
          <p:cNvSpPr txBox="1"/>
          <p:nvPr>
            <p:ph idx="1" type="body"/>
          </p:nvPr>
        </p:nvSpPr>
        <p:spPr>
          <a:xfrm>
            <a:off x="311700" y="4072550"/>
            <a:ext cx="8520600" cy="49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Syllabuses </a:t>
            </a:r>
            <a:endParaRPr/>
          </a:p>
        </p:txBody>
      </p:sp>
      <p:sp>
        <p:nvSpPr>
          <p:cNvPr id="98" name="Google Shape;98;p15"/>
          <p:cNvSpPr txBox="1"/>
          <p:nvPr>
            <p:ph idx="1" type="body"/>
          </p:nvPr>
        </p:nvSpPr>
        <p:spPr>
          <a:xfrm>
            <a:off x="387350" y="1139125"/>
            <a:ext cx="8520600" cy="3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Math:</a:t>
            </a:r>
            <a:endParaRPr b="1"/>
          </a:p>
          <a:p>
            <a:pPr indent="-342900" lvl="0" marL="457200" rtl="0" algn="l">
              <a:spcBef>
                <a:spcPts val="1600"/>
              </a:spcBef>
              <a:spcAft>
                <a:spcPts val="0"/>
              </a:spcAft>
              <a:buSzPts val="1800"/>
              <a:buChar char="●"/>
            </a:pPr>
            <a:r>
              <a:rPr lang="sv"/>
              <a:t>Strategies for mathematical problem-solving in everyday situations</a:t>
            </a:r>
            <a:endParaRPr/>
          </a:p>
          <a:p>
            <a:pPr indent="0" lvl="0" marL="0" rtl="0" algn="l">
              <a:spcBef>
                <a:spcPts val="1600"/>
              </a:spcBef>
              <a:spcAft>
                <a:spcPts val="0"/>
              </a:spcAft>
              <a:buNone/>
            </a:pPr>
            <a:r>
              <a:rPr b="1" lang="sv"/>
              <a:t>Swedish:</a:t>
            </a:r>
            <a:endParaRPr b="1"/>
          </a:p>
          <a:p>
            <a:pPr indent="-342900" lvl="0" marL="457200" rtl="0" algn="l">
              <a:spcBef>
                <a:spcPts val="1600"/>
              </a:spcBef>
              <a:spcAft>
                <a:spcPts val="0"/>
              </a:spcAft>
              <a:buSzPts val="1800"/>
              <a:buChar char="●"/>
            </a:pPr>
            <a:r>
              <a:rPr lang="sv"/>
              <a:t>Using arguments in different discussion situations and decision processes.</a:t>
            </a:r>
            <a:endParaRPr/>
          </a:p>
          <a:p>
            <a:pPr indent="-342900" lvl="0" marL="457200" rtl="0" algn="l">
              <a:spcBef>
                <a:spcPts val="0"/>
              </a:spcBef>
              <a:spcAft>
                <a:spcPts val="0"/>
              </a:spcAft>
              <a:buSzPts val="1800"/>
              <a:buChar char="●"/>
            </a:pPr>
            <a:r>
              <a:rPr lang="sv"/>
              <a:t>Oral presentations and storytelling for different audiences, on topics drawn from daily life and school. Key words, images, digital media and tools, as well as other aids for planning and performing an oral presentation. </a:t>
            </a:r>
            <a:br>
              <a:rPr lang="sv"/>
            </a:br>
            <a:r>
              <a:rPr lang="sv"/>
              <a:t>How gestures and body language can influence a </a:t>
            </a:r>
            <a:br>
              <a:rPr lang="sv"/>
            </a:br>
            <a:r>
              <a:rPr lang="sv"/>
              <a:t>presentation.</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Syllabuses  </a:t>
            </a:r>
            <a:endParaRPr/>
          </a:p>
        </p:txBody>
      </p:sp>
      <p:sp>
        <p:nvSpPr>
          <p:cNvPr id="104" name="Google Shape;104;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Geography:</a:t>
            </a:r>
            <a:endParaRPr b="1"/>
          </a:p>
          <a:p>
            <a:pPr indent="-342900" lvl="0" marL="457200" rtl="0" algn="l">
              <a:spcBef>
                <a:spcPts val="1600"/>
              </a:spcBef>
              <a:spcAft>
                <a:spcPts val="0"/>
              </a:spcAft>
              <a:buSzPts val="1800"/>
              <a:buChar char="●"/>
            </a:pPr>
            <a:r>
              <a:rPr lang="sv"/>
              <a:t>How choices and priorities in everyday life can impact the environment and contribute to sustainable development.</a:t>
            </a:r>
            <a:endParaRPr/>
          </a:p>
          <a:p>
            <a:pPr indent="0" lvl="0" marL="0" rtl="0" algn="l">
              <a:spcBef>
                <a:spcPts val="1600"/>
              </a:spcBef>
              <a:spcAft>
                <a:spcPts val="0"/>
              </a:spcAft>
              <a:buClr>
                <a:srgbClr val="000000"/>
              </a:buClr>
              <a:buSzPts val="1100"/>
              <a:buFont typeface="Arial"/>
              <a:buNone/>
            </a:pPr>
            <a:r>
              <a:rPr b="1" lang="sv"/>
              <a:t>Technology:</a:t>
            </a:r>
            <a:endParaRPr b="1"/>
          </a:p>
          <a:p>
            <a:pPr indent="-342900" lvl="0" marL="457200" rtl="0" algn="l">
              <a:spcBef>
                <a:spcPts val="1600"/>
              </a:spcBef>
              <a:spcAft>
                <a:spcPts val="0"/>
              </a:spcAft>
              <a:buSzPts val="1800"/>
              <a:buChar char="●"/>
            </a:pPr>
            <a:r>
              <a:rPr lang="sv"/>
              <a:t>Documentation in the form of sketches with explanatory words and terms, symbols and measurements, as well as physical and digital models.</a:t>
            </a:r>
            <a:endParaRPr/>
          </a:p>
          <a:p>
            <a:pPr indent="0" lvl="0" marL="0" rtl="0" algn="l">
              <a:spcBef>
                <a:spcPts val="1600"/>
              </a:spcBef>
              <a:spcAft>
                <a:spcPts val="0"/>
              </a:spcAft>
              <a:buClr>
                <a:srgbClr val="000000"/>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Pre knowledge</a:t>
            </a:r>
            <a:endParaRPr/>
          </a:p>
        </p:txBody>
      </p:sp>
      <p:sp>
        <p:nvSpPr>
          <p:cNvPr id="110" name="Google Shape;110;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v"/>
              <a:t>History of the district</a:t>
            </a:r>
            <a:endParaRPr/>
          </a:p>
          <a:p>
            <a:pPr indent="-342900" lvl="0" marL="457200" rtl="0" algn="l">
              <a:spcBef>
                <a:spcPts val="0"/>
              </a:spcBef>
              <a:spcAft>
                <a:spcPts val="0"/>
              </a:spcAft>
              <a:buSzPts val="1800"/>
              <a:buChar char="❖"/>
            </a:pPr>
            <a:r>
              <a:rPr lang="sv"/>
              <a:t>An update about the district up to now</a:t>
            </a:r>
            <a:endParaRPr/>
          </a:p>
          <a:p>
            <a:pPr indent="-342900" lvl="0" marL="457200" rtl="0" algn="l">
              <a:spcBef>
                <a:spcPts val="0"/>
              </a:spcBef>
              <a:spcAft>
                <a:spcPts val="0"/>
              </a:spcAft>
              <a:buSzPts val="1800"/>
              <a:buChar char="❖"/>
            </a:pPr>
            <a:r>
              <a:rPr lang="sv"/>
              <a:t>The vision of the district from the municipality</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History facts </a:t>
            </a:r>
            <a:endParaRPr/>
          </a:p>
        </p:txBody>
      </p:sp>
      <p:sp>
        <p:nvSpPr>
          <p:cNvPr id="116" name="Google Shape;116;p18"/>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pupils are attending a photoproject where they learn about the history of the district while they photograph. </a:t>
            </a:r>
            <a:endParaRPr/>
          </a:p>
          <a:p>
            <a:pPr indent="0" lvl="0" marL="0" rtl="0" algn="l">
              <a:spcBef>
                <a:spcPts val="1600"/>
              </a:spcBef>
              <a:spcAft>
                <a:spcPts val="1600"/>
              </a:spcAft>
              <a:buNone/>
            </a:pPr>
            <a:r>
              <a:t/>
            </a:r>
            <a:endParaRPr/>
          </a:p>
        </p:txBody>
      </p:sp>
      <p:sp>
        <p:nvSpPr>
          <p:cNvPr id="117" name="Google Shape;117;p18"/>
          <p:cNvSpPr txBox="1"/>
          <p:nvPr>
            <p:ph idx="2" type="body"/>
          </p:nvPr>
        </p:nvSpPr>
        <p:spPr>
          <a:xfrm>
            <a:off x="8661825" y="261800"/>
            <a:ext cx="239700" cy="19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8" name="Google Shape;118;p18"/>
          <p:cNvPicPr preferRelativeResize="0"/>
          <p:nvPr/>
        </p:nvPicPr>
        <p:blipFill>
          <a:blip r:embed="rId3">
            <a:alphaModFix/>
          </a:blip>
          <a:stretch>
            <a:fillRect/>
          </a:stretch>
        </p:blipFill>
        <p:spPr>
          <a:xfrm>
            <a:off x="5139325" y="801675"/>
            <a:ext cx="2934676" cy="39290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Update about the district</a:t>
            </a:r>
            <a:endParaRPr/>
          </a:p>
        </p:txBody>
      </p:sp>
      <p:sp>
        <p:nvSpPr>
          <p:cNvPr id="124" name="Google Shape;124;p19"/>
          <p:cNvSpPr txBox="1"/>
          <p:nvPr>
            <p:ph idx="1" type="body"/>
          </p:nvPr>
        </p:nvSpPr>
        <p:spPr>
          <a:xfrm>
            <a:off x="311700" y="1229975"/>
            <a:ext cx="8176500" cy="906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sv" sz="1800"/>
              <a:t>The pupils have read texts about the district, it´s resources, the active life, attractions, shopping inhabitants etc</a:t>
            </a:r>
            <a:endParaRPr sz="1800"/>
          </a:p>
        </p:txBody>
      </p:sp>
      <p:pic>
        <p:nvPicPr>
          <p:cNvPr id="125" name="Google Shape;125;p19"/>
          <p:cNvPicPr preferRelativeResize="0"/>
          <p:nvPr/>
        </p:nvPicPr>
        <p:blipFill>
          <a:blip r:embed="rId3">
            <a:alphaModFix/>
          </a:blip>
          <a:stretch>
            <a:fillRect/>
          </a:stretch>
        </p:blipFill>
        <p:spPr>
          <a:xfrm>
            <a:off x="1268500" y="2004650"/>
            <a:ext cx="6607023" cy="279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sv" sz="1800">
                <a:solidFill>
                  <a:schemeClr val="dk2"/>
                </a:solidFill>
              </a:rPr>
              <a:t>The vision of the town from the municipality</a:t>
            </a:r>
            <a:endParaRPr/>
          </a:p>
        </p:txBody>
      </p:sp>
      <p:sp>
        <p:nvSpPr>
          <p:cNvPr id="131" name="Google Shape;131;p20"/>
          <p:cNvSpPr txBox="1"/>
          <p:nvPr>
            <p:ph idx="1" type="body"/>
          </p:nvPr>
        </p:nvSpPr>
        <p:spPr>
          <a:xfrm>
            <a:off x="311700" y="1229975"/>
            <a:ext cx="2488500" cy="294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sz="1800"/>
              <a:t>We had a look at a map of the vision that the municipality have of the town and also read a text about it.</a:t>
            </a:r>
            <a:endParaRPr sz="1800"/>
          </a:p>
        </p:txBody>
      </p:sp>
      <p:pic>
        <p:nvPicPr>
          <p:cNvPr id="132" name="Google Shape;132;p20"/>
          <p:cNvPicPr preferRelativeResize="0"/>
          <p:nvPr/>
        </p:nvPicPr>
        <p:blipFill>
          <a:blip r:embed="rId3">
            <a:alphaModFix/>
          </a:blip>
          <a:stretch>
            <a:fillRect/>
          </a:stretch>
        </p:blipFill>
        <p:spPr>
          <a:xfrm>
            <a:off x="3354600" y="905300"/>
            <a:ext cx="5477700" cy="3599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Methods</a:t>
            </a:r>
            <a:endParaRPr/>
          </a:p>
        </p:txBody>
      </p:sp>
      <p:sp>
        <p:nvSpPr>
          <p:cNvPr id="138" name="Google Shape;138;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Read texts together in a wider group and individually</a:t>
            </a:r>
            <a:endParaRPr/>
          </a:p>
          <a:p>
            <a:pPr indent="0" lvl="0" marL="0" rtl="0" algn="l">
              <a:spcBef>
                <a:spcPts val="1600"/>
              </a:spcBef>
              <a:spcAft>
                <a:spcPts val="0"/>
              </a:spcAft>
              <a:buNone/>
            </a:pPr>
            <a:r>
              <a:rPr lang="sv"/>
              <a:t>Discussions about the map of the district</a:t>
            </a:r>
            <a:endParaRPr/>
          </a:p>
          <a:p>
            <a:pPr indent="0" lvl="0" marL="0" rtl="0" algn="l">
              <a:spcBef>
                <a:spcPts val="1600"/>
              </a:spcBef>
              <a:spcAft>
                <a:spcPts val="0"/>
              </a:spcAft>
              <a:buNone/>
            </a:pPr>
            <a:r>
              <a:rPr lang="sv"/>
              <a:t>Watch movies about different districts and cities</a:t>
            </a:r>
            <a:endParaRPr/>
          </a:p>
          <a:p>
            <a:pPr indent="0" lvl="0" marL="0" rtl="0" algn="l">
              <a:spcBef>
                <a:spcPts val="1600"/>
              </a:spcBef>
              <a:spcAft>
                <a:spcPts val="0"/>
              </a:spcAft>
              <a:buNone/>
            </a:pPr>
            <a:r>
              <a:rPr lang="sv"/>
              <a:t>Observations in the nearby area</a:t>
            </a:r>
            <a:endParaRPr/>
          </a:p>
          <a:p>
            <a:pPr indent="0" lvl="0" marL="0" rtl="0" algn="l">
              <a:spcBef>
                <a:spcPts val="1600"/>
              </a:spcBef>
              <a:spcAft>
                <a:spcPts val="0"/>
              </a:spcAft>
              <a:buNone/>
            </a:pPr>
            <a:r>
              <a:rPr lang="sv"/>
              <a:t>Work in groups to plan the district</a:t>
            </a:r>
            <a:endParaRPr/>
          </a:p>
          <a:p>
            <a:pPr indent="0" lvl="0" marL="0" rtl="0" algn="l">
              <a:spcBef>
                <a:spcPts val="1600"/>
              </a:spcBef>
              <a:spcAft>
                <a:spcPts val="0"/>
              </a:spcAft>
              <a:buNone/>
            </a:pPr>
            <a:r>
              <a:rPr lang="sv"/>
              <a:t>Work in pairs to do a digital visual presentation about the district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