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5" r:id="rId2"/>
    <p:sldId id="261" r:id="rId3"/>
    <p:sldId id="265" r:id="rId4"/>
    <p:sldId id="257" r:id="rId5"/>
    <p:sldId id="273" r:id="rId6"/>
    <p:sldId id="262" r:id="rId7"/>
    <p:sldId id="260" r:id="rId8"/>
    <p:sldId id="264" r:id="rId9"/>
    <p:sldId id="271" r:id="rId10"/>
    <p:sldId id="267" r:id="rId11"/>
    <p:sldId id="270" r:id="rId12"/>
    <p:sldId id="274" r:id="rId13"/>
    <p:sldId id="259" r:id="rId14"/>
    <p:sldId id="276" r:id="rId15"/>
    <p:sldId id="277" r:id="rId16"/>
    <p:sldId id="278" r:id="rId17"/>
    <p:sldId id="284" r:id="rId18"/>
    <p:sldId id="285" r:id="rId19"/>
    <p:sldId id="279" r:id="rId20"/>
    <p:sldId id="280" r:id="rId21"/>
    <p:sldId id="283" r:id="rId22"/>
    <p:sldId id="281" r:id="rId23"/>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B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1" autoAdjust="0"/>
  </p:normalViewPr>
  <p:slideViewPr>
    <p:cSldViewPr>
      <p:cViewPr varScale="1">
        <p:scale>
          <a:sx n="107" d="100"/>
          <a:sy n="107" d="100"/>
        </p:scale>
        <p:origin x="-16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E20C238-B97D-46EA-8216-5FCBF0811EC8}" type="datetimeFigureOut">
              <a:rPr lang="sv-SE" smtClean="0"/>
              <a:t>2019-03-11</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322131-453F-4382-8B86-995A4C12FAE8}" type="slidenum">
              <a:rPr lang="sv-SE" smtClean="0"/>
              <a:t>‹#›</a:t>
            </a:fld>
            <a:endParaRPr lang="sv-SE"/>
          </a:p>
        </p:txBody>
      </p:sp>
    </p:spTree>
    <p:extLst>
      <p:ext uri="{BB962C8B-B14F-4D97-AF65-F5344CB8AC3E}">
        <p14:creationId xmlns:p14="http://schemas.microsoft.com/office/powerpoint/2010/main" val="3916263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EEF28E-E84D-47D3-90C9-06EE562F5AF2}" type="datetimeFigureOut">
              <a:rPr lang="sv-SE" smtClean="0"/>
              <a:t>2019-03-11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141A203-2B34-423A-B1E2-314DDADB79E2}" type="slidenum">
              <a:rPr lang="sv-SE" smtClean="0"/>
              <a:t>‹#›</a:t>
            </a:fld>
            <a:endParaRPr lang="sv-SE"/>
          </a:p>
        </p:txBody>
      </p:sp>
    </p:spTree>
    <p:extLst>
      <p:ext uri="{BB962C8B-B14F-4D97-AF65-F5344CB8AC3E}">
        <p14:creationId xmlns:p14="http://schemas.microsoft.com/office/powerpoint/2010/main" val="274887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r>
              <a:rPr lang="sv-SE" smtClean="0"/>
              <a:t>2016-09-07</a:t>
            </a:r>
            <a:endParaRPr lang="sv-SE"/>
          </a:p>
        </p:txBody>
      </p:sp>
      <p:sp>
        <p:nvSpPr>
          <p:cNvPr id="6" name="Platshållare för bildnummer 5"/>
          <p:cNvSpPr>
            <a:spLocks noGrp="1"/>
          </p:cNvSpPr>
          <p:nvPr>
            <p:ph type="sldNum" sz="quarter" idx="12"/>
          </p:nvPr>
        </p:nvSpPr>
        <p:spPr/>
        <p:txBody>
          <a:bodyPr/>
          <a:lstStyle>
            <a:lvl1pPr>
              <a:defRPr/>
            </a:lvl1pPr>
          </a:lstStyle>
          <a:p>
            <a:fld id="{F8576E60-6CE5-46CB-9791-B406604DB17E}" type="slidenum">
              <a:rPr lang="sv-SE"/>
              <a:pPr/>
              <a:t>‹#›</a:t>
            </a:fld>
            <a:endParaRPr lang="sv-SE"/>
          </a:p>
        </p:txBody>
      </p:sp>
    </p:spTree>
    <p:extLst>
      <p:ext uri="{BB962C8B-B14F-4D97-AF65-F5344CB8AC3E}">
        <p14:creationId xmlns:p14="http://schemas.microsoft.com/office/powerpoint/2010/main" val="317399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r>
              <a:rPr lang="sv-SE" smtClean="0"/>
              <a:t>2016-09-07</a:t>
            </a:r>
            <a:endParaRPr lang="sv-SE"/>
          </a:p>
        </p:txBody>
      </p:sp>
      <p:sp>
        <p:nvSpPr>
          <p:cNvPr id="6" name="Platshållare för bildnummer 5"/>
          <p:cNvSpPr>
            <a:spLocks noGrp="1"/>
          </p:cNvSpPr>
          <p:nvPr>
            <p:ph type="sldNum" sz="quarter" idx="12"/>
          </p:nvPr>
        </p:nvSpPr>
        <p:spPr/>
        <p:txBody>
          <a:bodyPr/>
          <a:lstStyle>
            <a:lvl1pPr>
              <a:defRPr/>
            </a:lvl1pPr>
          </a:lstStyle>
          <a:p>
            <a:fld id="{59674F93-4BA8-428D-BD1D-2548F86177FA}" type="slidenum">
              <a:rPr lang="sv-SE"/>
              <a:pPr/>
              <a:t>‹#›</a:t>
            </a:fld>
            <a:endParaRPr lang="sv-SE"/>
          </a:p>
        </p:txBody>
      </p:sp>
    </p:spTree>
    <p:extLst>
      <p:ext uri="{BB962C8B-B14F-4D97-AF65-F5344CB8AC3E}">
        <p14:creationId xmlns:p14="http://schemas.microsoft.com/office/powerpoint/2010/main" val="148238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32588" y="274638"/>
            <a:ext cx="2016125" cy="55308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4213" y="274638"/>
            <a:ext cx="5895975" cy="55308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r>
              <a:rPr lang="sv-SE" smtClean="0"/>
              <a:t>2016-09-07</a:t>
            </a:r>
            <a:endParaRPr lang="sv-SE"/>
          </a:p>
        </p:txBody>
      </p:sp>
      <p:sp>
        <p:nvSpPr>
          <p:cNvPr id="6" name="Platshållare för bildnummer 5"/>
          <p:cNvSpPr>
            <a:spLocks noGrp="1"/>
          </p:cNvSpPr>
          <p:nvPr>
            <p:ph type="sldNum" sz="quarter" idx="12"/>
          </p:nvPr>
        </p:nvSpPr>
        <p:spPr/>
        <p:txBody>
          <a:bodyPr/>
          <a:lstStyle>
            <a:lvl1pPr>
              <a:defRPr/>
            </a:lvl1pPr>
          </a:lstStyle>
          <a:p>
            <a:fld id="{42FAF824-CA16-4254-904F-FBD361B92D8B}" type="slidenum">
              <a:rPr lang="sv-SE"/>
              <a:pPr/>
              <a:t>‹#›</a:t>
            </a:fld>
            <a:endParaRPr lang="sv-SE"/>
          </a:p>
        </p:txBody>
      </p:sp>
    </p:spTree>
    <p:extLst>
      <p:ext uri="{BB962C8B-B14F-4D97-AF65-F5344CB8AC3E}">
        <p14:creationId xmlns:p14="http://schemas.microsoft.com/office/powerpoint/2010/main" val="406649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r>
              <a:rPr lang="sv-SE" smtClean="0"/>
              <a:t>2016-09-07</a:t>
            </a:r>
            <a:endParaRPr lang="sv-SE"/>
          </a:p>
        </p:txBody>
      </p:sp>
      <p:sp>
        <p:nvSpPr>
          <p:cNvPr id="6" name="Platshållare för bildnummer 5"/>
          <p:cNvSpPr>
            <a:spLocks noGrp="1"/>
          </p:cNvSpPr>
          <p:nvPr>
            <p:ph type="sldNum" sz="quarter" idx="12"/>
          </p:nvPr>
        </p:nvSpPr>
        <p:spPr/>
        <p:txBody>
          <a:bodyPr/>
          <a:lstStyle>
            <a:lvl1pPr>
              <a:defRPr/>
            </a:lvl1pPr>
          </a:lstStyle>
          <a:p>
            <a:fld id="{C042635A-E20A-484D-930F-26B74E1414B7}" type="slidenum">
              <a:rPr lang="sv-SE"/>
              <a:pPr/>
              <a:t>‹#›</a:t>
            </a:fld>
            <a:endParaRPr lang="sv-SE"/>
          </a:p>
        </p:txBody>
      </p:sp>
    </p:spTree>
    <p:extLst>
      <p:ext uri="{BB962C8B-B14F-4D97-AF65-F5344CB8AC3E}">
        <p14:creationId xmlns:p14="http://schemas.microsoft.com/office/powerpoint/2010/main" val="248211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r>
              <a:rPr lang="sv-SE" smtClean="0"/>
              <a:t>2016-09-07</a:t>
            </a:r>
            <a:endParaRPr lang="sv-SE"/>
          </a:p>
        </p:txBody>
      </p:sp>
      <p:sp>
        <p:nvSpPr>
          <p:cNvPr id="6" name="Platshållare för bildnummer 5"/>
          <p:cNvSpPr>
            <a:spLocks noGrp="1"/>
          </p:cNvSpPr>
          <p:nvPr>
            <p:ph type="sldNum" sz="quarter" idx="12"/>
          </p:nvPr>
        </p:nvSpPr>
        <p:spPr/>
        <p:txBody>
          <a:bodyPr/>
          <a:lstStyle>
            <a:lvl1pPr>
              <a:defRPr/>
            </a:lvl1pPr>
          </a:lstStyle>
          <a:p>
            <a:fld id="{95663278-70D4-43AC-BEBC-7253D3205C99}" type="slidenum">
              <a:rPr lang="sv-SE"/>
              <a:pPr/>
              <a:t>‹#›</a:t>
            </a:fld>
            <a:endParaRPr lang="sv-SE"/>
          </a:p>
        </p:txBody>
      </p:sp>
    </p:spTree>
    <p:extLst>
      <p:ext uri="{BB962C8B-B14F-4D97-AF65-F5344CB8AC3E}">
        <p14:creationId xmlns:p14="http://schemas.microsoft.com/office/powerpoint/2010/main" val="29925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4213" y="1600200"/>
            <a:ext cx="395605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792663" y="1600200"/>
            <a:ext cx="395605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r>
              <a:rPr lang="sv-SE" smtClean="0"/>
              <a:t>2016-09-07</a:t>
            </a:r>
            <a:endParaRPr lang="sv-SE"/>
          </a:p>
        </p:txBody>
      </p:sp>
      <p:sp>
        <p:nvSpPr>
          <p:cNvPr id="7" name="Platshållare för bildnummer 6"/>
          <p:cNvSpPr>
            <a:spLocks noGrp="1"/>
          </p:cNvSpPr>
          <p:nvPr>
            <p:ph type="sldNum" sz="quarter" idx="12"/>
          </p:nvPr>
        </p:nvSpPr>
        <p:spPr/>
        <p:txBody>
          <a:bodyPr/>
          <a:lstStyle>
            <a:lvl1pPr>
              <a:defRPr/>
            </a:lvl1pPr>
          </a:lstStyle>
          <a:p>
            <a:fld id="{44248861-EA52-44DC-B71A-86C56A1DF13C}" type="slidenum">
              <a:rPr lang="sv-SE"/>
              <a:pPr/>
              <a:t>‹#›</a:t>
            </a:fld>
            <a:endParaRPr lang="sv-SE"/>
          </a:p>
        </p:txBody>
      </p:sp>
    </p:spTree>
    <p:extLst>
      <p:ext uri="{BB962C8B-B14F-4D97-AF65-F5344CB8AC3E}">
        <p14:creationId xmlns:p14="http://schemas.microsoft.com/office/powerpoint/2010/main" val="195329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sidfot 7"/>
          <p:cNvSpPr>
            <a:spLocks noGrp="1"/>
          </p:cNvSpPr>
          <p:nvPr>
            <p:ph type="ftr" sz="quarter" idx="11"/>
          </p:nvPr>
        </p:nvSpPr>
        <p:spPr/>
        <p:txBody>
          <a:bodyPr/>
          <a:lstStyle>
            <a:lvl1pPr>
              <a:defRPr/>
            </a:lvl1pPr>
          </a:lstStyle>
          <a:p>
            <a:r>
              <a:rPr lang="sv-SE" smtClean="0"/>
              <a:t>2016-09-07</a:t>
            </a:r>
            <a:endParaRPr lang="sv-SE"/>
          </a:p>
        </p:txBody>
      </p:sp>
      <p:sp>
        <p:nvSpPr>
          <p:cNvPr id="9" name="Platshållare för bildnummer 8"/>
          <p:cNvSpPr>
            <a:spLocks noGrp="1"/>
          </p:cNvSpPr>
          <p:nvPr>
            <p:ph type="sldNum" sz="quarter" idx="12"/>
          </p:nvPr>
        </p:nvSpPr>
        <p:spPr/>
        <p:txBody>
          <a:bodyPr/>
          <a:lstStyle>
            <a:lvl1pPr>
              <a:defRPr/>
            </a:lvl1pPr>
          </a:lstStyle>
          <a:p>
            <a:fld id="{57425676-A4FB-4145-ADA4-5E42FAB83891}" type="slidenum">
              <a:rPr lang="sv-SE"/>
              <a:pPr/>
              <a:t>‹#›</a:t>
            </a:fld>
            <a:endParaRPr lang="sv-SE"/>
          </a:p>
        </p:txBody>
      </p:sp>
    </p:spTree>
    <p:extLst>
      <p:ext uri="{BB962C8B-B14F-4D97-AF65-F5344CB8AC3E}">
        <p14:creationId xmlns:p14="http://schemas.microsoft.com/office/powerpoint/2010/main" val="76799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sidfot 3"/>
          <p:cNvSpPr>
            <a:spLocks noGrp="1"/>
          </p:cNvSpPr>
          <p:nvPr>
            <p:ph type="ftr" sz="quarter" idx="11"/>
          </p:nvPr>
        </p:nvSpPr>
        <p:spPr/>
        <p:txBody>
          <a:bodyPr/>
          <a:lstStyle>
            <a:lvl1pPr>
              <a:defRPr/>
            </a:lvl1pPr>
          </a:lstStyle>
          <a:p>
            <a:r>
              <a:rPr lang="sv-SE" smtClean="0"/>
              <a:t>2016-09-07</a:t>
            </a:r>
            <a:endParaRPr lang="sv-SE"/>
          </a:p>
        </p:txBody>
      </p:sp>
      <p:sp>
        <p:nvSpPr>
          <p:cNvPr id="5" name="Platshållare för bildnummer 4"/>
          <p:cNvSpPr>
            <a:spLocks noGrp="1"/>
          </p:cNvSpPr>
          <p:nvPr>
            <p:ph type="sldNum" sz="quarter" idx="12"/>
          </p:nvPr>
        </p:nvSpPr>
        <p:spPr/>
        <p:txBody>
          <a:bodyPr/>
          <a:lstStyle>
            <a:lvl1pPr>
              <a:defRPr/>
            </a:lvl1pPr>
          </a:lstStyle>
          <a:p>
            <a:fld id="{25EE3F99-6BB9-47F9-A5ED-49F4AA798976}" type="slidenum">
              <a:rPr lang="sv-SE"/>
              <a:pPr/>
              <a:t>‹#›</a:t>
            </a:fld>
            <a:endParaRPr lang="sv-SE"/>
          </a:p>
        </p:txBody>
      </p:sp>
    </p:spTree>
    <p:extLst>
      <p:ext uri="{BB962C8B-B14F-4D97-AF65-F5344CB8AC3E}">
        <p14:creationId xmlns:p14="http://schemas.microsoft.com/office/powerpoint/2010/main" val="119021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sidfot 2"/>
          <p:cNvSpPr>
            <a:spLocks noGrp="1"/>
          </p:cNvSpPr>
          <p:nvPr>
            <p:ph type="ftr" sz="quarter" idx="11"/>
          </p:nvPr>
        </p:nvSpPr>
        <p:spPr/>
        <p:txBody>
          <a:bodyPr/>
          <a:lstStyle>
            <a:lvl1pPr>
              <a:defRPr/>
            </a:lvl1pPr>
          </a:lstStyle>
          <a:p>
            <a:r>
              <a:rPr lang="sv-SE" smtClean="0"/>
              <a:t>2016-09-07</a:t>
            </a:r>
            <a:endParaRPr lang="sv-SE"/>
          </a:p>
        </p:txBody>
      </p:sp>
      <p:sp>
        <p:nvSpPr>
          <p:cNvPr id="4" name="Platshållare för bildnummer 3"/>
          <p:cNvSpPr>
            <a:spLocks noGrp="1"/>
          </p:cNvSpPr>
          <p:nvPr>
            <p:ph type="sldNum" sz="quarter" idx="12"/>
          </p:nvPr>
        </p:nvSpPr>
        <p:spPr/>
        <p:txBody>
          <a:bodyPr/>
          <a:lstStyle>
            <a:lvl1pPr>
              <a:defRPr/>
            </a:lvl1pPr>
          </a:lstStyle>
          <a:p>
            <a:fld id="{B3ED315B-1889-44A1-BC47-D2AC473A6DCE}" type="slidenum">
              <a:rPr lang="sv-SE"/>
              <a:pPr/>
              <a:t>‹#›</a:t>
            </a:fld>
            <a:endParaRPr lang="sv-SE"/>
          </a:p>
        </p:txBody>
      </p:sp>
    </p:spTree>
    <p:extLst>
      <p:ext uri="{BB962C8B-B14F-4D97-AF65-F5344CB8AC3E}">
        <p14:creationId xmlns:p14="http://schemas.microsoft.com/office/powerpoint/2010/main" val="226476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r>
              <a:rPr lang="sv-SE" smtClean="0"/>
              <a:t>2016-09-07</a:t>
            </a:r>
            <a:endParaRPr lang="sv-SE"/>
          </a:p>
        </p:txBody>
      </p:sp>
      <p:sp>
        <p:nvSpPr>
          <p:cNvPr id="7" name="Platshållare för bildnummer 6"/>
          <p:cNvSpPr>
            <a:spLocks noGrp="1"/>
          </p:cNvSpPr>
          <p:nvPr>
            <p:ph type="sldNum" sz="quarter" idx="12"/>
          </p:nvPr>
        </p:nvSpPr>
        <p:spPr/>
        <p:txBody>
          <a:bodyPr/>
          <a:lstStyle>
            <a:lvl1pPr>
              <a:defRPr/>
            </a:lvl1pPr>
          </a:lstStyle>
          <a:p>
            <a:fld id="{4017696A-9AA6-401E-B212-30804DE3CDC1}" type="slidenum">
              <a:rPr lang="sv-SE"/>
              <a:pPr/>
              <a:t>‹#›</a:t>
            </a:fld>
            <a:endParaRPr lang="sv-SE"/>
          </a:p>
        </p:txBody>
      </p:sp>
    </p:spTree>
    <p:extLst>
      <p:ext uri="{BB962C8B-B14F-4D97-AF65-F5344CB8AC3E}">
        <p14:creationId xmlns:p14="http://schemas.microsoft.com/office/powerpoint/2010/main" val="213704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r>
              <a:rPr lang="sv-SE" smtClean="0"/>
              <a:t>2016-09-07</a:t>
            </a:r>
            <a:endParaRPr lang="sv-SE"/>
          </a:p>
        </p:txBody>
      </p:sp>
      <p:sp>
        <p:nvSpPr>
          <p:cNvPr id="7" name="Platshållare för bildnummer 6"/>
          <p:cNvSpPr>
            <a:spLocks noGrp="1"/>
          </p:cNvSpPr>
          <p:nvPr>
            <p:ph type="sldNum" sz="quarter" idx="12"/>
          </p:nvPr>
        </p:nvSpPr>
        <p:spPr/>
        <p:txBody>
          <a:bodyPr/>
          <a:lstStyle>
            <a:lvl1pPr>
              <a:defRPr/>
            </a:lvl1pPr>
          </a:lstStyle>
          <a:p>
            <a:fld id="{0D800278-A3FB-47C8-A7A6-B3B22B9E081F}" type="slidenum">
              <a:rPr lang="sv-SE"/>
              <a:pPr/>
              <a:t>‹#›</a:t>
            </a:fld>
            <a:endParaRPr lang="sv-SE"/>
          </a:p>
        </p:txBody>
      </p:sp>
    </p:spTree>
    <p:extLst>
      <p:ext uri="{BB962C8B-B14F-4D97-AF65-F5344CB8AC3E}">
        <p14:creationId xmlns:p14="http://schemas.microsoft.com/office/powerpoint/2010/main" val="34313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74638"/>
            <a:ext cx="80025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4213" y="1600200"/>
            <a:ext cx="806450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v-SE"/>
          </a:p>
        </p:txBody>
      </p:sp>
      <p:sp>
        <p:nvSpPr>
          <p:cNvPr id="1029" name="Rectangle 5"/>
          <p:cNvSpPr>
            <a:spLocks noGrp="1" noChangeArrowheads="1"/>
          </p:cNvSpPr>
          <p:nvPr>
            <p:ph type="ftr" sz="quarter" idx="3"/>
          </p:nvPr>
        </p:nvSpPr>
        <p:spPr bwMode="auto">
          <a:xfrm>
            <a:off x="3124200" y="6245225"/>
            <a:ext cx="2600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sv-SE" smtClean="0"/>
              <a:t>2016-09-07</a:t>
            </a:r>
            <a:endParaRPr lang="sv-SE"/>
          </a:p>
        </p:txBody>
      </p:sp>
      <p:sp>
        <p:nvSpPr>
          <p:cNvPr id="1030" name="Rectangle 6"/>
          <p:cNvSpPr>
            <a:spLocks noGrp="1" noChangeArrowheads="1"/>
          </p:cNvSpPr>
          <p:nvPr>
            <p:ph type="sldNum" sz="quarter" idx="4"/>
          </p:nvPr>
        </p:nvSpPr>
        <p:spPr bwMode="auto">
          <a:xfrm>
            <a:off x="6156325"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3AD656-34E6-4F1A-B8AB-AC14BA8C6389}" type="slidenum">
              <a:rPr lang="sv-SE"/>
              <a:pPr/>
              <a:t>‹#›</a:t>
            </a:fld>
            <a:endParaRPr lang="sv-SE"/>
          </a:p>
        </p:txBody>
      </p:sp>
      <p:sp>
        <p:nvSpPr>
          <p:cNvPr id="1031" name="Rectangle 7"/>
          <p:cNvSpPr>
            <a:spLocks noChangeArrowheads="1"/>
          </p:cNvSpPr>
          <p:nvPr/>
        </p:nvSpPr>
        <p:spPr bwMode="auto">
          <a:xfrm>
            <a:off x="0" y="0"/>
            <a:ext cx="381000" cy="6858000"/>
          </a:xfrm>
          <a:prstGeom prst="rect">
            <a:avLst/>
          </a:prstGeom>
          <a:solidFill>
            <a:srgbClr val="83B81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sv-SE"/>
          </a:p>
        </p:txBody>
      </p:sp>
      <p:pic>
        <p:nvPicPr>
          <p:cNvPr id="1032" name="Picture 8" descr="Bard+logga_vit"/>
          <p:cNvPicPr>
            <a:picLocks noChangeAspect="1" noChangeArrowheads="1"/>
          </p:cNvPicPr>
          <p:nvPr/>
        </p:nvPicPr>
        <p:blipFill>
          <a:blip r:embed="rId13" cstate="print">
            <a:extLst>
              <a:ext uri="{28A0092B-C50C-407E-A947-70E740481C1C}">
                <a14:useLocalDpi xmlns:a14="http://schemas.microsoft.com/office/drawing/2010/main" val="0"/>
              </a:ext>
            </a:extLst>
          </a:blip>
          <a:srcRect l="14764" t="13153" r="14932" b="10992"/>
          <a:stretch>
            <a:fillRect/>
          </a:stretch>
        </p:blipFill>
        <p:spPr bwMode="auto">
          <a:xfrm>
            <a:off x="8388350" y="6092825"/>
            <a:ext cx="665163" cy="668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400">
          <a:solidFill>
            <a:srgbClr val="83B81A"/>
          </a:solidFill>
          <a:latin typeface="+mj-lt"/>
          <a:ea typeface="+mj-ea"/>
          <a:cs typeface="+mj-cs"/>
        </a:defRPr>
      </a:lvl1pPr>
      <a:lvl2pPr algn="ctr" rtl="0" eaLnBrk="1" fontAlgn="base" hangingPunct="1">
        <a:spcBef>
          <a:spcPct val="0"/>
        </a:spcBef>
        <a:spcAft>
          <a:spcPct val="0"/>
        </a:spcAft>
        <a:defRPr sz="4400">
          <a:solidFill>
            <a:srgbClr val="83B81A"/>
          </a:solidFill>
          <a:latin typeface="Times New Roman" pitchFamily="18" charset="0"/>
        </a:defRPr>
      </a:lvl2pPr>
      <a:lvl3pPr algn="ctr" rtl="0" eaLnBrk="1" fontAlgn="base" hangingPunct="1">
        <a:spcBef>
          <a:spcPct val="0"/>
        </a:spcBef>
        <a:spcAft>
          <a:spcPct val="0"/>
        </a:spcAft>
        <a:defRPr sz="4400">
          <a:solidFill>
            <a:srgbClr val="83B81A"/>
          </a:solidFill>
          <a:latin typeface="Times New Roman" pitchFamily="18" charset="0"/>
        </a:defRPr>
      </a:lvl3pPr>
      <a:lvl4pPr algn="ctr" rtl="0" eaLnBrk="1" fontAlgn="base" hangingPunct="1">
        <a:spcBef>
          <a:spcPct val="0"/>
        </a:spcBef>
        <a:spcAft>
          <a:spcPct val="0"/>
        </a:spcAft>
        <a:defRPr sz="4400">
          <a:solidFill>
            <a:srgbClr val="83B81A"/>
          </a:solidFill>
          <a:latin typeface="Times New Roman" pitchFamily="18" charset="0"/>
        </a:defRPr>
      </a:lvl4pPr>
      <a:lvl5pPr algn="ctr" rtl="0" eaLnBrk="1" fontAlgn="base" hangingPunct="1">
        <a:spcBef>
          <a:spcPct val="0"/>
        </a:spcBef>
        <a:spcAft>
          <a:spcPct val="0"/>
        </a:spcAft>
        <a:defRPr sz="4400">
          <a:solidFill>
            <a:srgbClr val="83B81A"/>
          </a:solidFill>
          <a:latin typeface="Times New Roman" pitchFamily="18" charset="0"/>
        </a:defRPr>
      </a:lvl5pPr>
      <a:lvl6pPr marL="457200" algn="ctr" rtl="0" eaLnBrk="1" fontAlgn="base" hangingPunct="1">
        <a:spcBef>
          <a:spcPct val="0"/>
        </a:spcBef>
        <a:spcAft>
          <a:spcPct val="0"/>
        </a:spcAft>
        <a:defRPr sz="4400">
          <a:solidFill>
            <a:srgbClr val="83B81A"/>
          </a:solidFill>
          <a:latin typeface="Times New Roman" pitchFamily="18" charset="0"/>
        </a:defRPr>
      </a:lvl6pPr>
      <a:lvl7pPr marL="914400" algn="ctr" rtl="0" eaLnBrk="1" fontAlgn="base" hangingPunct="1">
        <a:spcBef>
          <a:spcPct val="0"/>
        </a:spcBef>
        <a:spcAft>
          <a:spcPct val="0"/>
        </a:spcAft>
        <a:defRPr sz="4400">
          <a:solidFill>
            <a:srgbClr val="83B81A"/>
          </a:solidFill>
          <a:latin typeface="Times New Roman" pitchFamily="18" charset="0"/>
        </a:defRPr>
      </a:lvl7pPr>
      <a:lvl8pPr marL="1371600" algn="ctr" rtl="0" eaLnBrk="1" fontAlgn="base" hangingPunct="1">
        <a:spcBef>
          <a:spcPct val="0"/>
        </a:spcBef>
        <a:spcAft>
          <a:spcPct val="0"/>
        </a:spcAft>
        <a:defRPr sz="4400">
          <a:solidFill>
            <a:srgbClr val="83B81A"/>
          </a:solidFill>
          <a:latin typeface="Times New Roman" pitchFamily="18" charset="0"/>
        </a:defRPr>
      </a:lvl8pPr>
      <a:lvl9pPr marL="1828800" algn="ctr" rtl="0" eaLnBrk="1" fontAlgn="base" hangingPunct="1">
        <a:spcBef>
          <a:spcPct val="0"/>
        </a:spcBef>
        <a:spcAft>
          <a:spcPct val="0"/>
        </a:spcAft>
        <a:defRPr sz="4400">
          <a:solidFill>
            <a:srgbClr val="83B81A"/>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zmcNss6Boz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psm.se/globalassets/uppsatser/uppsatser1/the-education-structure-in-sweden.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0I_kbX-3Sm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marL="0" indent="0" algn="ctr">
              <a:buNone/>
            </a:pPr>
            <a:r>
              <a:rPr lang="sv-SE" sz="5400" b="1" dirty="0" err="1" smtClean="0">
                <a:solidFill>
                  <a:srgbClr val="83B81A"/>
                </a:solidFill>
                <a:latin typeface="+mj-lt"/>
                <a:ea typeface="+mj-ea"/>
                <a:cs typeface="+mj-cs"/>
              </a:rPr>
              <a:t>Welcome</a:t>
            </a:r>
            <a:r>
              <a:rPr lang="sv-SE" sz="5400" b="1" dirty="0" smtClean="0">
                <a:solidFill>
                  <a:srgbClr val="83B81A"/>
                </a:solidFill>
                <a:latin typeface="+mj-lt"/>
                <a:ea typeface="+mj-ea"/>
                <a:cs typeface="+mj-cs"/>
              </a:rPr>
              <a:t> </a:t>
            </a:r>
            <a:r>
              <a:rPr lang="sv-SE" sz="5400" b="1" dirty="0" err="1" smtClean="0">
                <a:solidFill>
                  <a:srgbClr val="83B81A"/>
                </a:solidFill>
                <a:latin typeface="+mj-lt"/>
                <a:ea typeface="+mj-ea"/>
                <a:cs typeface="+mj-cs"/>
              </a:rPr>
              <a:t>to</a:t>
            </a:r>
            <a:r>
              <a:rPr lang="sv-SE" sz="5400" b="1" dirty="0" smtClean="0">
                <a:solidFill>
                  <a:srgbClr val="83B81A"/>
                </a:solidFill>
                <a:latin typeface="+mj-lt"/>
                <a:ea typeface="+mj-ea"/>
                <a:cs typeface="+mj-cs"/>
              </a:rPr>
              <a:t> </a:t>
            </a:r>
            <a:r>
              <a:rPr lang="sv-SE" sz="5400" b="1" dirty="0">
                <a:solidFill>
                  <a:srgbClr val="83B81A"/>
                </a:solidFill>
                <a:latin typeface="+mj-lt"/>
                <a:ea typeface="+mj-ea"/>
                <a:cs typeface="+mj-cs"/>
              </a:rPr>
              <a:t/>
            </a:r>
            <a:br>
              <a:rPr lang="sv-SE" sz="5400" b="1" dirty="0">
                <a:solidFill>
                  <a:srgbClr val="83B81A"/>
                </a:solidFill>
                <a:latin typeface="+mj-lt"/>
                <a:ea typeface="+mj-ea"/>
                <a:cs typeface="+mj-cs"/>
              </a:rPr>
            </a:br>
            <a:r>
              <a:rPr lang="sv-SE" sz="5400" b="1" dirty="0">
                <a:solidFill>
                  <a:srgbClr val="83B81A"/>
                </a:solidFill>
                <a:latin typeface="+mj-lt"/>
                <a:ea typeface="+mj-ea"/>
                <a:cs typeface="+mj-cs"/>
              </a:rPr>
              <a:t>Herrestaskolan</a:t>
            </a:r>
            <a:br>
              <a:rPr lang="sv-SE" sz="5400" b="1" dirty="0">
                <a:solidFill>
                  <a:srgbClr val="83B81A"/>
                </a:solidFill>
                <a:latin typeface="+mj-lt"/>
                <a:ea typeface="+mj-ea"/>
                <a:cs typeface="+mj-cs"/>
              </a:rPr>
            </a:br>
            <a:r>
              <a:rPr lang="sv-SE" sz="5400" b="1" dirty="0" smtClean="0">
                <a:solidFill>
                  <a:srgbClr val="83B81A"/>
                </a:solidFill>
                <a:latin typeface="+mj-lt"/>
                <a:ea typeface="+mj-ea"/>
                <a:cs typeface="+mj-cs"/>
              </a:rPr>
              <a:t>in</a:t>
            </a:r>
            <a:r>
              <a:rPr lang="sv-SE" sz="5400" b="1" dirty="0">
                <a:solidFill>
                  <a:srgbClr val="83B81A"/>
                </a:solidFill>
                <a:latin typeface="+mj-lt"/>
                <a:ea typeface="+mj-ea"/>
                <a:cs typeface="+mj-cs"/>
              </a:rPr>
              <a:t/>
            </a:r>
            <a:br>
              <a:rPr lang="sv-SE" sz="5400" b="1" dirty="0">
                <a:solidFill>
                  <a:srgbClr val="83B81A"/>
                </a:solidFill>
                <a:latin typeface="+mj-lt"/>
                <a:ea typeface="+mj-ea"/>
                <a:cs typeface="+mj-cs"/>
              </a:rPr>
            </a:br>
            <a:r>
              <a:rPr lang="sv-SE" sz="5400" b="1" dirty="0">
                <a:solidFill>
                  <a:srgbClr val="83B81A"/>
                </a:solidFill>
                <a:latin typeface="+mj-lt"/>
                <a:ea typeface="+mj-ea"/>
                <a:cs typeface="+mj-cs"/>
              </a:rPr>
              <a:t>Järfälla kommun</a:t>
            </a:r>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698783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endParaRPr lang="sv-S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693762"/>
            <a:ext cx="741045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62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52360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0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World Sustainable Building</a:t>
            </a: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83765"/>
            <a:ext cx="6912768" cy="463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ruta 8"/>
          <p:cNvSpPr txBox="1"/>
          <p:nvPr/>
        </p:nvSpPr>
        <p:spPr>
          <a:xfrm>
            <a:off x="5724128" y="5608425"/>
            <a:ext cx="2592288" cy="276999"/>
          </a:xfrm>
          <a:prstGeom prst="rect">
            <a:avLst/>
          </a:prstGeom>
          <a:noFill/>
        </p:spPr>
        <p:txBody>
          <a:bodyPr wrap="square" rtlCol="0">
            <a:spAutoFit/>
          </a:bodyPr>
          <a:lstStyle/>
          <a:p>
            <a:r>
              <a:rPr lang="sv-SE" sz="1200" dirty="0" smtClean="0">
                <a:solidFill>
                  <a:schemeClr val="bg1"/>
                </a:solidFill>
                <a:latin typeface="+mn-lt"/>
              </a:rPr>
              <a:t>Bild: Liljewall arkitektkontor</a:t>
            </a:r>
            <a:endParaRPr lang="sv-SE" sz="1200" dirty="0">
              <a:solidFill>
                <a:schemeClr val="bg1"/>
              </a:solidFill>
              <a:latin typeface="+mn-lt"/>
            </a:endParaRPr>
          </a:p>
        </p:txBody>
      </p:sp>
    </p:spTree>
    <p:extLst>
      <p:ext uri="{BB962C8B-B14F-4D97-AF65-F5344CB8AC3E}">
        <p14:creationId xmlns:p14="http://schemas.microsoft.com/office/powerpoint/2010/main" val="3262720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70" y="548680"/>
            <a:ext cx="4309264" cy="270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70" y="3356992"/>
            <a:ext cx="4294856" cy="257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sidfot 1"/>
          <p:cNvSpPr>
            <a:spLocks noGrp="1"/>
          </p:cNvSpPr>
          <p:nvPr>
            <p:ph type="ftr" sz="quarter" idx="11"/>
          </p:nvPr>
        </p:nvSpPr>
        <p:spPr/>
        <p:txBody>
          <a:bodyPr/>
          <a:lstStyle/>
          <a:p>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8750" y="548679"/>
            <a:ext cx="3591458" cy="5387187"/>
          </a:xfrm>
          <a:prstGeom prst="rect">
            <a:avLst/>
          </a:prstGeom>
        </p:spPr>
      </p:pic>
      <p:sp>
        <p:nvSpPr>
          <p:cNvPr id="6" name="textruta 5"/>
          <p:cNvSpPr txBox="1"/>
          <p:nvPr/>
        </p:nvSpPr>
        <p:spPr>
          <a:xfrm>
            <a:off x="6746520" y="5658867"/>
            <a:ext cx="2347728" cy="276999"/>
          </a:xfrm>
          <a:prstGeom prst="rect">
            <a:avLst/>
          </a:prstGeom>
          <a:noFill/>
        </p:spPr>
        <p:txBody>
          <a:bodyPr wrap="square" rtlCol="0">
            <a:spAutoFit/>
          </a:bodyPr>
          <a:lstStyle/>
          <a:p>
            <a:r>
              <a:rPr lang="sv-SE" sz="1200" dirty="0" smtClean="0">
                <a:latin typeface="+mn-lt"/>
              </a:rPr>
              <a:t>Bild: Lilljewall arkitektkontor</a:t>
            </a:r>
            <a:endParaRPr lang="sv-SE" sz="1200" dirty="0">
              <a:latin typeface="+mn-lt"/>
            </a:endParaRPr>
          </a:p>
        </p:txBody>
      </p:sp>
      <p:sp>
        <p:nvSpPr>
          <p:cNvPr id="7" name="textruta 6"/>
          <p:cNvSpPr txBox="1"/>
          <p:nvPr/>
        </p:nvSpPr>
        <p:spPr>
          <a:xfrm>
            <a:off x="2987824" y="5658868"/>
            <a:ext cx="2347728" cy="276999"/>
          </a:xfrm>
          <a:prstGeom prst="rect">
            <a:avLst/>
          </a:prstGeom>
          <a:noFill/>
        </p:spPr>
        <p:txBody>
          <a:bodyPr wrap="square" rtlCol="0">
            <a:spAutoFit/>
          </a:bodyPr>
          <a:lstStyle/>
          <a:p>
            <a:r>
              <a:rPr lang="sv-SE" sz="1200" dirty="0" smtClean="0">
                <a:latin typeface="+mn-lt"/>
              </a:rPr>
              <a:t>Bild: Lilljewall arkitektkontor</a:t>
            </a:r>
            <a:endParaRPr lang="sv-SE" sz="1200" dirty="0">
              <a:latin typeface="+mn-lt"/>
            </a:endParaRPr>
          </a:p>
        </p:txBody>
      </p:sp>
      <p:sp>
        <p:nvSpPr>
          <p:cNvPr id="8" name="textruta 7"/>
          <p:cNvSpPr txBox="1"/>
          <p:nvPr/>
        </p:nvSpPr>
        <p:spPr>
          <a:xfrm>
            <a:off x="2987824" y="2958412"/>
            <a:ext cx="2347728" cy="276999"/>
          </a:xfrm>
          <a:prstGeom prst="rect">
            <a:avLst/>
          </a:prstGeom>
          <a:noFill/>
        </p:spPr>
        <p:txBody>
          <a:bodyPr wrap="square" rtlCol="0">
            <a:spAutoFit/>
          </a:bodyPr>
          <a:lstStyle/>
          <a:p>
            <a:r>
              <a:rPr lang="sv-SE" sz="1200" dirty="0" smtClean="0">
                <a:latin typeface="+mn-lt"/>
              </a:rPr>
              <a:t>Bild: Lilljewall arkitektkontor</a:t>
            </a:r>
            <a:endParaRPr lang="sv-SE" sz="1200" dirty="0">
              <a:latin typeface="+mn-lt"/>
            </a:endParaRPr>
          </a:p>
        </p:txBody>
      </p:sp>
    </p:spTree>
    <p:extLst>
      <p:ext uri="{BB962C8B-B14F-4D97-AF65-F5344CB8AC3E}">
        <p14:creationId xmlns:p14="http://schemas.microsoft.com/office/powerpoint/2010/main" val="3354730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600" dirty="0" smtClean="0"/>
              <a:t>A school </a:t>
            </a:r>
            <a:r>
              <a:rPr lang="sv-SE" sz="3600" dirty="0" err="1" smtClean="0"/>
              <a:t>that</a:t>
            </a:r>
            <a:r>
              <a:rPr lang="sv-SE" sz="3600" dirty="0" smtClean="0"/>
              <a:t> focus on the environment and sustainability</a:t>
            </a:r>
            <a:endParaRPr lang="sv-SE" sz="3600" dirty="0"/>
          </a:p>
        </p:txBody>
      </p:sp>
      <p:sp>
        <p:nvSpPr>
          <p:cNvPr id="4" name="Platshållare för innehåll 3"/>
          <p:cNvSpPr>
            <a:spLocks noGrp="1"/>
          </p:cNvSpPr>
          <p:nvPr>
            <p:ph idx="1"/>
          </p:nvPr>
        </p:nvSpPr>
        <p:spPr/>
        <p:txBody>
          <a:bodyPr/>
          <a:lstStyle/>
          <a:p>
            <a:pPr marL="0" indent="0">
              <a:buNone/>
            </a:pPr>
            <a:r>
              <a:rPr lang="sv-SE" dirty="0" smtClean="0"/>
              <a:t>Environmental studies</a:t>
            </a:r>
          </a:p>
          <a:p>
            <a:pPr marL="0" indent="0">
              <a:buNone/>
            </a:pPr>
            <a:r>
              <a:rPr lang="sv-SE" dirty="0" smtClean="0"/>
              <a:t>Ecological food </a:t>
            </a:r>
          </a:p>
          <a:p>
            <a:pPr marL="0" indent="0">
              <a:buNone/>
            </a:pPr>
            <a:r>
              <a:rPr lang="sv-SE" dirty="0" smtClean="0"/>
              <a:t>Chemical free cleaning </a:t>
            </a:r>
          </a:p>
          <a:p>
            <a:pPr marL="0" indent="0">
              <a:buNone/>
            </a:pPr>
            <a:r>
              <a:rPr lang="sv-SE" dirty="0" smtClean="0"/>
              <a:t>No shoe –school</a:t>
            </a:r>
          </a:p>
          <a:p>
            <a:pPr marL="0" indent="0">
              <a:buNone/>
            </a:pPr>
            <a:r>
              <a:rPr lang="sv-SE" dirty="0" smtClean="0"/>
              <a:t>Recycling</a:t>
            </a:r>
          </a:p>
          <a:p>
            <a:pPr marL="0" indent="0">
              <a:buNone/>
            </a:pPr>
            <a:r>
              <a:rPr lang="sv-SE" dirty="0" smtClean="0"/>
              <a:t>Take care of and cherish</a:t>
            </a:r>
          </a:p>
          <a:p>
            <a:pPr marL="0" indent="0">
              <a:buNone/>
            </a:pPr>
            <a:r>
              <a:rPr lang="sv-SE" dirty="0" smtClean="0"/>
              <a:t>Cooperation with the community</a:t>
            </a:r>
          </a:p>
          <a:p>
            <a:pPr marL="0" indent="0">
              <a:buNone/>
            </a:pPr>
            <a:endParaRPr lang="sv-SE" dirty="0"/>
          </a:p>
        </p:txBody>
      </p:sp>
      <p:sp>
        <p:nvSpPr>
          <p:cNvPr id="2" name="Platshållare för sidfot 1"/>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093018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Greta Thunberg</a:t>
            </a:r>
            <a:endParaRPr lang="sv-SE" dirty="0"/>
          </a:p>
        </p:txBody>
      </p:sp>
      <p:sp>
        <p:nvSpPr>
          <p:cNvPr id="4" name="Platshållare för sidfot 3"/>
          <p:cNvSpPr>
            <a:spLocks noGrp="1"/>
          </p:cNvSpPr>
          <p:nvPr>
            <p:ph type="ftr" sz="quarter" idx="11"/>
          </p:nvPr>
        </p:nvSpPr>
        <p:spPr/>
        <p:txBody>
          <a:bodyPr/>
          <a:lstStyle/>
          <a:p>
            <a:r>
              <a:rPr lang="sv-SE" dirty="0" smtClean="0"/>
              <a:t>2019-02-10</a:t>
            </a:r>
            <a:endParaRPr lang="sv-SE" dirty="0"/>
          </a:p>
        </p:txBody>
      </p:sp>
      <p:sp>
        <p:nvSpPr>
          <p:cNvPr id="5" name="Rektangel 4"/>
          <p:cNvSpPr/>
          <p:nvPr/>
        </p:nvSpPr>
        <p:spPr>
          <a:xfrm>
            <a:off x="2483768" y="5373216"/>
            <a:ext cx="4572000" cy="646331"/>
          </a:xfrm>
          <a:prstGeom prst="rect">
            <a:avLst/>
          </a:prstGeom>
        </p:spPr>
        <p:txBody>
          <a:bodyPr>
            <a:spAutoFit/>
          </a:bodyPr>
          <a:lstStyle/>
          <a:p>
            <a:r>
              <a:rPr lang="sv-SE" u="sng" dirty="0">
                <a:hlinkClick r:id="rId2"/>
              </a:rPr>
              <a:t>https://www.youtube.com/watch?v=zmcNss6Bozg</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944" y="1412776"/>
            <a:ext cx="6667648" cy="374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520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a:t>
            </a:r>
            <a:r>
              <a:rPr lang="sv-SE" dirty="0"/>
              <a:t>S</a:t>
            </a:r>
            <a:r>
              <a:rPr lang="sv-SE" dirty="0" smtClean="0"/>
              <a:t>wedish education system</a:t>
            </a: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3738" y="2297906"/>
            <a:ext cx="55054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683568" y="5085184"/>
            <a:ext cx="7992888" cy="646331"/>
          </a:xfrm>
          <a:prstGeom prst="rect">
            <a:avLst/>
          </a:prstGeom>
        </p:spPr>
        <p:txBody>
          <a:bodyPr wrap="square">
            <a:spAutoFit/>
          </a:bodyPr>
          <a:lstStyle/>
          <a:p>
            <a:r>
              <a:rPr lang="en-US" dirty="0"/>
              <a:t>For more information about </a:t>
            </a:r>
            <a:r>
              <a:rPr lang="en-US" dirty="0">
                <a:hlinkClick r:id="rId3"/>
              </a:rPr>
              <a:t>the education structure in Sweden compared to other countries (Page 20-21 in this report). (PDF-dokument, 2 kB)</a:t>
            </a:r>
            <a:endParaRPr lang="sv-SE" dirty="0"/>
          </a:p>
        </p:txBody>
      </p:sp>
    </p:spTree>
    <p:extLst>
      <p:ext uri="{BB962C8B-B14F-4D97-AF65-F5344CB8AC3E}">
        <p14:creationId xmlns:p14="http://schemas.microsoft.com/office/powerpoint/2010/main" val="3716506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2800" b="1" dirty="0"/>
              <a:t>The Swedish education system in brief</a:t>
            </a:r>
            <a:r>
              <a:rPr lang="en-US" b="1" dirty="0"/>
              <a:t/>
            </a:r>
            <a:br>
              <a:rPr lang="en-US" b="1" dirty="0"/>
            </a:br>
            <a:endParaRPr lang="sv-SE" dirty="0"/>
          </a:p>
        </p:txBody>
      </p:sp>
      <p:sp>
        <p:nvSpPr>
          <p:cNvPr id="3" name="Platshållare för innehåll 2"/>
          <p:cNvSpPr>
            <a:spLocks noGrp="1"/>
          </p:cNvSpPr>
          <p:nvPr>
            <p:ph idx="1"/>
          </p:nvPr>
        </p:nvSpPr>
        <p:spPr>
          <a:xfrm>
            <a:off x="684213" y="1052736"/>
            <a:ext cx="8064500" cy="4752752"/>
          </a:xfrm>
        </p:spPr>
        <p:txBody>
          <a:bodyPr/>
          <a:lstStyle/>
          <a:p>
            <a:r>
              <a:rPr lang="en-US" sz="1800" dirty="0" smtClean="0"/>
              <a:t>Preschool -Your </a:t>
            </a:r>
            <a:r>
              <a:rPr lang="en-US" sz="1800" dirty="0"/>
              <a:t>child can attend preschool from the time he or she is 1 year old. Play is an important element of preschool.</a:t>
            </a:r>
          </a:p>
          <a:p>
            <a:r>
              <a:rPr lang="en-US" sz="1800" dirty="0" smtClean="0"/>
              <a:t>It </a:t>
            </a:r>
            <a:r>
              <a:rPr lang="en-US" sz="1800" dirty="0"/>
              <a:t>is compulsory for children to begin in a preschool </a:t>
            </a:r>
            <a:r>
              <a:rPr lang="en-US" sz="1800" dirty="0" smtClean="0"/>
              <a:t>class from the age of 6.</a:t>
            </a:r>
            <a:endParaRPr lang="en-US" sz="1800" dirty="0"/>
          </a:p>
          <a:p>
            <a:r>
              <a:rPr lang="en-US" sz="1800" dirty="0"/>
              <a:t>Preschool class is a separate type of school that involves a large component of creative work and play. Preschool class is free of charge. </a:t>
            </a:r>
            <a:endParaRPr lang="en-US" sz="1800" dirty="0" smtClean="0"/>
          </a:p>
          <a:p>
            <a:r>
              <a:rPr lang="en-US" sz="1800" dirty="0" smtClean="0"/>
              <a:t>All </a:t>
            </a:r>
            <a:r>
              <a:rPr lang="en-US" sz="1800" dirty="0"/>
              <a:t>children attend comprehensive school from about the age of 7</a:t>
            </a:r>
            <a:r>
              <a:rPr lang="en-US" sz="1800" dirty="0" smtClean="0"/>
              <a:t>. </a:t>
            </a:r>
            <a:r>
              <a:rPr lang="en-US" sz="1800" dirty="0"/>
              <a:t>Comprehensive school is compulsory, and compulsory schooling applies for years </a:t>
            </a:r>
            <a:r>
              <a:rPr lang="en-US" sz="1800" dirty="0" smtClean="0"/>
              <a:t>Preschool class- year 9</a:t>
            </a:r>
            <a:r>
              <a:rPr lang="en-US" sz="1800" dirty="0"/>
              <a:t>.  </a:t>
            </a:r>
          </a:p>
          <a:p>
            <a:r>
              <a:rPr lang="en-US" sz="1800" dirty="0"/>
              <a:t>Most young people then attend upper secondary school for three years. </a:t>
            </a:r>
            <a:r>
              <a:rPr lang="en-US" sz="1800" dirty="0" smtClean="0"/>
              <a:t>Upper </a:t>
            </a:r>
            <a:r>
              <a:rPr lang="en-US" sz="1800" dirty="0"/>
              <a:t>secondary school prepares pupils for university or university college, or for going on to employment without further education</a:t>
            </a:r>
          </a:p>
          <a:p>
            <a:endParaRPr lang="sv-SE" sz="1800"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222410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endParaRPr lang="sv-S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59" y="292374"/>
            <a:ext cx="8415720" cy="536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91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Swedish education system</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Rektangel 4"/>
          <p:cNvSpPr/>
          <p:nvPr/>
        </p:nvSpPr>
        <p:spPr>
          <a:xfrm>
            <a:off x="683568" y="1556792"/>
            <a:ext cx="8064896" cy="4801314"/>
          </a:xfrm>
          <a:prstGeom prst="rect">
            <a:avLst/>
          </a:prstGeom>
        </p:spPr>
        <p:txBody>
          <a:bodyPr wrap="square">
            <a:spAutoFit/>
          </a:bodyPr>
          <a:lstStyle/>
          <a:p>
            <a:r>
              <a:rPr lang="en-US" dirty="0"/>
              <a:t>The Swedish education system includes compulsory and non-compulsory education. </a:t>
            </a:r>
            <a:endParaRPr lang="en-US" dirty="0" smtClean="0"/>
          </a:p>
          <a:p>
            <a:endParaRPr lang="en-US" dirty="0"/>
          </a:p>
          <a:p>
            <a:r>
              <a:rPr lang="en-US" dirty="0" smtClean="0"/>
              <a:t>Most </a:t>
            </a:r>
            <a:r>
              <a:rPr lang="en-US" dirty="0"/>
              <a:t>Swedish schools are public, run by the municipalities, but an increasing number of schools are independent.</a:t>
            </a:r>
          </a:p>
          <a:p>
            <a:endParaRPr lang="en-US" dirty="0" smtClean="0"/>
          </a:p>
          <a:p>
            <a:r>
              <a:rPr lang="en-US" dirty="0" smtClean="0"/>
              <a:t>Local </a:t>
            </a:r>
            <a:r>
              <a:rPr lang="en-US" dirty="0"/>
              <a:t>authorities </a:t>
            </a:r>
            <a:r>
              <a:rPr lang="en-US" dirty="0" smtClean="0"/>
              <a:t>have to </a:t>
            </a:r>
            <a:r>
              <a:rPr lang="en-US" dirty="0"/>
              <a:t>provide a number of basic services </a:t>
            </a:r>
            <a:r>
              <a:rPr lang="en-US" dirty="0" smtClean="0"/>
              <a:t>for exampel  </a:t>
            </a:r>
            <a:r>
              <a:rPr lang="en-US" dirty="0"/>
              <a:t>compulsory education, upper secondary education, pre-school and child </a:t>
            </a:r>
            <a:r>
              <a:rPr lang="en-US" dirty="0" smtClean="0"/>
              <a:t>care.</a:t>
            </a:r>
          </a:p>
          <a:p>
            <a:endParaRPr lang="en-US" dirty="0"/>
          </a:p>
          <a:p>
            <a:r>
              <a:rPr lang="en-US" dirty="0" smtClean="0"/>
              <a:t>Municipalities </a:t>
            </a:r>
            <a:r>
              <a:rPr lang="en-US" dirty="0"/>
              <a:t>are free to use collected taxes and state funding for whatever services and systems are judged to be best for their respective areas. Many municipalities delegate budgets directly to individual schools</a:t>
            </a:r>
            <a:r>
              <a:rPr lang="en-US" dirty="0" smtClean="0"/>
              <a:t>.</a:t>
            </a:r>
          </a:p>
          <a:p>
            <a:endParaRPr lang="en-US" dirty="0"/>
          </a:p>
          <a:p>
            <a:r>
              <a:rPr lang="en-US" dirty="0"/>
              <a:t>An amount of money is granted and follows each pupil to whatever school they choose, either municipal or independent. A school that receives grants from the municipality is not entitled to collect school fees</a:t>
            </a:r>
            <a:r>
              <a:rPr lang="en-US" dirty="0" smtClean="0"/>
              <a:t>. (So independent schools are also financed by taxes and state funding!)</a:t>
            </a:r>
            <a:endParaRPr lang="en-US" dirty="0"/>
          </a:p>
        </p:txBody>
      </p:sp>
    </p:spTree>
    <p:extLst>
      <p:ext uri="{BB962C8B-B14F-4D97-AF65-F5344CB8AC3E}">
        <p14:creationId xmlns:p14="http://schemas.microsoft.com/office/powerpoint/2010/main" val="297344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Herrestaskolan</a:t>
            </a:r>
            <a:br>
              <a:rPr lang="sv-SE" dirty="0" smtClean="0"/>
            </a:br>
            <a:r>
              <a:rPr lang="sv-SE" sz="3200" dirty="0" err="1" smtClean="0">
                <a:solidFill>
                  <a:schemeClr val="tx1"/>
                </a:solidFill>
                <a:latin typeface="+mn-lt"/>
              </a:rPr>
              <a:t>Swedens</a:t>
            </a:r>
            <a:r>
              <a:rPr lang="sv-SE" sz="3200" dirty="0" smtClean="0">
                <a:solidFill>
                  <a:schemeClr val="tx1"/>
                </a:solidFill>
                <a:latin typeface="+mn-lt"/>
              </a:rPr>
              <a:t> </a:t>
            </a:r>
            <a:r>
              <a:rPr lang="sv-SE" sz="3200" dirty="0" err="1" smtClean="0">
                <a:solidFill>
                  <a:schemeClr val="tx1"/>
                </a:solidFill>
                <a:latin typeface="+mn-lt"/>
              </a:rPr>
              <a:t>first</a:t>
            </a:r>
            <a:r>
              <a:rPr lang="sv-SE" sz="3200" dirty="0" smtClean="0">
                <a:solidFill>
                  <a:schemeClr val="tx1"/>
                </a:solidFill>
                <a:latin typeface="+mn-lt"/>
              </a:rPr>
              <a:t> </a:t>
            </a:r>
            <a:r>
              <a:rPr lang="sv-SE" sz="3200" dirty="0" err="1" smtClean="0">
                <a:solidFill>
                  <a:schemeClr val="tx1"/>
                </a:solidFill>
                <a:latin typeface="+mn-lt"/>
              </a:rPr>
              <a:t>school</a:t>
            </a:r>
            <a:r>
              <a:rPr lang="sv-SE" sz="3200" dirty="0" smtClean="0">
                <a:solidFill>
                  <a:schemeClr val="tx1"/>
                </a:solidFill>
                <a:latin typeface="+mn-lt"/>
              </a:rPr>
              <a:t> in solid </a:t>
            </a:r>
            <a:r>
              <a:rPr lang="sv-SE" sz="3200" dirty="0" err="1" smtClean="0">
                <a:solidFill>
                  <a:schemeClr val="tx1"/>
                </a:solidFill>
                <a:latin typeface="+mn-lt"/>
              </a:rPr>
              <a:t>wood</a:t>
            </a:r>
            <a:endParaRPr lang="sv-SE"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2497" y="1600200"/>
            <a:ext cx="6307932" cy="4205288"/>
          </a:xfrm>
        </p:spPr>
      </p:pic>
      <p:sp>
        <p:nvSpPr>
          <p:cNvPr id="5" name="Platshållare för sidfot 4"/>
          <p:cNvSpPr>
            <a:spLocks noGrp="1"/>
          </p:cNvSpPr>
          <p:nvPr>
            <p:ph type="ftr" sz="quarter" idx="11"/>
          </p:nvPr>
        </p:nvSpPr>
        <p:spPr/>
        <p:txBody>
          <a:bodyPr/>
          <a:lstStyle/>
          <a:p>
            <a:endParaRPr lang="sv-SE" dirty="0"/>
          </a:p>
        </p:txBody>
      </p:sp>
      <p:sp>
        <p:nvSpPr>
          <p:cNvPr id="3" name="textruta 2"/>
          <p:cNvSpPr txBox="1"/>
          <p:nvPr/>
        </p:nvSpPr>
        <p:spPr>
          <a:xfrm>
            <a:off x="5868144" y="5450739"/>
            <a:ext cx="2347728" cy="276999"/>
          </a:xfrm>
          <a:prstGeom prst="rect">
            <a:avLst/>
          </a:prstGeom>
          <a:noFill/>
        </p:spPr>
        <p:txBody>
          <a:bodyPr wrap="square" rtlCol="0">
            <a:spAutoFit/>
          </a:bodyPr>
          <a:lstStyle/>
          <a:p>
            <a:r>
              <a:rPr lang="sv-SE" sz="1200" dirty="0" smtClean="0">
                <a:solidFill>
                  <a:schemeClr val="bg1"/>
                </a:solidFill>
                <a:latin typeface="+mn-lt"/>
              </a:rPr>
              <a:t>Bild: </a:t>
            </a:r>
            <a:r>
              <a:rPr lang="sv-SE" sz="1200" dirty="0" err="1" smtClean="0">
                <a:solidFill>
                  <a:schemeClr val="bg1"/>
                </a:solidFill>
                <a:latin typeface="+mn-lt"/>
              </a:rPr>
              <a:t>Lilljewall</a:t>
            </a:r>
            <a:r>
              <a:rPr lang="sv-SE" sz="1200" dirty="0" smtClean="0">
                <a:solidFill>
                  <a:schemeClr val="bg1"/>
                </a:solidFill>
                <a:latin typeface="+mn-lt"/>
              </a:rPr>
              <a:t> arkitektkontor</a:t>
            </a:r>
            <a:endParaRPr lang="sv-SE" sz="1200" dirty="0">
              <a:solidFill>
                <a:schemeClr val="bg1"/>
              </a:solidFill>
              <a:latin typeface="+mn-lt"/>
            </a:endParaRPr>
          </a:p>
        </p:txBody>
      </p:sp>
    </p:spTree>
    <p:extLst>
      <p:ext uri="{BB962C8B-B14F-4D97-AF65-F5344CB8AC3E}">
        <p14:creationId xmlns:p14="http://schemas.microsoft.com/office/powerpoint/2010/main" val="1626179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Inclusive Education </a:t>
            </a:r>
            <a:endParaRPr lang="sv-SE" dirty="0"/>
          </a:p>
        </p:txBody>
      </p:sp>
      <p:sp>
        <p:nvSpPr>
          <p:cNvPr id="3" name="Platshållare för innehåll 2"/>
          <p:cNvSpPr>
            <a:spLocks noGrp="1"/>
          </p:cNvSpPr>
          <p:nvPr>
            <p:ph idx="1"/>
          </p:nvPr>
        </p:nvSpPr>
        <p:spPr>
          <a:xfrm>
            <a:off x="684213" y="1268760"/>
            <a:ext cx="8064500" cy="4536728"/>
          </a:xfrm>
        </p:spPr>
        <p:txBody>
          <a:bodyPr/>
          <a:lstStyle/>
          <a:p>
            <a:pPr marL="0" indent="0">
              <a:buNone/>
            </a:pPr>
            <a:r>
              <a:rPr lang="sv-SE" dirty="0">
                <a:hlinkClick r:id="rId2"/>
              </a:rPr>
              <a:t> </a:t>
            </a:r>
            <a:r>
              <a:rPr lang="sv-SE" dirty="0" smtClean="0">
                <a:hlinkClick r:id="rId2"/>
              </a:rPr>
              <a:t>https</a:t>
            </a:r>
            <a:r>
              <a:rPr lang="sv-SE" dirty="0">
                <a:hlinkClick r:id="rId2"/>
              </a:rPr>
              <a:t>://youtu.be/0I_kbX-3SmQ</a:t>
            </a:r>
            <a:endParaRPr lang="sv-SE" b="1" dirty="0"/>
          </a:p>
          <a:p>
            <a:r>
              <a:rPr lang="sv-SE" dirty="0" smtClean="0"/>
              <a:t>Inclusive education is a democratic </a:t>
            </a:r>
            <a:r>
              <a:rPr lang="sv-SE" dirty="0"/>
              <a:t>process </a:t>
            </a:r>
            <a:r>
              <a:rPr lang="sv-SE" dirty="0" smtClean="0"/>
              <a:t>based on human rights and human equality, </a:t>
            </a:r>
            <a:r>
              <a:rPr lang="sv-SE" dirty="0"/>
              <a:t>s</a:t>
            </a:r>
            <a:r>
              <a:rPr lang="sv-SE" dirty="0" smtClean="0"/>
              <a:t>triving for cherish diversity and differences.</a:t>
            </a:r>
            <a:endParaRPr lang="sv-SE" dirty="0"/>
          </a:p>
          <a:p>
            <a:r>
              <a:rPr lang="sv-SE" dirty="0" smtClean="0"/>
              <a:t>All children in preschools and pupils in schools shall be given equivalent and high quality education.</a:t>
            </a:r>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015085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smtClean="0"/>
              <a:t>Inclusive Education for participation in a democratic society</a:t>
            </a:r>
            <a:endParaRPr lang="sv-SE" sz="2000" dirty="0"/>
          </a:p>
        </p:txBody>
      </p:sp>
      <p:sp>
        <p:nvSpPr>
          <p:cNvPr id="4" name="Platshållare för sidfot 3"/>
          <p:cNvSpPr>
            <a:spLocks noGrp="1"/>
          </p:cNvSpPr>
          <p:nvPr>
            <p:ph type="ftr" sz="quarter" idx="11"/>
          </p:nvPr>
        </p:nvSpPr>
        <p:spPr/>
        <p:txBody>
          <a:bodyPr/>
          <a:lstStyle/>
          <a:p>
            <a:endParaRPr lang="sv-S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0905" y="1628800"/>
            <a:ext cx="5550222" cy="420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4860032" y="1988840"/>
            <a:ext cx="1881083" cy="646331"/>
          </a:xfrm>
          <a:prstGeom prst="rect">
            <a:avLst/>
          </a:prstGeom>
          <a:noFill/>
        </p:spPr>
        <p:txBody>
          <a:bodyPr wrap="square" rtlCol="0">
            <a:spAutoFit/>
          </a:bodyPr>
          <a:lstStyle/>
          <a:p>
            <a:r>
              <a:rPr lang="sv-SE" sz="1200" b="1" dirty="0" smtClean="0">
                <a:solidFill>
                  <a:srgbClr val="0070C0"/>
                </a:solidFill>
              </a:rPr>
              <a:t>Equivalent education</a:t>
            </a:r>
          </a:p>
          <a:p>
            <a:endParaRPr lang="sv-SE" sz="1200" dirty="0"/>
          </a:p>
          <a:p>
            <a:endParaRPr lang="sv-SE" sz="1200" dirty="0"/>
          </a:p>
        </p:txBody>
      </p:sp>
      <p:sp>
        <p:nvSpPr>
          <p:cNvPr id="6" name="textruta 5"/>
          <p:cNvSpPr txBox="1"/>
          <p:nvPr/>
        </p:nvSpPr>
        <p:spPr>
          <a:xfrm>
            <a:off x="4067944" y="3356992"/>
            <a:ext cx="1296144" cy="276999"/>
          </a:xfrm>
          <a:prstGeom prst="rect">
            <a:avLst/>
          </a:prstGeom>
          <a:noFill/>
        </p:spPr>
        <p:txBody>
          <a:bodyPr wrap="square" rtlCol="0">
            <a:spAutoFit/>
          </a:bodyPr>
          <a:lstStyle/>
          <a:p>
            <a:r>
              <a:rPr lang="sv-SE" sz="1200" b="1" dirty="0" smtClean="0">
                <a:solidFill>
                  <a:srgbClr val="0070C0"/>
                </a:solidFill>
              </a:rPr>
              <a:t>availability</a:t>
            </a:r>
            <a:endParaRPr lang="sv-SE" sz="1200" b="1" dirty="0">
              <a:solidFill>
                <a:srgbClr val="0070C0"/>
              </a:solidFill>
            </a:endParaRPr>
          </a:p>
        </p:txBody>
      </p:sp>
      <p:sp>
        <p:nvSpPr>
          <p:cNvPr id="7" name="textruta 6"/>
          <p:cNvSpPr txBox="1"/>
          <p:nvPr/>
        </p:nvSpPr>
        <p:spPr>
          <a:xfrm>
            <a:off x="3491880" y="4365104"/>
            <a:ext cx="1080120" cy="276999"/>
          </a:xfrm>
          <a:prstGeom prst="rect">
            <a:avLst/>
          </a:prstGeom>
          <a:noFill/>
        </p:spPr>
        <p:txBody>
          <a:bodyPr wrap="square" rtlCol="0">
            <a:spAutoFit/>
          </a:bodyPr>
          <a:lstStyle/>
          <a:p>
            <a:r>
              <a:rPr lang="sv-SE" sz="1200" b="1" dirty="0" smtClean="0">
                <a:solidFill>
                  <a:srgbClr val="0070C0"/>
                </a:solidFill>
              </a:rPr>
              <a:t>inclusive</a:t>
            </a:r>
            <a:endParaRPr lang="sv-SE" sz="1200" b="1" dirty="0">
              <a:solidFill>
                <a:srgbClr val="0070C0"/>
              </a:solidFill>
            </a:endParaRPr>
          </a:p>
        </p:txBody>
      </p:sp>
      <p:sp>
        <p:nvSpPr>
          <p:cNvPr id="8" name="textruta 7"/>
          <p:cNvSpPr txBox="1"/>
          <p:nvPr/>
        </p:nvSpPr>
        <p:spPr>
          <a:xfrm>
            <a:off x="4716016" y="4293096"/>
            <a:ext cx="1224136" cy="276999"/>
          </a:xfrm>
          <a:prstGeom prst="rect">
            <a:avLst/>
          </a:prstGeom>
          <a:noFill/>
        </p:spPr>
        <p:txBody>
          <a:bodyPr wrap="square" rtlCol="0">
            <a:spAutoFit/>
          </a:bodyPr>
          <a:lstStyle/>
          <a:p>
            <a:r>
              <a:rPr lang="sv-SE" sz="1200" b="1" dirty="0" smtClean="0">
                <a:solidFill>
                  <a:srgbClr val="0070C0"/>
                </a:solidFill>
              </a:rPr>
              <a:t>participation</a:t>
            </a:r>
            <a:endParaRPr lang="sv-SE" sz="1200" b="1" dirty="0">
              <a:solidFill>
                <a:srgbClr val="0070C0"/>
              </a:solidFill>
            </a:endParaRPr>
          </a:p>
        </p:txBody>
      </p:sp>
    </p:spTree>
    <p:extLst>
      <p:ext uri="{BB962C8B-B14F-4D97-AF65-F5344CB8AC3E}">
        <p14:creationId xmlns:p14="http://schemas.microsoft.com/office/powerpoint/2010/main" val="2776659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Inclusive Education at </a:t>
            </a:r>
            <a:r>
              <a:rPr lang="sv-SE" sz="2800" dirty="0" smtClean="0"/>
              <a:t>Herrestaskolan</a:t>
            </a:r>
            <a:br>
              <a:rPr lang="sv-SE" sz="2800" dirty="0" smtClean="0"/>
            </a:br>
            <a:r>
              <a:rPr lang="sv-SE" sz="2800" dirty="0" smtClean="0"/>
              <a:t>Availability- to give acces to learning</a:t>
            </a:r>
            <a:endParaRPr lang="sv-SE" sz="2800" dirty="0"/>
          </a:p>
        </p:txBody>
      </p:sp>
      <p:sp>
        <p:nvSpPr>
          <p:cNvPr id="3" name="Platshållare för innehåll 2"/>
          <p:cNvSpPr>
            <a:spLocks noGrp="1"/>
          </p:cNvSpPr>
          <p:nvPr>
            <p:ph idx="1"/>
          </p:nvPr>
        </p:nvSpPr>
        <p:spPr>
          <a:xfrm>
            <a:off x="684213" y="1600200"/>
            <a:ext cx="8064500" cy="4565104"/>
          </a:xfrm>
        </p:spPr>
        <p:txBody>
          <a:bodyPr/>
          <a:lstStyle/>
          <a:p>
            <a:r>
              <a:rPr lang="sv-SE" sz="2000" dirty="0" smtClean="0"/>
              <a:t>Means that the school develops knowledge about the terms for learning</a:t>
            </a:r>
            <a:r>
              <a:rPr lang="sv-SE" sz="2000" dirty="0"/>
              <a:t> </a:t>
            </a:r>
            <a:r>
              <a:rPr lang="sv-SE" sz="2000" dirty="0" smtClean="0"/>
              <a:t>for each pupil and that know-how shows in the shools </a:t>
            </a:r>
            <a:r>
              <a:rPr lang="sv-SE" sz="2000" dirty="0" err="1" smtClean="0"/>
              <a:t>pedagogical</a:t>
            </a:r>
            <a:r>
              <a:rPr lang="sv-SE" sz="2000" dirty="0" smtClean="0"/>
              <a:t>, social and </a:t>
            </a:r>
            <a:r>
              <a:rPr lang="sv-SE" sz="2000" dirty="0" err="1" smtClean="0"/>
              <a:t>physical</a:t>
            </a:r>
            <a:r>
              <a:rPr lang="sv-SE" sz="2000" dirty="0" smtClean="0"/>
              <a:t> </a:t>
            </a:r>
            <a:r>
              <a:rPr lang="sv-SE" sz="2000" dirty="0" err="1" smtClean="0"/>
              <a:t>environment</a:t>
            </a:r>
            <a:r>
              <a:rPr lang="sv-SE" sz="2000" dirty="0" smtClean="0"/>
              <a:t>. (</a:t>
            </a:r>
            <a:r>
              <a:rPr lang="sv-SE" sz="2000" dirty="0" err="1" smtClean="0"/>
              <a:t>clean</a:t>
            </a:r>
            <a:r>
              <a:rPr lang="sv-SE" sz="2000" dirty="0" smtClean="0"/>
              <a:t>/</a:t>
            </a:r>
            <a:r>
              <a:rPr lang="sv-SE" sz="2000" dirty="0" err="1" smtClean="0"/>
              <a:t>empty</a:t>
            </a:r>
            <a:r>
              <a:rPr lang="sv-SE" sz="2000" dirty="0" smtClean="0"/>
              <a:t> </a:t>
            </a:r>
            <a:r>
              <a:rPr lang="sv-SE" sz="2000" dirty="0" err="1" smtClean="0"/>
              <a:t>walls</a:t>
            </a:r>
            <a:r>
              <a:rPr lang="sv-SE" sz="2000" dirty="0" smtClean="0"/>
              <a:t>, </a:t>
            </a:r>
            <a:r>
              <a:rPr lang="sv-SE" sz="2000" dirty="0" err="1" smtClean="0"/>
              <a:t>earmuffs</a:t>
            </a:r>
            <a:r>
              <a:rPr lang="sv-SE" sz="2000" dirty="0" smtClean="0"/>
              <a:t>, </a:t>
            </a:r>
            <a:r>
              <a:rPr lang="sv-SE" sz="2000" dirty="0" err="1" smtClean="0"/>
              <a:t>picture-schedule</a:t>
            </a:r>
            <a:r>
              <a:rPr lang="sv-SE" sz="2000" dirty="0" smtClean="0"/>
              <a:t>, </a:t>
            </a:r>
            <a:r>
              <a:rPr lang="sv-SE" sz="2000" dirty="0" err="1" smtClean="0"/>
              <a:t>smaller</a:t>
            </a:r>
            <a:r>
              <a:rPr lang="sv-SE" sz="2000" dirty="0" smtClean="0"/>
              <a:t> </a:t>
            </a:r>
            <a:r>
              <a:rPr lang="sv-SE" sz="2000" dirty="0" err="1" smtClean="0"/>
              <a:t>groups</a:t>
            </a:r>
            <a:r>
              <a:rPr lang="sv-SE" sz="2000" dirty="0" smtClean="0"/>
              <a:t>, </a:t>
            </a:r>
            <a:r>
              <a:rPr lang="sv-SE" sz="2000" dirty="0" err="1" smtClean="0"/>
              <a:t>customized</a:t>
            </a:r>
            <a:r>
              <a:rPr lang="sv-SE" sz="2000" dirty="0" smtClean="0"/>
              <a:t> tasks, </a:t>
            </a:r>
            <a:r>
              <a:rPr lang="sv-SE" sz="2000" dirty="0" err="1" smtClean="0"/>
              <a:t>technical</a:t>
            </a:r>
            <a:r>
              <a:rPr lang="sv-SE" sz="2000" dirty="0" smtClean="0"/>
              <a:t> aids)</a:t>
            </a:r>
          </a:p>
          <a:p>
            <a:pPr marL="0" indent="0">
              <a:buNone/>
            </a:pPr>
            <a:endParaRPr lang="sv-SE" sz="2000" dirty="0" smtClean="0"/>
          </a:p>
          <a:p>
            <a:r>
              <a:rPr lang="sv-SE" sz="2000" dirty="0" err="1" smtClean="0"/>
              <a:t>We</a:t>
            </a:r>
            <a:r>
              <a:rPr lang="sv-SE" sz="2000" dirty="0" smtClean="0"/>
              <a:t> </a:t>
            </a:r>
            <a:r>
              <a:rPr lang="sv-SE" sz="2000" dirty="0" err="1" smtClean="0"/>
              <a:t>identify</a:t>
            </a:r>
            <a:r>
              <a:rPr lang="sv-SE" sz="2000" dirty="0" smtClean="0"/>
              <a:t> and </a:t>
            </a:r>
            <a:r>
              <a:rPr lang="sv-SE" sz="2000" dirty="0" err="1" smtClean="0"/>
              <a:t>remove</a:t>
            </a:r>
            <a:r>
              <a:rPr lang="sv-SE" sz="2000" dirty="0" smtClean="0"/>
              <a:t> </a:t>
            </a:r>
            <a:r>
              <a:rPr lang="sv-SE" sz="2000" dirty="0" err="1" smtClean="0"/>
              <a:t>obstacles</a:t>
            </a:r>
            <a:r>
              <a:rPr lang="sv-SE" sz="2000" dirty="0" smtClean="0"/>
              <a:t> and </a:t>
            </a:r>
            <a:r>
              <a:rPr lang="sv-SE" sz="2000" dirty="0" err="1" smtClean="0"/>
              <a:t>actively</a:t>
            </a:r>
            <a:r>
              <a:rPr lang="sv-SE" sz="2000" dirty="0" smtClean="0"/>
              <a:t> </a:t>
            </a:r>
            <a:r>
              <a:rPr lang="sv-SE" sz="2000" dirty="0" err="1" smtClean="0"/>
              <a:t>work</a:t>
            </a:r>
            <a:r>
              <a:rPr lang="sv-SE" sz="2000" dirty="0" smtClean="0"/>
              <a:t> for </a:t>
            </a:r>
            <a:r>
              <a:rPr lang="sv-SE" sz="2000" dirty="0" err="1" smtClean="0"/>
              <a:t>developing</a:t>
            </a:r>
            <a:r>
              <a:rPr lang="sv-SE" sz="2000" dirty="0" smtClean="0"/>
              <a:t> the </a:t>
            </a:r>
            <a:r>
              <a:rPr lang="sv-SE" sz="2000" dirty="0" err="1" smtClean="0"/>
              <a:t>learning</a:t>
            </a:r>
            <a:r>
              <a:rPr lang="sv-SE" sz="2000" dirty="0" smtClean="0"/>
              <a:t> </a:t>
            </a:r>
            <a:r>
              <a:rPr lang="sv-SE" sz="2000" dirty="0" err="1" smtClean="0"/>
              <a:t>environment</a:t>
            </a:r>
            <a:r>
              <a:rPr lang="sv-SE" sz="2000" dirty="0"/>
              <a:t> </a:t>
            </a:r>
            <a:r>
              <a:rPr lang="sv-SE" sz="2000" dirty="0" smtClean="0"/>
              <a:t>in </a:t>
            </a:r>
            <a:r>
              <a:rPr lang="sv-SE" sz="2000" dirty="0" err="1" smtClean="0"/>
              <a:t>every</a:t>
            </a:r>
            <a:r>
              <a:rPr lang="sv-SE" sz="2000" dirty="0" smtClean="0"/>
              <a:t> </a:t>
            </a:r>
            <a:r>
              <a:rPr lang="sv-SE" sz="2000" dirty="0" err="1" smtClean="0"/>
              <a:t>aspect</a:t>
            </a:r>
            <a:r>
              <a:rPr lang="sv-SE" sz="2000" dirty="0" smtClean="0"/>
              <a:t> for </a:t>
            </a:r>
            <a:r>
              <a:rPr lang="sv-SE" sz="2000" dirty="0" err="1" smtClean="0"/>
              <a:t>every</a:t>
            </a:r>
            <a:r>
              <a:rPr lang="sv-SE" sz="2000" dirty="0" smtClean="0"/>
              <a:t> </a:t>
            </a:r>
            <a:r>
              <a:rPr lang="sv-SE" sz="2000" dirty="0" err="1" smtClean="0"/>
              <a:t>childs</a:t>
            </a:r>
            <a:r>
              <a:rPr lang="sv-SE" sz="2000" dirty="0" smtClean="0"/>
              <a:t> </a:t>
            </a:r>
            <a:r>
              <a:rPr lang="sv-SE" sz="2000" dirty="0" err="1" smtClean="0"/>
              <a:t>development</a:t>
            </a:r>
            <a:r>
              <a:rPr lang="sv-SE" sz="2000" dirty="0" smtClean="0"/>
              <a:t> </a:t>
            </a:r>
            <a:r>
              <a:rPr lang="sv-SE" sz="2000" dirty="0" err="1" smtClean="0"/>
              <a:t>regardless</a:t>
            </a:r>
            <a:r>
              <a:rPr lang="sv-SE" sz="2000" dirty="0" smtClean="0"/>
              <a:t> </a:t>
            </a:r>
            <a:r>
              <a:rPr lang="sv-SE" sz="2000" dirty="0" err="1" smtClean="0"/>
              <a:t>of</a:t>
            </a:r>
            <a:r>
              <a:rPr lang="sv-SE" sz="2000" dirty="0" smtClean="0"/>
              <a:t> </a:t>
            </a:r>
            <a:r>
              <a:rPr lang="sv-SE" sz="2000" dirty="0" err="1" smtClean="0"/>
              <a:t>disability</a:t>
            </a:r>
            <a:r>
              <a:rPr lang="sv-SE" sz="2000" dirty="0" smtClean="0"/>
              <a:t>.</a:t>
            </a:r>
          </a:p>
          <a:p>
            <a:endParaRPr lang="sv-SE" sz="2000" dirty="0" smtClean="0"/>
          </a:p>
          <a:p>
            <a:r>
              <a:rPr lang="sv-SE" sz="2000" dirty="0" smtClean="0"/>
              <a:t>The </a:t>
            </a:r>
            <a:r>
              <a:rPr lang="sv-SE" sz="2000" dirty="0" err="1" smtClean="0"/>
              <a:t>schools</a:t>
            </a:r>
            <a:r>
              <a:rPr lang="sv-SE" sz="2000" dirty="0" smtClean="0"/>
              <a:t> </a:t>
            </a:r>
            <a:r>
              <a:rPr lang="sv-SE" sz="2000" dirty="0" err="1" smtClean="0"/>
              <a:t>ability</a:t>
            </a:r>
            <a:r>
              <a:rPr lang="sv-SE" sz="2000" dirty="0" smtClean="0"/>
              <a:t> </a:t>
            </a:r>
            <a:r>
              <a:rPr lang="sv-SE" sz="2000" dirty="0" err="1" smtClean="0"/>
              <a:t>to</a:t>
            </a:r>
            <a:r>
              <a:rPr lang="sv-SE" sz="2000" dirty="0" smtClean="0"/>
              <a:t> </a:t>
            </a:r>
            <a:r>
              <a:rPr lang="sv-SE" sz="2000" dirty="0" err="1" smtClean="0"/>
              <a:t>create</a:t>
            </a:r>
            <a:r>
              <a:rPr lang="sv-SE" sz="2000" dirty="0" smtClean="0"/>
              <a:t> </a:t>
            </a:r>
            <a:r>
              <a:rPr lang="sv-SE" sz="2000" dirty="0" err="1" smtClean="0"/>
              <a:t>availability</a:t>
            </a:r>
            <a:r>
              <a:rPr lang="sv-SE" sz="2000" dirty="0" smtClean="0"/>
              <a:t> </a:t>
            </a:r>
            <a:r>
              <a:rPr lang="sv-SE" sz="2000" dirty="0" err="1"/>
              <a:t>e</a:t>
            </a:r>
            <a:r>
              <a:rPr lang="sv-SE" sz="2000" dirty="0" err="1" smtClean="0"/>
              <a:t>ffects</a:t>
            </a:r>
            <a:r>
              <a:rPr lang="sv-SE" sz="2000" dirty="0" smtClean="0"/>
              <a:t> the </a:t>
            </a:r>
            <a:r>
              <a:rPr lang="sv-SE" sz="2000" dirty="0" err="1" smtClean="0"/>
              <a:t>pupils</a:t>
            </a:r>
            <a:r>
              <a:rPr lang="sv-SE" sz="2000" dirty="0" smtClean="0"/>
              <a:t> </a:t>
            </a:r>
            <a:r>
              <a:rPr lang="sv-SE" sz="2000" dirty="0" err="1" smtClean="0"/>
              <a:t>possibilities</a:t>
            </a:r>
            <a:r>
              <a:rPr lang="sv-SE" sz="2000" dirty="0" smtClean="0"/>
              <a:t> </a:t>
            </a:r>
            <a:r>
              <a:rPr lang="sv-SE" sz="2000" dirty="0" err="1" smtClean="0"/>
              <a:t>to</a:t>
            </a:r>
            <a:r>
              <a:rPr lang="sv-SE" sz="2000" dirty="0" smtClean="0"/>
              <a:t> </a:t>
            </a:r>
            <a:r>
              <a:rPr lang="sv-SE" sz="2000" dirty="0" err="1" smtClean="0"/>
              <a:t>take</a:t>
            </a:r>
            <a:r>
              <a:rPr lang="sv-SE" sz="2000" dirty="0" smtClean="0"/>
              <a:t> </a:t>
            </a:r>
            <a:r>
              <a:rPr lang="sv-SE" sz="2000" dirty="0" err="1" smtClean="0"/>
              <a:t>active</a:t>
            </a:r>
            <a:r>
              <a:rPr lang="sv-SE" sz="2000" dirty="0" smtClean="0"/>
              <a:t> part in </a:t>
            </a:r>
            <a:r>
              <a:rPr lang="sv-SE" sz="2000" dirty="0" err="1" smtClean="0"/>
              <a:t>their</a:t>
            </a:r>
            <a:r>
              <a:rPr lang="sv-SE" sz="2000" dirty="0" smtClean="0"/>
              <a:t> </a:t>
            </a:r>
            <a:r>
              <a:rPr lang="sv-SE" sz="2000" dirty="0" err="1" smtClean="0"/>
              <a:t>learning</a:t>
            </a:r>
            <a:r>
              <a:rPr lang="sv-SE" sz="2000" dirty="0" smtClean="0"/>
              <a:t> and </a:t>
            </a:r>
            <a:r>
              <a:rPr lang="sv-SE" sz="2000" dirty="0" err="1" smtClean="0"/>
              <a:t>to</a:t>
            </a:r>
            <a:r>
              <a:rPr lang="sv-SE" sz="2000" dirty="0" smtClean="0"/>
              <a:t> be a part </a:t>
            </a:r>
            <a:r>
              <a:rPr lang="sv-SE" sz="2000" dirty="0" err="1" smtClean="0"/>
              <a:t>of</a:t>
            </a:r>
            <a:r>
              <a:rPr lang="sv-SE" sz="2000" dirty="0" smtClean="0"/>
              <a:t> the </a:t>
            </a:r>
            <a:r>
              <a:rPr lang="sv-SE" sz="2000" dirty="0" err="1" smtClean="0"/>
              <a:t>community</a:t>
            </a:r>
            <a:r>
              <a:rPr lang="sv-SE" sz="2000" dirty="0" smtClean="0"/>
              <a:t>. </a:t>
            </a:r>
          </a:p>
          <a:p>
            <a:endParaRPr lang="sv-SE" sz="2000" dirty="0" smtClean="0"/>
          </a:p>
          <a:p>
            <a:r>
              <a:rPr lang="sv-SE" sz="2000" dirty="0" err="1" smtClean="0"/>
              <a:t>Inclusive</a:t>
            </a:r>
            <a:r>
              <a:rPr lang="sv-SE" sz="2000" dirty="0" smtClean="0"/>
              <a:t> </a:t>
            </a:r>
            <a:r>
              <a:rPr lang="sv-SE" sz="2000" dirty="0" err="1" smtClean="0"/>
              <a:t>education</a:t>
            </a:r>
            <a:r>
              <a:rPr lang="sv-SE" sz="2000" dirty="0" smtClean="0"/>
              <a:t> </a:t>
            </a:r>
            <a:r>
              <a:rPr lang="sv-SE" sz="2000" dirty="0" err="1" smtClean="0"/>
              <a:t>requires</a:t>
            </a:r>
            <a:r>
              <a:rPr lang="sv-SE" sz="2000" dirty="0" smtClean="0"/>
              <a:t> </a:t>
            </a:r>
            <a:r>
              <a:rPr lang="sv-SE" sz="2000" dirty="0" err="1" smtClean="0"/>
              <a:t>availability</a:t>
            </a:r>
            <a:r>
              <a:rPr lang="sv-SE" sz="2000" dirty="0"/>
              <a:t> </a:t>
            </a:r>
            <a:r>
              <a:rPr lang="sv-SE" sz="2000" dirty="0" smtClean="0"/>
              <a:t>for the student.</a:t>
            </a:r>
            <a:endParaRPr lang="sv-SE" sz="2000"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18099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About</a:t>
            </a:r>
            <a:r>
              <a:rPr lang="sv-SE" dirty="0" smtClean="0"/>
              <a:t> Herrestaskolan</a:t>
            </a:r>
            <a:endParaRPr lang="sv-SE" dirty="0"/>
          </a:p>
        </p:txBody>
      </p:sp>
      <p:sp>
        <p:nvSpPr>
          <p:cNvPr id="3" name="Platshållare för innehåll 2"/>
          <p:cNvSpPr>
            <a:spLocks noGrp="1"/>
          </p:cNvSpPr>
          <p:nvPr>
            <p:ph idx="1"/>
          </p:nvPr>
        </p:nvSpPr>
        <p:spPr/>
        <p:txBody>
          <a:bodyPr/>
          <a:lstStyle/>
          <a:p>
            <a:pPr>
              <a:buClr>
                <a:srgbClr val="CF003D"/>
              </a:buClr>
            </a:pPr>
            <a:r>
              <a:rPr lang="sv-SE" dirty="0" smtClean="0"/>
              <a:t>The </a:t>
            </a:r>
            <a:r>
              <a:rPr lang="sv-SE" dirty="0" err="1" smtClean="0"/>
              <a:t>building</a:t>
            </a:r>
            <a:r>
              <a:rPr lang="sv-SE" dirty="0"/>
              <a:t> </a:t>
            </a:r>
            <a:r>
              <a:rPr lang="sv-SE" dirty="0" smtClean="0"/>
              <a:t>is </a:t>
            </a:r>
            <a:r>
              <a:rPr lang="sv-SE" dirty="0" err="1" smtClean="0"/>
              <a:t>approximately</a:t>
            </a:r>
            <a:r>
              <a:rPr lang="sv-SE" dirty="0" smtClean="0"/>
              <a:t> 8000 </a:t>
            </a:r>
            <a:r>
              <a:rPr lang="sv-SE" dirty="0"/>
              <a:t>m</a:t>
            </a:r>
            <a:r>
              <a:rPr lang="sv-SE" baseline="30000" dirty="0"/>
              <a:t>2 </a:t>
            </a:r>
            <a:endParaRPr lang="sv-SE" dirty="0" smtClean="0"/>
          </a:p>
          <a:p>
            <a:pPr>
              <a:buClr>
                <a:srgbClr val="CF003D"/>
              </a:buClr>
            </a:pPr>
            <a:r>
              <a:rPr lang="sv-SE" dirty="0" smtClean="0"/>
              <a:t>The </a:t>
            </a:r>
            <a:r>
              <a:rPr lang="sv-SE" dirty="0" err="1" smtClean="0"/>
              <a:t>building</a:t>
            </a:r>
            <a:r>
              <a:rPr lang="sv-SE" dirty="0" smtClean="0"/>
              <a:t> </a:t>
            </a:r>
            <a:r>
              <a:rPr lang="sv-SE" dirty="0" err="1" smtClean="0"/>
              <a:t>started</a:t>
            </a:r>
            <a:r>
              <a:rPr lang="sv-SE" dirty="0" smtClean="0"/>
              <a:t> in 2014 </a:t>
            </a:r>
            <a:endParaRPr lang="sv-SE" dirty="0"/>
          </a:p>
          <a:p>
            <a:pPr>
              <a:buClr>
                <a:srgbClr val="CF003D"/>
              </a:buClr>
            </a:pPr>
            <a:r>
              <a:rPr lang="sv-SE" dirty="0" err="1" smtClean="0"/>
              <a:t>Opened</a:t>
            </a:r>
            <a:r>
              <a:rPr lang="sv-SE" dirty="0" smtClean="0"/>
              <a:t> in </a:t>
            </a:r>
            <a:r>
              <a:rPr lang="sv-SE" dirty="0" err="1" smtClean="0"/>
              <a:t>January</a:t>
            </a:r>
            <a:r>
              <a:rPr lang="sv-SE" dirty="0" smtClean="0"/>
              <a:t> </a:t>
            </a:r>
            <a:r>
              <a:rPr lang="sv-SE" dirty="0"/>
              <a:t>2016 </a:t>
            </a:r>
            <a:endParaRPr lang="sv-SE" dirty="0" smtClean="0"/>
          </a:p>
          <a:p>
            <a:pPr>
              <a:buClr>
                <a:srgbClr val="CF003D"/>
              </a:buClr>
            </a:pPr>
            <a:endParaRPr lang="sv-SE" dirty="0"/>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504896"/>
            <a:ext cx="3149464" cy="266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4045153" y="5888423"/>
            <a:ext cx="2048959" cy="276999"/>
          </a:xfrm>
          <a:prstGeom prst="rect">
            <a:avLst/>
          </a:prstGeom>
        </p:spPr>
        <p:txBody>
          <a:bodyPr wrap="none">
            <a:spAutoFit/>
          </a:bodyPr>
          <a:lstStyle/>
          <a:p>
            <a:r>
              <a:rPr lang="sv-SE" sz="1200" dirty="0">
                <a:solidFill>
                  <a:schemeClr val="bg1"/>
                </a:solidFill>
                <a:latin typeface="+mn-lt"/>
              </a:rPr>
              <a:t>Bild: </a:t>
            </a:r>
            <a:r>
              <a:rPr lang="sv-SE" sz="1200" dirty="0" err="1">
                <a:solidFill>
                  <a:schemeClr val="bg1"/>
                </a:solidFill>
                <a:latin typeface="+mn-lt"/>
              </a:rPr>
              <a:t>Lilljewall</a:t>
            </a:r>
            <a:r>
              <a:rPr lang="sv-SE" sz="1200" dirty="0">
                <a:solidFill>
                  <a:schemeClr val="bg1"/>
                </a:solidFill>
                <a:latin typeface="+mn-lt"/>
              </a:rPr>
              <a:t> arkitektkontor</a:t>
            </a:r>
          </a:p>
        </p:txBody>
      </p:sp>
    </p:spTree>
    <p:extLst>
      <p:ext uri="{BB962C8B-B14F-4D97-AF65-F5344CB8AC3E}">
        <p14:creationId xmlns:p14="http://schemas.microsoft.com/office/powerpoint/2010/main" val="114148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Architectural</a:t>
            </a:r>
            <a:r>
              <a:rPr lang="sv-SE" dirty="0" smtClean="0"/>
              <a:t> competition</a:t>
            </a:r>
            <a:endParaRPr lang="sv-SE" dirty="0"/>
          </a:p>
        </p:txBody>
      </p:sp>
      <p:sp>
        <p:nvSpPr>
          <p:cNvPr id="4" name="Platshållare för sidfot 3"/>
          <p:cNvSpPr>
            <a:spLocks noGrp="1"/>
          </p:cNvSpPr>
          <p:nvPr>
            <p:ph type="ftr" sz="quarter" idx="11"/>
          </p:nvPr>
        </p:nvSpPr>
        <p:spPr>
          <a:xfrm>
            <a:off x="3131840" y="6093296"/>
            <a:ext cx="2600325" cy="476250"/>
          </a:xfrm>
        </p:spPr>
        <p:txBody>
          <a:bodyPr/>
          <a:lstStyle/>
          <a:p>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096" y="1772816"/>
            <a:ext cx="25146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tshållare för innehåll 2"/>
          <p:cNvSpPr>
            <a:spLocks noGrp="1"/>
          </p:cNvSpPr>
          <p:nvPr>
            <p:ph idx="1"/>
          </p:nvPr>
        </p:nvSpPr>
        <p:spPr/>
        <p:txBody>
          <a:bodyPr/>
          <a:lstStyle/>
          <a:p>
            <a:pPr marL="0" indent="0">
              <a:buClr>
                <a:srgbClr val="CF003D"/>
              </a:buClr>
              <a:buNone/>
            </a:pPr>
            <a:r>
              <a:rPr lang="sv-SE" dirty="0" err="1" smtClean="0"/>
              <a:t>Architectural</a:t>
            </a:r>
            <a:r>
              <a:rPr lang="sv-SE" dirty="0" smtClean="0"/>
              <a:t> competition 2011</a:t>
            </a:r>
          </a:p>
          <a:p>
            <a:pPr lvl="1">
              <a:buClr>
                <a:srgbClr val="CF003D"/>
              </a:buClr>
            </a:pPr>
            <a:r>
              <a:rPr lang="sv-SE" dirty="0" smtClean="0"/>
              <a:t>”The school in the middle of the village”</a:t>
            </a:r>
          </a:p>
          <a:p>
            <a:pPr lvl="1">
              <a:buClr>
                <a:srgbClr val="CF003D"/>
              </a:buClr>
            </a:pPr>
            <a:r>
              <a:rPr lang="sv-SE" dirty="0" smtClean="0"/>
              <a:t>Preschool for 100 children</a:t>
            </a:r>
          </a:p>
          <a:p>
            <a:pPr lvl="1">
              <a:buClr>
                <a:srgbClr val="CF003D"/>
              </a:buClr>
            </a:pPr>
            <a:r>
              <a:rPr lang="sv-SE" dirty="0" err="1" smtClean="0"/>
              <a:t>Preschool</a:t>
            </a:r>
            <a:r>
              <a:rPr lang="sv-SE" dirty="0" smtClean="0"/>
              <a:t> </a:t>
            </a:r>
            <a:r>
              <a:rPr lang="sv-SE" dirty="0" err="1" smtClean="0"/>
              <a:t>class</a:t>
            </a:r>
            <a:r>
              <a:rPr lang="sv-SE" dirty="0" smtClean="0"/>
              <a:t>- </a:t>
            </a:r>
            <a:r>
              <a:rPr lang="sv-SE" dirty="0" err="1" smtClean="0"/>
              <a:t>year</a:t>
            </a:r>
            <a:r>
              <a:rPr lang="sv-SE" dirty="0" smtClean="0"/>
              <a:t> 5</a:t>
            </a:r>
          </a:p>
          <a:p>
            <a:pPr lvl="1">
              <a:buClr>
                <a:srgbClr val="CF003D"/>
              </a:buClr>
            </a:pPr>
            <a:r>
              <a:rPr lang="sv-SE" dirty="0" smtClean="0"/>
              <a:t>Public library</a:t>
            </a:r>
          </a:p>
          <a:p>
            <a:pPr lvl="1">
              <a:buClr>
                <a:srgbClr val="CF003D"/>
              </a:buClr>
            </a:pPr>
            <a:r>
              <a:rPr lang="sv-SE" dirty="0" smtClean="0"/>
              <a:t>Sports center</a:t>
            </a:r>
          </a:p>
          <a:p>
            <a:pPr lvl="1">
              <a:buClr>
                <a:srgbClr val="CF003D"/>
              </a:buClr>
            </a:pPr>
            <a:r>
              <a:rPr lang="sv-SE" dirty="0" smtClean="0"/>
              <a:t>Aktivity park</a:t>
            </a:r>
          </a:p>
          <a:p>
            <a:pPr lvl="1">
              <a:buClr>
                <a:srgbClr val="CF003D"/>
              </a:buClr>
            </a:pPr>
            <a:endParaRPr lang="sv-SE" dirty="0" smtClean="0"/>
          </a:p>
        </p:txBody>
      </p:sp>
      <p:sp>
        <p:nvSpPr>
          <p:cNvPr id="6" name="textruta 5"/>
          <p:cNvSpPr txBox="1"/>
          <p:nvPr/>
        </p:nvSpPr>
        <p:spPr>
          <a:xfrm>
            <a:off x="6732240" y="4965034"/>
            <a:ext cx="2347728" cy="276999"/>
          </a:xfrm>
          <a:prstGeom prst="rect">
            <a:avLst/>
          </a:prstGeom>
          <a:noFill/>
        </p:spPr>
        <p:txBody>
          <a:bodyPr wrap="square" rtlCol="0">
            <a:spAutoFit/>
          </a:bodyPr>
          <a:lstStyle/>
          <a:p>
            <a:r>
              <a:rPr lang="sv-SE" sz="1200" dirty="0" smtClean="0">
                <a:solidFill>
                  <a:schemeClr val="bg1"/>
                </a:solidFill>
                <a:latin typeface="+mn-lt"/>
              </a:rPr>
              <a:t>Bild: Lilljewall arkitektkontor</a:t>
            </a:r>
            <a:endParaRPr lang="sv-SE" sz="1200" dirty="0">
              <a:solidFill>
                <a:schemeClr val="bg1"/>
              </a:solidFill>
              <a:latin typeface="+mn-lt"/>
            </a:endParaRPr>
          </a:p>
        </p:txBody>
      </p:sp>
    </p:spTree>
    <p:extLst>
      <p:ext uri="{BB962C8B-B14F-4D97-AF65-F5344CB8AC3E}">
        <p14:creationId xmlns:p14="http://schemas.microsoft.com/office/powerpoint/2010/main" val="13200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 The village school-Byskolan</a:t>
            </a:r>
            <a:r>
              <a:rPr lang="sv-SE" sz="2800" dirty="0"/>
              <a:t>” </a:t>
            </a:r>
            <a:r>
              <a:rPr lang="sv-SE" sz="2800" dirty="0" smtClean="0"/>
              <a:t/>
            </a:r>
            <a:br>
              <a:rPr lang="sv-SE" sz="2800" dirty="0" smtClean="0"/>
            </a:br>
            <a:r>
              <a:rPr lang="sv-SE" sz="2800" dirty="0" smtClean="0"/>
              <a:t>by Liljewall arkitekter in Gothenburg</a:t>
            </a:r>
            <a:endParaRPr lang="sv-SE" sz="2800" dirty="0"/>
          </a:p>
        </p:txBody>
      </p:sp>
      <p:sp>
        <p:nvSpPr>
          <p:cNvPr id="4" name="Platshållare för sidfot 3"/>
          <p:cNvSpPr>
            <a:spLocks noGrp="1"/>
          </p:cNvSpPr>
          <p:nvPr>
            <p:ph type="ftr" sz="quarter" idx="11"/>
          </p:nvPr>
        </p:nvSpPr>
        <p:spPr/>
        <p:txBody>
          <a:bodyPr/>
          <a:lstStyle/>
          <a:p>
            <a:endParaRPr lang="sv-SE"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83765"/>
            <a:ext cx="6912768" cy="463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ruta 8"/>
          <p:cNvSpPr txBox="1"/>
          <p:nvPr/>
        </p:nvSpPr>
        <p:spPr>
          <a:xfrm>
            <a:off x="5724128" y="5608425"/>
            <a:ext cx="2592288" cy="276999"/>
          </a:xfrm>
          <a:prstGeom prst="rect">
            <a:avLst/>
          </a:prstGeom>
          <a:noFill/>
        </p:spPr>
        <p:txBody>
          <a:bodyPr wrap="square" rtlCol="0">
            <a:spAutoFit/>
          </a:bodyPr>
          <a:lstStyle/>
          <a:p>
            <a:r>
              <a:rPr lang="sv-SE" sz="1200" dirty="0" smtClean="0">
                <a:solidFill>
                  <a:schemeClr val="bg1"/>
                </a:solidFill>
                <a:latin typeface="+mn-lt"/>
              </a:rPr>
              <a:t>Bild: Liljewall arkitektkontor</a:t>
            </a:r>
            <a:endParaRPr lang="sv-SE" sz="1200" dirty="0">
              <a:solidFill>
                <a:schemeClr val="bg1"/>
              </a:solidFill>
              <a:latin typeface="+mn-lt"/>
            </a:endParaRPr>
          </a:p>
        </p:txBody>
      </p:sp>
    </p:spTree>
    <p:extLst>
      <p:ext uri="{BB962C8B-B14F-4D97-AF65-F5344CB8AC3E}">
        <p14:creationId xmlns:p14="http://schemas.microsoft.com/office/powerpoint/2010/main" val="108731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dirty="0" smtClean="0"/>
              <a:t>2016-09-07</a:t>
            </a:r>
            <a:endParaRPr lang="sv-SE" dirty="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5" y="116632"/>
            <a:ext cx="6324271" cy="8270519"/>
          </a:xfrm>
          <a:prstGeom prst="rect">
            <a:avLst/>
          </a:prstGeom>
        </p:spPr>
      </p:pic>
      <p:sp>
        <p:nvSpPr>
          <p:cNvPr id="4" name="textruta 3"/>
          <p:cNvSpPr txBox="1"/>
          <p:nvPr/>
        </p:nvSpPr>
        <p:spPr>
          <a:xfrm>
            <a:off x="5805222" y="6237312"/>
            <a:ext cx="2347728" cy="276999"/>
          </a:xfrm>
          <a:prstGeom prst="rect">
            <a:avLst/>
          </a:prstGeom>
          <a:noFill/>
        </p:spPr>
        <p:txBody>
          <a:bodyPr wrap="square" rtlCol="0">
            <a:spAutoFit/>
          </a:bodyPr>
          <a:lstStyle/>
          <a:p>
            <a:r>
              <a:rPr lang="sv-SE" sz="1200" dirty="0" smtClean="0">
                <a:latin typeface="+mn-lt"/>
              </a:rPr>
              <a:t>Bild:</a:t>
            </a:r>
            <a:r>
              <a:rPr lang="sv-SE" sz="1200" dirty="0" smtClean="0">
                <a:solidFill>
                  <a:schemeClr val="bg1"/>
                </a:solidFill>
                <a:latin typeface="+mn-lt"/>
              </a:rPr>
              <a:t> </a:t>
            </a:r>
            <a:r>
              <a:rPr lang="sv-SE" sz="1200" dirty="0" smtClean="0">
                <a:latin typeface="+mn-lt"/>
              </a:rPr>
              <a:t>Liljewall arkitektkontor</a:t>
            </a:r>
            <a:endParaRPr lang="sv-SE" sz="1200" dirty="0">
              <a:latin typeface="+mn-lt"/>
            </a:endParaRPr>
          </a:p>
        </p:txBody>
      </p:sp>
      <p:sp>
        <p:nvSpPr>
          <p:cNvPr id="5" name="textruta 4"/>
          <p:cNvSpPr txBox="1"/>
          <p:nvPr/>
        </p:nvSpPr>
        <p:spPr>
          <a:xfrm>
            <a:off x="539552" y="4961149"/>
            <a:ext cx="6264696" cy="923330"/>
          </a:xfrm>
          <a:prstGeom prst="rect">
            <a:avLst/>
          </a:prstGeom>
          <a:noFill/>
        </p:spPr>
        <p:txBody>
          <a:bodyPr wrap="square" rtlCol="0">
            <a:spAutoFit/>
          </a:bodyPr>
          <a:lstStyle/>
          <a:p>
            <a:r>
              <a:rPr lang="sv-SE" dirty="0" smtClean="0"/>
              <a:t>Herrestaskolan </a:t>
            </a:r>
          </a:p>
          <a:p>
            <a:r>
              <a:rPr lang="sv-SE" dirty="0" smtClean="0"/>
              <a:t>A compulsury </a:t>
            </a:r>
            <a:r>
              <a:rPr lang="sv-SE" dirty="0"/>
              <a:t>c</a:t>
            </a:r>
            <a:r>
              <a:rPr lang="sv-SE" dirty="0" smtClean="0"/>
              <a:t>omprehensive school for pupils 6-11 y</a:t>
            </a:r>
          </a:p>
          <a:p>
            <a:r>
              <a:rPr lang="sv-SE" dirty="0" smtClean="0"/>
              <a:t> </a:t>
            </a:r>
            <a:endParaRPr lang="sv-SE" dirty="0"/>
          </a:p>
        </p:txBody>
      </p:sp>
    </p:spTree>
    <p:extLst>
      <p:ext uri="{BB962C8B-B14F-4D97-AF65-F5344CB8AC3E}">
        <p14:creationId xmlns:p14="http://schemas.microsoft.com/office/powerpoint/2010/main" val="99558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385888"/>
            <a:ext cx="661987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228184" y="5458052"/>
            <a:ext cx="2347728" cy="276999"/>
          </a:xfrm>
          <a:prstGeom prst="rect">
            <a:avLst/>
          </a:prstGeom>
          <a:noFill/>
        </p:spPr>
        <p:txBody>
          <a:bodyPr wrap="square" rtlCol="0">
            <a:spAutoFit/>
          </a:bodyPr>
          <a:lstStyle/>
          <a:p>
            <a:r>
              <a:rPr lang="sv-SE" sz="1200" dirty="0" smtClean="0">
                <a:latin typeface="+mn-lt"/>
              </a:rPr>
              <a:t>Bild: Lilljewall arkitektkontor</a:t>
            </a:r>
            <a:endParaRPr lang="sv-SE" sz="1200" dirty="0">
              <a:latin typeface="+mn-lt"/>
            </a:endParaRPr>
          </a:p>
        </p:txBody>
      </p:sp>
    </p:spTree>
    <p:extLst>
      <p:ext uri="{BB962C8B-B14F-4D97-AF65-F5344CB8AC3E}">
        <p14:creationId xmlns:p14="http://schemas.microsoft.com/office/powerpoint/2010/main" val="2465071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About Herrestaskolan</a:t>
            </a:r>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866" y="1628800"/>
            <a:ext cx="2992698" cy="4176464"/>
          </a:xfrm>
          <a:prstGeom prst="rect">
            <a:avLst/>
          </a:prstGeom>
        </p:spPr>
      </p:pic>
      <p:sp>
        <p:nvSpPr>
          <p:cNvPr id="3" name="Platshållare för innehåll 2"/>
          <p:cNvSpPr>
            <a:spLocks noGrp="1"/>
          </p:cNvSpPr>
          <p:nvPr>
            <p:ph idx="1"/>
          </p:nvPr>
        </p:nvSpPr>
        <p:spPr/>
        <p:txBody>
          <a:bodyPr/>
          <a:lstStyle/>
          <a:p>
            <a:pPr marL="0" indent="0">
              <a:buClr>
                <a:srgbClr val="CF003D"/>
              </a:buClr>
              <a:buNone/>
            </a:pPr>
            <a:r>
              <a:rPr lang="sv-SE" dirty="0"/>
              <a:t>W</a:t>
            </a:r>
            <a:r>
              <a:rPr lang="sv-SE" dirty="0" smtClean="0"/>
              <a:t>as awarded as a sustainabel buildning gold i Barcelona in 2014</a:t>
            </a:r>
          </a:p>
          <a:p>
            <a:pPr>
              <a:buClr>
                <a:srgbClr val="CF003D"/>
              </a:buClr>
            </a:pPr>
            <a:r>
              <a:rPr lang="sv-SE" dirty="0" smtClean="0"/>
              <a:t>Made of massiv/solid wood  </a:t>
            </a:r>
            <a:r>
              <a:rPr lang="sv-SE" dirty="0"/>
              <a:t/>
            </a:r>
            <a:br>
              <a:rPr lang="sv-SE" dirty="0"/>
            </a:br>
            <a:r>
              <a:rPr lang="sv-SE" dirty="0" smtClean="0"/>
              <a:t>-14 weeks </a:t>
            </a:r>
            <a:r>
              <a:rPr lang="sv-SE" dirty="0" err="1" smtClean="0"/>
              <a:t>shorter</a:t>
            </a:r>
            <a:r>
              <a:rPr lang="sv-SE" dirty="0" smtClean="0"/>
              <a:t> </a:t>
            </a:r>
            <a:r>
              <a:rPr lang="sv-SE" dirty="0" err="1" smtClean="0"/>
              <a:t>productiontime</a:t>
            </a:r>
            <a:r>
              <a:rPr lang="sv-SE" dirty="0" smtClean="0"/>
              <a:t>.</a:t>
            </a:r>
          </a:p>
          <a:p>
            <a:pPr>
              <a:buClr>
                <a:srgbClr val="CF003D"/>
              </a:buClr>
            </a:pPr>
            <a:r>
              <a:rPr lang="sv-SE" dirty="0" smtClean="0"/>
              <a:t>1400 m</a:t>
            </a:r>
            <a:r>
              <a:rPr lang="sv-SE" baseline="30000" dirty="0" smtClean="0"/>
              <a:t>2 </a:t>
            </a:r>
            <a:r>
              <a:rPr lang="sv-SE" dirty="0" smtClean="0"/>
              <a:t>of photovoltaics /</a:t>
            </a:r>
          </a:p>
          <a:p>
            <a:pPr marL="0" indent="0">
              <a:buClr>
                <a:srgbClr val="CF003D"/>
              </a:buClr>
              <a:buNone/>
            </a:pPr>
            <a:r>
              <a:rPr lang="sv-SE" dirty="0"/>
              <a:t>s</a:t>
            </a:r>
            <a:r>
              <a:rPr lang="sv-SE" dirty="0" smtClean="0"/>
              <a:t>olar cells at the roof</a:t>
            </a:r>
          </a:p>
          <a:p>
            <a:pPr marL="0" indent="0">
              <a:buClr>
                <a:srgbClr val="CF003D"/>
              </a:buClr>
              <a:buNone/>
            </a:pPr>
            <a:endParaRPr lang="sv-SE" dirty="0" smtClean="0"/>
          </a:p>
          <a:p>
            <a:pPr marL="0" indent="0">
              <a:buNone/>
            </a:pPr>
            <a:endParaRPr lang="sv-SE" baseline="30000" dirty="0" smtClean="0"/>
          </a:p>
          <a:p>
            <a:pPr marL="0" indent="0">
              <a:buNone/>
            </a:pPr>
            <a:endParaRPr lang="sv-SE" baseline="30000" dirty="0" smtClean="0"/>
          </a:p>
          <a:p>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38457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Referens project, Norwich</a:t>
            </a: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6097397" cy="460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355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Grön">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1766</TotalTime>
  <Words>525</Words>
  <Application>Microsoft Office PowerPoint</Application>
  <PresentationFormat>Bildspel på skärmen (4:3)</PresentationFormat>
  <Paragraphs>84</Paragraphs>
  <Slides>22</Slides>
  <Notes>0</Notes>
  <HiddenSlides>0</HiddenSlides>
  <MMClips>0</MMClips>
  <ScaleCrop>false</ScaleCrop>
  <HeadingPairs>
    <vt:vector size="4" baseType="variant">
      <vt:variant>
        <vt:lpstr>Tema</vt:lpstr>
      </vt:variant>
      <vt:variant>
        <vt:i4>1</vt:i4>
      </vt:variant>
      <vt:variant>
        <vt:lpstr>Bildrubriker</vt:lpstr>
      </vt:variant>
      <vt:variant>
        <vt:i4>22</vt:i4>
      </vt:variant>
    </vt:vector>
  </HeadingPairs>
  <TitlesOfParts>
    <vt:vector size="23" baseType="lpstr">
      <vt:lpstr>Presentation Grön</vt:lpstr>
      <vt:lpstr>PowerPoint-presentation</vt:lpstr>
      <vt:lpstr>Herrestaskolan Swedens first school in solid wood</vt:lpstr>
      <vt:lpstr>About Herrestaskolan</vt:lpstr>
      <vt:lpstr>Architectural competition</vt:lpstr>
      <vt:lpstr>” The village school-Byskolan”  by Liljewall arkitekter in Gothenburg</vt:lpstr>
      <vt:lpstr>PowerPoint-presentation</vt:lpstr>
      <vt:lpstr>PowerPoint-presentation</vt:lpstr>
      <vt:lpstr>About Herrestaskolan</vt:lpstr>
      <vt:lpstr>Referens project, Norwich</vt:lpstr>
      <vt:lpstr>PowerPoint-presentation</vt:lpstr>
      <vt:lpstr>PowerPoint-presentation</vt:lpstr>
      <vt:lpstr>World Sustainable Building</vt:lpstr>
      <vt:lpstr>PowerPoint-presentation</vt:lpstr>
      <vt:lpstr>A school that focus on the environment and sustainability</vt:lpstr>
      <vt:lpstr>Greta Thunberg</vt:lpstr>
      <vt:lpstr>The Swedish education system</vt:lpstr>
      <vt:lpstr>The Swedish education system in brief </vt:lpstr>
      <vt:lpstr>PowerPoint-presentation</vt:lpstr>
      <vt:lpstr>The Swedish education system</vt:lpstr>
      <vt:lpstr>Inclusive Education </vt:lpstr>
      <vt:lpstr>Inclusive Education for participation in a democratic society</vt:lpstr>
      <vt:lpstr>Inclusive Education at Herrestaskolan Availability- to give acces to learning</vt:lpstr>
    </vt:vector>
  </TitlesOfParts>
  <Company>Järfälla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Jasmine Minell</dc:creator>
  <cp:lastModifiedBy>Satu Harnesk</cp:lastModifiedBy>
  <cp:revision>53</cp:revision>
  <cp:lastPrinted>2016-09-06T16:18:54Z</cp:lastPrinted>
  <dcterms:created xsi:type="dcterms:W3CDTF">2016-05-25T06:54:43Z</dcterms:created>
  <dcterms:modified xsi:type="dcterms:W3CDTF">2019-03-11T10:20:54Z</dcterms:modified>
</cp:coreProperties>
</file>