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76" r:id="rId9"/>
    <p:sldId id="257" r:id="rId10"/>
    <p:sldId id="258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9" r:id="rId20"/>
    <p:sldId id="277" r:id="rId21"/>
    <p:sldId id="271" r:id="rId22"/>
    <p:sldId id="272" r:id="rId23"/>
    <p:sldId id="275" r:id="rId24"/>
    <p:sldId id="273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CC66"/>
    <a:srgbClr val="CC99FF"/>
    <a:srgbClr val="339933"/>
    <a:srgbClr val="99FF99"/>
    <a:srgbClr val="FF6600"/>
    <a:srgbClr val="FF5050"/>
    <a:srgbClr val="FFFF66"/>
    <a:srgbClr val="8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5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9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5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45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8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3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20F2-12DC-4BB3-8495-079001FD6E9E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0C11-63D3-405E-82FC-7CD2112FB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1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336704" cy="147002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PBL </a:t>
            </a:r>
            <a:r>
              <a:rPr lang="fr-FR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15212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CAN WE CONNECT PEOPLE WITH WALLS? »</a:t>
            </a:r>
          </a:p>
        </p:txBody>
      </p:sp>
    </p:spTree>
    <p:extLst>
      <p:ext uri="{BB962C8B-B14F-4D97-AF65-F5344CB8AC3E}">
        <p14:creationId xmlns:p14="http://schemas.microsoft.com/office/powerpoint/2010/main" val="33789108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5050"/>
          </a:solidFill>
          <a:ln w="76200"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</a:t>
            </a:r>
            <a:r>
              <a:rPr lang="fr-FR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r>
              <a:rPr lang="fr-F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made for 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067944" y="3954203"/>
            <a:ext cx="4464496" cy="2596987"/>
            <a:chOff x="0" y="0"/>
            <a:chExt cx="6429375" cy="5181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ectangle à coins arrondis 13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Zone de texte 44"/>
            <p:cNvSpPr txBox="1"/>
            <p:nvPr/>
          </p:nvSpPr>
          <p:spPr>
            <a:xfrm>
              <a:off x="325881" y="400702"/>
              <a:ext cx="5554719" cy="423694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 CENA"/>
                  <a:ea typeface="Calibri"/>
                  <a:cs typeface="Times New Roman"/>
                </a:rPr>
                <a:t>TO LIVE, TO WORK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 CENA"/>
                  <a:ea typeface="Calibri"/>
                  <a:cs typeface="Times New Roman"/>
                </a:rPr>
                <a:t>Houses</a:t>
              </a:r>
              <a:r>
                <a:rPr lang="fr-FR" sz="280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 CENA"/>
                  <a:ea typeface="Calibri"/>
                  <a:cs typeface="Times New Roman"/>
                </a:rPr>
                <a:t>, buildings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 err="1">
                  <a:solidFill>
                    <a:srgbClr val="006600"/>
                  </a:solidFill>
                  <a:latin typeface="AR CENA"/>
                  <a:ea typeface="Calibri"/>
                  <a:cs typeface="Times New Roman"/>
                </a:rPr>
                <a:t>Companies</a:t>
              </a:r>
              <a:endParaRPr lang="fr-FR" sz="28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 rot="20620313">
            <a:off x="345341" y="3749204"/>
            <a:ext cx="2672491" cy="2750392"/>
            <a:chOff x="0" y="0"/>
            <a:chExt cx="6429375" cy="5181600"/>
          </a:xfrm>
          <a:solidFill>
            <a:srgbClr val="FFC000"/>
          </a:solidFill>
        </p:grpSpPr>
        <p:sp>
          <p:nvSpPr>
            <p:cNvPr id="11" name="Rectangle à coins arrondis 10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41"/>
            <p:cNvSpPr txBox="1"/>
            <p:nvPr/>
          </p:nvSpPr>
          <p:spPr>
            <a:xfrm>
              <a:off x="118146" y="670780"/>
              <a:ext cx="5968701" cy="4010607"/>
            </a:xfrm>
            <a:prstGeom prst="rect">
              <a:avLst/>
            </a:prstGeom>
            <a:grpFill/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2800" dirty="0">
                  <a:solidFill>
                    <a:srgbClr val="002060"/>
                  </a:solidFill>
                  <a:latin typeface="AR CENA"/>
                  <a:ea typeface="Calibri"/>
                  <a:cs typeface="Times New Roman"/>
                </a:rPr>
                <a:t>TO LOCK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28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TO ISOLATE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28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TO LIMIT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28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TO HIDE</a:t>
              </a:r>
              <a:endParaRPr lang="fr-FR" sz="28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1CBCDB-CA94-4E7B-A07E-2FF80003D3B5}"/>
              </a:ext>
            </a:extLst>
          </p:cNvPr>
          <p:cNvGrpSpPr/>
          <p:nvPr/>
        </p:nvGrpSpPr>
        <p:grpSpPr>
          <a:xfrm>
            <a:off x="1907704" y="1193116"/>
            <a:ext cx="5328592" cy="2909801"/>
            <a:chOff x="1907704" y="1193116"/>
            <a:chExt cx="5328592" cy="290980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907704" y="1193116"/>
              <a:ext cx="5328592" cy="29098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 cmpd="thickThin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13"/>
            <p:cNvSpPr txBox="1"/>
            <p:nvPr/>
          </p:nvSpPr>
          <p:spPr>
            <a:xfrm>
              <a:off x="2118802" y="1419774"/>
              <a:ext cx="4742702" cy="23668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TO PROTECT</a:t>
              </a:r>
              <a:endParaRPr lang="fr-FR" sz="4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Against </a:t>
              </a:r>
              <a:r>
                <a:rPr lang="fr-FR" sz="280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bad</a:t>
              </a:r>
              <a:r>
                <a:rPr lang="fr-FR" sz="2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 </a:t>
              </a:r>
              <a:r>
                <a:rPr lang="fr-FR" sz="280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weather</a:t>
              </a:r>
              <a:endParaRPr lang="fr-FR" sz="7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Against </a:t>
              </a:r>
              <a:r>
                <a:rPr lang="fr-FR" sz="280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thieves</a:t>
              </a:r>
              <a:endParaRPr lang="fr-FR" sz="7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AR CENA"/>
                <a:buChar char="-"/>
              </a:pPr>
              <a:r>
                <a:rPr lang="fr-FR" sz="280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With</a:t>
              </a:r>
              <a:r>
                <a:rPr lang="fr-FR" sz="2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 fortifications, </a:t>
              </a:r>
              <a:r>
                <a:rPr lang="fr-FR" sz="280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ramparts</a:t>
              </a:r>
              <a:endParaRPr lang="fr-FR" sz="7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87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224200" y="3573017"/>
            <a:ext cx="6876191" cy="2520280"/>
            <a:chOff x="0" y="0"/>
            <a:chExt cx="6429375" cy="5181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solidFill>
              <a:srgbClr val="00B0F0"/>
            </a:solidFill>
            <a:ln w="76200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47"/>
            <p:cNvSpPr txBox="1"/>
            <p:nvPr/>
          </p:nvSpPr>
          <p:spPr>
            <a:xfrm>
              <a:off x="344529" y="403516"/>
              <a:ext cx="5745522" cy="4200894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solidFill>
                    <a:srgbClr val="FF0000"/>
                  </a:solidFill>
                  <a:latin typeface="AR CENA"/>
                  <a:ea typeface="Calibri"/>
                  <a:cs typeface="Times New Roman"/>
                </a:rPr>
                <a:t>TO EXPRESS</a:t>
              </a:r>
              <a:endParaRPr lang="fr-FR" sz="36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 CENA"/>
                  <a:ea typeface="Calibri"/>
                  <a:cs typeface="Times New Roman"/>
                </a:rPr>
                <a:t>Artists</a:t>
              </a:r>
              <a:endParaRPr lang="fr-FR" sz="28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>
                  <a:solidFill>
                    <a:srgbClr val="FF0000"/>
                  </a:solidFill>
                  <a:latin typeface="AR CENA"/>
                  <a:ea typeface="Calibri"/>
                  <a:cs typeface="Times New Roman"/>
                </a:rPr>
                <a:t>Display </a:t>
              </a:r>
              <a:r>
                <a:rPr lang="fr-FR" sz="280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 CENA"/>
                  <a:ea typeface="Calibri"/>
                  <a:cs typeface="Times New Roman"/>
                </a:rPr>
                <a:t>(publicités, messages, …)</a:t>
              </a:r>
              <a:endParaRPr lang="fr-FR" sz="28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 CENA"/>
                  <a:ea typeface="Calibri"/>
                  <a:cs typeface="Times New Roman"/>
                </a:rPr>
                <a:t>To </a:t>
              </a:r>
              <a:r>
                <a:rPr lang="fr-FR" sz="280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 CENA"/>
                  <a:ea typeface="Calibri"/>
                  <a:cs typeface="Times New Roman"/>
                </a:rPr>
                <a:t>draw</a:t>
              </a:r>
              <a:r>
                <a:rPr lang="fr-FR" sz="280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 CENA"/>
                  <a:ea typeface="Calibri"/>
                  <a:cs typeface="Times New Roman"/>
                </a:rPr>
                <a:t> </a:t>
              </a:r>
              <a:endParaRPr lang="fr-FR" sz="28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123865" y="296642"/>
            <a:ext cx="4456617" cy="3048614"/>
            <a:chOff x="0" y="0"/>
            <a:chExt cx="6429375" cy="5181600"/>
          </a:xfrm>
          <a:solidFill>
            <a:schemeClr val="accent1">
              <a:lumMod val="50000"/>
            </a:schemeClr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 de texte 38"/>
            <p:cNvSpPr txBox="1"/>
            <p:nvPr/>
          </p:nvSpPr>
          <p:spPr>
            <a:xfrm>
              <a:off x="863086" y="410295"/>
              <a:ext cx="4482763" cy="4258151"/>
            </a:xfrm>
            <a:prstGeom prst="rect">
              <a:avLst/>
            </a:prstGeom>
            <a:grpFill/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200" dirty="0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TO SEPARATE</a:t>
              </a:r>
              <a:endParaRPr lang="fr-FR" sz="32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Partitions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 err="1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Boarders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AR CENA"/>
                <a:buChar char="-"/>
              </a:pPr>
              <a:r>
                <a:rPr lang="fr-FR" sz="2800" dirty="0" err="1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Fortified</a:t>
              </a:r>
              <a:r>
                <a:rPr lang="fr-FR" sz="2800" dirty="0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 </a:t>
              </a:r>
              <a:r>
                <a:rPr lang="fr-FR" sz="2800" dirty="0" err="1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wall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51520" y="236370"/>
            <a:ext cx="3619486" cy="3048614"/>
            <a:chOff x="0" y="0"/>
            <a:chExt cx="6429375" cy="5181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Rectangle à coins arrondis 10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solidFill>
              <a:srgbClr val="92D050"/>
            </a:solidFill>
            <a:ln w="76200" cmpd="thickThin">
              <a:solidFill>
                <a:srgbClr val="D12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50"/>
            <p:cNvSpPr txBox="1"/>
            <p:nvPr/>
          </p:nvSpPr>
          <p:spPr>
            <a:xfrm>
              <a:off x="449160" y="403593"/>
              <a:ext cx="5635236" cy="4585660"/>
            </a:xfrm>
            <a:prstGeom prst="rect">
              <a:avLst/>
            </a:prstGeom>
            <a:solidFill>
              <a:srgbClr val="92D050"/>
            </a:solidFill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TO HAVE FUN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 CENA"/>
                <a:buChar char="-"/>
              </a:pPr>
              <a:r>
                <a:rPr lang="fr-FR" sz="2800" dirty="0" err="1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Climbing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AR CENA"/>
                <a:buChar char="-"/>
              </a:pPr>
              <a:r>
                <a:rPr lang="fr-FR" sz="2800" dirty="0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Play </a:t>
              </a:r>
              <a:r>
                <a:rPr lang="fr-FR" sz="2800" dirty="0" err="1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with</a:t>
              </a:r>
              <a:r>
                <a:rPr lang="fr-FR" sz="2800" dirty="0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 a </a:t>
              </a:r>
              <a:r>
                <a:rPr lang="fr-FR" sz="2800" dirty="0" err="1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ball</a:t>
              </a:r>
              <a:endParaRPr lang="fr-FR" sz="28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9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computers,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060848"/>
            <a:ext cx="2847054" cy="221125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3717032"/>
            <a:ext cx="2946618" cy="2659292"/>
          </a:xfrm>
          <a:prstGeom prst="rect">
            <a:avLst/>
          </a:prstGeom>
          <a:ln w="76200">
            <a:solidFill>
              <a:srgbClr val="00CC66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36105">
            <a:off x="3059832" y="1916832"/>
            <a:ext cx="2798396" cy="4147532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23674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 rot="20791699">
            <a:off x="432749" y="507086"/>
            <a:ext cx="2843567" cy="928930"/>
            <a:chOff x="0" y="-2"/>
            <a:chExt cx="6429375" cy="518159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-2"/>
              <a:ext cx="6429375" cy="5181599"/>
            </a:xfrm>
            <a:prstGeom prst="roundRect">
              <a:avLst/>
            </a:prstGeom>
            <a:grpFill/>
            <a:ln w="76200" cmpd="thickThin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13"/>
            <p:cNvSpPr txBox="1"/>
            <p:nvPr/>
          </p:nvSpPr>
          <p:spPr>
            <a:xfrm>
              <a:off x="344562" y="166101"/>
              <a:ext cx="5722452" cy="4650806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40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PROTECT</a:t>
              </a:r>
              <a:endParaRPr lang="fr-FR" sz="5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084" y="329698"/>
            <a:ext cx="3894174" cy="249893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51" y="2204864"/>
            <a:ext cx="4444415" cy="259323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608" y="3501481"/>
            <a:ext cx="3762684" cy="237721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5292080" y="29249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HADRIAN’S WALL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02981" y="6039153"/>
            <a:ext cx="327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SACSAYHUAMAN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1051" y="5049505"/>
            <a:ext cx="430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GREAT WALL OF CHINA</a:t>
            </a:r>
          </a:p>
        </p:txBody>
      </p:sp>
    </p:spTree>
    <p:extLst>
      <p:ext uri="{BB962C8B-B14F-4D97-AF65-F5344CB8AC3E}">
        <p14:creationId xmlns:p14="http://schemas.microsoft.com/office/powerpoint/2010/main" val="84658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 rot="20218605">
            <a:off x="542486" y="620688"/>
            <a:ext cx="2141984" cy="1575917"/>
            <a:chOff x="0" y="0"/>
            <a:chExt cx="6429375" cy="5181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44"/>
            <p:cNvSpPr txBox="1"/>
            <p:nvPr/>
          </p:nvSpPr>
          <p:spPr>
            <a:xfrm>
              <a:off x="325881" y="400702"/>
              <a:ext cx="5554719" cy="423694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solidFill>
                    <a:srgbClr val="006600"/>
                  </a:solidFill>
                  <a:latin typeface="AR CENA"/>
                  <a:ea typeface="Calibri"/>
                  <a:cs typeface="Times New Roman"/>
                </a:rPr>
                <a:t>LIVE,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solidFill>
                    <a:srgbClr val="006600"/>
                  </a:solidFill>
                  <a:effectLst/>
                  <a:latin typeface="AR CENA"/>
                  <a:ea typeface="Calibri"/>
                  <a:cs typeface="Times New Roman"/>
                </a:rPr>
                <a:t>WORK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10302"/>
            <a:ext cx="4344144" cy="279654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068960"/>
            <a:ext cx="3707904" cy="278092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5741876" y="3501008"/>
            <a:ext cx="200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BUILDING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87624" y="5992313"/>
            <a:ext cx="127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419172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54291" y="332656"/>
            <a:ext cx="2965581" cy="2750392"/>
            <a:chOff x="0" y="0"/>
            <a:chExt cx="6429375" cy="5181600"/>
          </a:xfrm>
          <a:solidFill>
            <a:srgbClr val="FFC000"/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41"/>
            <p:cNvSpPr txBox="1"/>
            <p:nvPr/>
          </p:nvSpPr>
          <p:spPr>
            <a:xfrm>
              <a:off x="532508" y="226443"/>
              <a:ext cx="5364359" cy="4657297"/>
            </a:xfrm>
            <a:prstGeom prst="rect">
              <a:avLst/>
            </a:prstGeom>
            <a:grpFill/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LOCK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ISOLATE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LIMIT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 CENA"/>
                  <a:ea typeface="Calibri"/>
                  <a:cs typeface="Times New Roman"/>
                </a:rPr>
                <a:t>HIDE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5" y="3789040"/>
            <a:ext cx="2497396" cy="249289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16" y="726366"/>
            <a:ext cx="5137418" cy="320668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5092460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A JAIL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75856" y="595202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HADRIAN’S WALL</a:t>
            </a:r>
          </a:p>
        </p:txBody>
      </p:sp>
    </p:spTree>
    <p:extLst>
      <p:ext uri="{BB962C8B-B14F-4D97-AF65-F5344CB8AC3E}">
        <p14:creationId xmlns:p14="http://schemas.microsoft.com/office/powerpoint/2010/main" val="187823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 rot="20651282">
            <a:off x="297400" y="688788"/>
            <a:ext cx="3663767" cy="889721"/>
            <a:chOff x="0" y="0"/>
            <a:chExt cx="6429375" cy="5181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solidFill>
              <a:srgbClr val="92D050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50"/>
            <p:cNvSpPr txBox="1"/>
            <p:nvPr/>
          </p:nvSpPr>
          <p:spPr>
            <a:xfrm>
              <a:off x="449160" y="403593"/>
              <a:ext cx="5635236" cy="4585660"/>
            </a:xfrm>
            <a:prstGeom prst="rect">
              <a:avLst/>
            </a:prstGeom>
            <a:solidFill>
              <a:srgbClr val="92D050"/>
            </a:solidFill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D12619"/>
                  </a:solidFill>
                  <a:effectLst/>
                  <a:latin typeface="AR CENA"/>
                  <a:ea typeface="Calibri"/>
                  <a:cs typeface="Times New Roman"/>
                </a:rPr>
                <a:t>HAVE FUN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113" y="431237"/>
            <a:ext cx="2409732" cy="32129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10" y="2492896"/>
            <a:ext cx="5693229" cy="33050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6644006" y="37760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CLIMBING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9310" y="591642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PLAYING WALL: Basque pelota</a:t>
            </a:r>
          </a:p>
        </p:txBody>
      </p:sp>
    </p:spTree>
    <p:extLst>
      <p:ext uri="{BB962C8B-B14F-4D97-AF65-F5344CB8AC3E}">
        <p14:creationId xmlns:p14="http://schemas.microsoft.com/office/powerpoint/2010/main" val="62171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 rot="20332479">
            <a:off x="178727" y="664558"/>
            <a:ext cx="3752123" cy="785242"/>
            <a:chOff x="267459" y="-76245"/>
            <a:chExt cx="6429375" cy="5181600"/>
          </a:xfrm>
          <a:solidFill>
            <a:schemeClr val="accent1">
              <a:lumMod val="5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267459" y="-76245"/>
              <a:ext cx="6429375" cy="5181600"/>
            </a:xfrm>
            <a:prstGeom prst="roundRect">
              <a:avLst/>
            </a:prstGeom>
            <a:grpFill/>
            <a:ln w="76200" cmpd="thickThin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38"/>
            <p:cNvSpPr txBox="1"/>
            <p:nvPr/>
          </p:nvSpPr>
          <p:spPr>
            <a:xfrm>
              <a:off x="863086" y="410295"/>
              <a:ext cx="4482763" cy="4258151"/>
            </a:xfrm>
            <a:prstGeom prst="rect">
              <a:avLst/>
            </a:prstGeom>
            <a:grpFill/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E36C0A"/>
                  </a:solidFill>
                  <a:effectLst/>
                  <a:latin typeface="AR CENA"/>
                  <a:ea typeface="Calibri"/>
                  <a:cs typeface="Times New Roman"/>
                </a:rPr>
                <a:t>SEPARATE</a:t>
              </a:r>
              <a:endParaRPr lang="fr-FR" sz="3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480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 CENA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32656"/>
            <a:ext cx="3304028" cy="1858516"/>
          </a:xfrm>
          <a:prstGeom prst="rect">
            <a:avLst/>
          </a:prstGeom>
          <a:ln w="76200">
            <a:solidFill>
              <a:srgbClr val="339933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058" y="2427581"/>
            <a:ext cx="3292235" cy="1852431"/>
          </a:xfrm>
          <a:prstGeom prst="rect">
            <a:avLst/>
          </a:prstGeom>
          <a:ln w="76200">
            <a:solidFill>
              <a:srgbClr val="339933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3677246" cy="2448272"/>
          </a:xfrm>
          <a:prstGeom prst="rect">
            <a:avLst/>
          </a:prstGeom>
          <a:ln w="76200">
            <a:solidFill>
              <a:srgbClr val="339933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581128"/>
            <a:ext cx="3045938" cy="1979860"/>
          </a:xfrm>
          <a:prstGeom prst="rect">
            <a:avLst/>
          </a:prstGeom>
          <a:ln w="76200">
            <a:solidFill>
              <a:srgbClr val="339933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3946273" y="1140124"/>
            <a:ext cx="15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CALAIS WALL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6176" y="2581007"/>
            <a:ext cx="247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BOARDER USA/MEXICO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1559" y="5571058"/>
            <a:ext cx="28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BERLIN WALL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41316" y="6191656"/>
            <a:ext cx="14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A LOW WALL</a:t>
            </a:r>
          </a:p>
        </p:txBody>
      </p:sp>
    </p:spTree>
    <p:extLst>
      <p:ext uri="{BB962C8B-B14F-4D97-AF65-F5344CB8AC3E}">
        <p14:creationId xmlns:p14="http://schemas.microsoft.com/office/powerpoint/2010/main" val="331323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19" y="2348879"/>
            <a:ext cx="2980495" cy="266432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4" name="Groupe 3"/>
          <p:cNvGrpSpPr/>
          <p:nvPr/>
        </p:nvGrpSpPr>
        <p:grpSpPr>
          <a:xfrm rot="20290281">
            <a:off x="255926" y="859991"/>
            <a:ext cx="2723074" cy="936104"/>
            <a:chOff x="0" y="0"/>
            <a:chExt cx="6429375" cy="5181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0" y="0"/>
              <a:ext cx="6429375" cy="5181600"/>
            </a:xfrm>
            <a:prstGeom prst="roundRect">
              <a:avLst/>
            </a:prstGeom>
            <a:solidFill>
              <a:srgbClr val="00B0F0"/>
            </a:solidFill>
            <a:ln w="76200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 de texte 47"/>
            <p:cNvSpPr txBox="1"/>
            <p:nvPr/>
          </p:nvSpPr>
          <p:spPr>
            <a:xfrm>
              <a:off x="344529" y="403516"/>
              <a:ext cx="5745522" cy="4200894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36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 CENA"/>
                  <a:ea typeface="Calibri"/>
                  <a:cs typeface="Times New Roman"/>
                </a:rPr>
                <a:t>EXPRESS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324" y="3212976"/>
            <a:ext cx="2621087" cy="207610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66" y="404664"/>
            <a:ext cx="3333750" cy="221932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982" y="4251029"/>
            <a:ext cx="3402767" cy="235691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3376031" y="4560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VIETNAM VETERANS MEMORIAL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95936" y="31409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Action Man Extended" panose="00000400000000000000" pitchFamily="2" charset="0"/>
              </a:rPr>
              <a:t>LASCAUX CAVE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73719" y="596161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WAILING WALL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1" y="5104419"/>
            <a:ext cx="248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STREET ART</a:t>
            </a:r>
          </a:p>
        </p:txBody>
      </p:sp>
    </p:spTree>
    <p:extLst>
      <p:ext uri="{BB962C8B-B14F-4D97-AF65-F5344CB8AC3E}">
        <p14:creationId xmlns:p14="http://schemas.microsoft.com/office/powerpoint/2010/main" val="369322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412776"/>
            <a:ext cx="6336704" cy="4849215"/>
          </a:xfrm>
          <a:ln w="76200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715595">
            <a:off x="291094" y="779202"/>
            <a:ext cx="3610744" cy="77809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2"/>
            </a:solidFill>
          </a:ln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WALL !!!</a:t>
            </a:r>
          </a:p>
        </p:txBody>
      </p:sp>
    </p:spTree>
    <p:extLst>
      <p:ext uri="{BB962C8B-B14F-4D97-AF65-F5344CB8AC3E}">
        <p14:creationId xmlns:p14="http://schemas.microsoft.com/office/powerpoint/2010/main" val="31584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45030" y="3007490"/>
            <a:ext cx="1252651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WALLS</a:t>
            </a:r>
          </a:p>
        </p:txBody>
      </p:sp>
      <p:sp>
        <p:nvSpPr>
          <p:cNvPr id="5" name="Flèche vers le bas 4"/>
          <p:cNvSpPr/>
          <p:nvPr/>
        </p:nvSpPr>
        <p:spPr>
          <a:xfrm rot="10800000">
            <a:off x="3818774" y="1921474"/>
            <a:ext cx="288032" cy="886945"/>
          </a:xfrm>
          <a:prstGeom prst="downArrow">
            <a:avLst>
              <a:gd name="adj1" fmla="val 50000"/>
              <a:gd name="adj2" fmla="val 99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9411752">
            <a:off x="4893812" y="3394634"/>
            <a:ext cx="288032" cy="1271059"/>
          </a:xfrm>
          <a:prstGeom prst="downArrow">
            <a:avLst>
              <a:gd name="adj1" fmla="val 50000"/>
              <a:gd name="adj2" fmla="val 99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2028740">
            <a:off x="2888661" y="3435514"/>
            <a:ext cx="288032" cy="1271059"/>
          </a:xfrm>
          <a:prstGeom prst="downArrow">
            <a:avLst>
              <a:gd name="adj1" fmla="val 50000"/>
              <a:gd name="adj2" fmla="val 99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4413560">
            <a:off x="4952654" y="2646412"/>
            <a:ext cx="288032" cy="706440"/>
          </a:xfrm>
          <a:prstGeom prst="downArrow">
            <a:avLst>
              <a:gd name="adj1" fmla="val 50000"/>
              <a:gd name="adj2" fmla="val 99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6742333">
            <a:off x="2871776" y="2419767"/>
            <a:ext cx="288032" cy="720626"/>
          </a:xfrm>
          <a:prstGeom prst="downArrow">
            <a:avLst>
              <a:gd name="adj1" fmla="val 50000"/>
              <a:gd name="adj2" fmla="val 99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2339752" y="188640"/>
            <a:ext cx="3275557" cy="1512168"/>
            <a:chOff x="2339752" y="188640"/>
            <a:chExt cx="4032448" cy="1512168"/>
          </a:xfrm>
          <a:solidFill>
            <a:schemeClr val="bg1"/>
          </a:solidFill>
        </p:grpSpPr>
        <p:sp>
          <p:nvSpPr>
            <p:cNvPr id="11" name="Rectangle à coins arrondis 10"/>
            <p:cNvSpPr/>
            <p:nvPr/>
          </p:nvSpPr>
          <p:spPr>
            <a:xfrm>
              <a:off x="2339752" y="188640"/>
              <a:ext cx="4032448" cy="1512168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07319" y="332656"/>
              <a:ext cx="3720865" cy="1200329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HISTORY – GEOGRAPHY</a:t>
              </a:r>
            </a:p>
            <a:p>
              <a:pPr marL="285750" indent="-285750">
                <a:buFontTx/>
                <a:buChar char="-"/>
              </a:pPr>
              <a:r>
                <a:rPr lang="fr-FR" dirty="0" err="1"/>
                <a:t>Famous</a:t>
              </a:r>
              <a:r>
                <a:rPr lang="fr-FR" dirty="0"/>
                <a:t> </a:t>
              </a:r>
              <a:r>
                <a:rPr lang="fr-FR" dirty="0" err="1"/>
                <a:t>walls</a:t>
              </a:r>
              <a:r>
                <a:rPr lang="fr-FR" dirty="0"/>
                <a:t> in the world</a:t>
              </a:r>
            </a:p>
            <a:p>
              <a:pPr marL="285750" indent="-285750">
                <a:buFontTx/>
                <a:buChar char="-"/>
              </a:pPr>
              <a:r>
                <a:rPr lang="fr-FR" dirty="0" err="1"/>
                <a:t>History</a:t>
              </a:r>
              <a:r>
                <a:rPr lang="fr-FR" dirty="0"/>
                <a:t> of </a:t>
              </a:r>
              <a:r>
                <a:rPr lang="fr-FR" dirty="0" err="1"/>
                <a:t>them</a:t>
              </a: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Location on a </a:t>
              </a:r>
              <a:r>
                <a:rPr lang="fr-FR" dirty="0" err="1"/>
                <a:t>map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58389" y="4809767"/>
            <a:ext cx="3392543" cy="864096"/>
            <a:chOff x="395536" y="4509120"/>
            <a:chExt cx="3392543" cy="864096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395536" y="4509120"/>
              <a:ext cx="3392543" cy="864096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39552" y="4618002"/>
              <a:ext cx="30243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ARTS</a:t>
              </a:r>
            </a:p>
            <a:p>
              <a:r>
                <a:rPr lang="fr-FR" dirty="0"/>
                <a:t>- </a:t>
              </a:r>
              <a:r>
                <a:rPr lang="fr-FR" dirty="0" err="1"/>
                <a:t>Build</a:t>
              </a:r>
              <a:r>
                <a:rPr lang="fr-FR" dirty="0"/>
                <a:t> a model of </a:t>
              </a:r>
              <a:r>
                <a:rPr lang="fr-FR" dirty="0" err="1"/>
                <a:t>their</a:t>
              </a:r>
              <a:r>
                <a:rPr lang="fr-FR" dirty="0"/>
                <a:t> </a:t>
              </a:r>
              <a:r>
                <a:rPr lang="fr-FR" dirty="0" err="1"/>
                <a:t>wall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35922" y="2265574"/>
            <a:ext cx="2391862" cy="1025591"/>
            <a:chOff x="6400463" y="1868896"/>
            <a:chExt cx="2304256" cy="1512168"/>
          </a:xfrm>
          <a:solidFill>
            <a:schemeClr val="bg1"/>
          </a:solidFill>
        </p:grpSpPr>
        <p:sp>
          <p:nvSpPr>
            <p:cNvPr id="12" name="Rectangle à coins arrondis 11"/>
            <p:cNvSpPr/>
            <p:nvPr/>
          </p:nvSpPr>
          <p:spPr>
            <a:xfrm>
              <a:off x="6400463" y="1868896"/>
              <a:ext cx="2304256" cy="1512168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660232" y="2151016"/>
              <a:ext cx="1944216" cy="9529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LITERATURE</a:t>
              </a:r>
            </a:p>
            <a:p>
              <a:r>
                <a:rPr lang="fr-FR" dirty="0"/>
                <a:t>- </a:t>
              </a:r>
              <a:r>
                <a:rPr lang="fr-FR" dirty="0" err="1"/>
                <a:t>Create</a:t>
              </a:r>
              <a:r>
                <a:rPr lang="fr-FR" dirty="0"/>
                <a:t> a </a:t>
              </a:r>
              <a:r>
                <a:rPr lang="fr-FR" dirty="0" err="1"/>
                <a:t>poem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61117" y="4809767"/>
            <a:ext cx="3599315" cy="1283529"/>
            <a:chOff x="5105403" y="4374415"/>
            <a:chExt cx="3599315" cy="1512168"/>
          </a:xfrm>
          <a:solidFill>
            <a:schemeClr val="bg1"/>
          </a:solidFill>
        </p:grpSpPr>
        <p:sp>
          <p:nvSpPr>
            <p:cNvPr id="14" name="Rectangle à coins arrondis 13"/>
            <p:cNvSpPr/>
            <p:nvPr/>
          </p:nvSpPr>
          <p:spPr>
            <a:xfrm>
              <a:off x="5105403" y="4374415"/>
              <a:ext cx="3599315" cy="1512168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292080" y="4566274"/>
              <a:ext cx="316835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  <a:p>
              <a:pPr marL="285750" indent="-285750">
                <a:buFontTx/>
                <a:buChar char="-"/>
              </a:pPr>
              <a:r>
                <a:rPr lang="fr-FR" dirty="0" err="1"/>
                <a:t>Proverbs</a:t>
              </a:r>
              <a:r>
                <a:rPr lang="fr-FR" dirty="0"/>
                <a:t>’ </a:t>
              </a:r>
              <a:r>
                <a:rPr lang="fr-FR" dirty="0" err="1"/>
                <a:t>interpretations</a:t>
              </a: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 err="1"/>
                <a:t>Presentation</a:t>
              </a:r>
              <a:r>
                <a:rPr lang="fr-FR" dirty="0"/>
                <a:t> of </a:t>
              </a:r>
              <a:r>
                <a:rPr lang="fr-FR" dirty="0" err="1"/>
                <a:t>their</a:t>
              </a:r>
              <a:r>
                <a:rPr lang="fr-FR" dirty="0"/>
                <a:t> </a:t>
              </a:r>
              <a:r>
                <a:rPr lang="fr-FR" dirty="0" err="1"/>
                <a:t>work</a:t>
              </a:r>
              <a:endParaRPr lang="fr-FR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474778" y="2139189"/>
            <a:ext cx="3381830" cy="1512168"/>
            <a:chOff x="2339752" y="188640"/>
            <a:chExt cx="4032448" cy="1512168"/>
          </a:xfrm>
          <a:solidFill>
            <a:schemeClr val="bg1"/>
          </a:solidFill>
        </p:grpSpPr>
        <p:sp>
          <p:nvSpPr>
            <p:cNvPr id="27" name="Rectangle à coins arrondis 26"/>
            <p:cNvSpPr/>
            <p:nvPr/>
          </p:nvSpPr>
          <p:spPr>
            <a:xfrm>
              <a:off x="2339752" y="188640"/>
              <a:ext cx="4032448" cy="1512168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507318" y="332656"/>
              <a:ext cx="3604733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CIVIC EDUCATION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 err="1"/>
                <a:t>Communicate</a:t>
              </a:r>
              <a:r>
                <a:rPr lang="fr-FR" sz="1600" dirty="0"/>
                <a:t> </a:t>
              </a:r>
              <a:r>
                <a:rPr lang="fr-FR" sz="1600" dirty="0" err="1"/>
                <a:t>with</a:t>
              </a:r>
              <a:r>
                <a:rPr lang="fr-FR" sz="1600" dirty="0"/>
                <a:t> </a:t>
              </a:r>
              <a:r>
                <a:rPr lang="fr-FR" sz="1600" dirty="0" err="1"/>
                <a:t>each</a:t>
              </a:r>
              <a:r>
                <a:rPr lang="fr-FR" sz="1600" dirty="0"/>
                <a:t> </a:t>
              </a:r>
              <a:r>
                <a:rPr lang="fr-FR" sz="1600" dirty="0" err="1"/>
                <a:t>other</a:t>
              </a:r>
              <a:endParaRPr lang="fr-FR" sz="1600" dirty="0"/>
            </a:p>
            <a:p>
              <a:pPr marL="285750" indent="-285750">
                <a:buFontTx/>
                <a:buChar char="-"/>
              </a:pPr>
              <a:r>
                <a:rPr lang="fr-FR" sz="1600" dirty="0"/>
                <a:t>Lead a </a:t>
              </a:r>
              <a:r>
                <a:rPr lang="fr-FR" sz="1600" dirty="0" err="1"/>
                <a:t>project</a:t>
              </a:r>
              <a:r>
                <a:rPr lang="fr-FR" sz="1600" dirty="0"/>
                <a:t> </a:t>
              </a:r>
              <a:r>
                <a:rPr lang="fr-FR" sz="1600" dirty="0" err="1"/>
                <a:t>together</a:t>
              </a:r>
              <a:endParaRPr lang="fr-FR" sz="1600" dirty="0"/>
            </a:p>
            <a:p>
              <a:pPr marL="285750" indent="-285750">
                <a:buFontTx/>
                <a:buChar char="-"/>
              </a:pPr>
              <a:r>
                <a:rPr lang="fr-FR" sz="1600" dirty="0"/>
                <a:t>Exchange </a:t>
              </a:r>
              <a:r>
                <a:rPr lang="fr-FR" sz="1600" dirty="0" err="1"/>
                <a:t>ideas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364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" y="116632"/>
            <a:ext cx="8153400" cy="99060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68760"/>
            <a:ext cx="2521678" cy="223224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270450"/>
            <a:ext cx="2520280" cy="2282920"/>
          </a:xfrm>
          <a:prstGeom prst="rect">
            <a:avLst/>
          </a:prstGeom>
          <a:ln w="76200">
            <a:solidFill>
              <a:srgbClr val="FF505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270449"/>
            <a:ext cx="2612841" cy="258088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684419"/>
            <a:ext cx="1745580" cy="2868569"/>
          </a:xfrm>
          <a:prstGeom prst="rect">
            <a:avLst/>
          </a:prstGeom>
          <a:ln w="76200">
            <a:solidFill>
              <a:srgbClr val="FF505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722184"/>
            <a:ext cx="1992158" cy="283080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9130">
            <a:off x="6144230" y="3827278"/>
            <a:ext cx="1356828" cy="2768670"/>
          </a:xfrm>
          <a:prstGeom prst="rect">
            <a:avLst/>
          </a:prstGeom>
          <a:ln w="76200">
            <a:solidFill>
              <a:srgbClr val="FF5050"/>
            </a:solidFill>
          </a:ln>
        </p:spPr>
      </p:pic>
    </p:spTree>
    <p:extLst>
      <p:ext uri="{BB962C8B-B14F-4D97-AF65-F5344CB8AC3E}">
        <p14:creationId xmlns:p14="http://schemas.microsoft.com/office/powerpoint/2010/main" val="294645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  <a:ln w="76200">
            <a:solidFill>
              <a:srgbClr val="339933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</a:t>
            </a:r>
            <a:r>
              <a:rPr lang="fr-FR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fr-FR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</a:t>
            </a:r>
            <a:r>
              <a:rPr lang="fr-FR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fr-FR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</a:t>
            </a:r>
            <a:r>
              <a:rPr lang="fr-FR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23528" y="162880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err="1">
                <a:solidFill>
                  <a:srgbClr val="002060"/>
                </a:solidFill>
              </a:rPr>
              <a:t>Using</a:t>
            </a:r>
            <a:r>
              <a:rPr lang="fr-FR" sz="3200" b="1" dirty="0">
                <a:solidFill>
                  <a:srgbClr val="002060"/>
                </a:solidFill>
              </a:rPr>
              <a:t> Internet, </a:t>
            </a:r>
            <a:r>
              <a:rPr lang="fr-FR" sz="3200" b="1" dirty="0" err="1">
                <a:solidFill>
                  <a:srgbClr val="002060"/>
                </a:solidFill>
              </a:rPr>
              <a:t>they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had</a:t>
            </a:r>
            <a:r>
              <a:rPr lang="fr-FR" sz="3200" b="1" dirty="0">
                <a:solidFill>
                  <a:srgbClr val="002060"/>
                </a:solidFill>
              </a:rPr>
              <a:t> to replace </a:t>
            </a:r>
            <a:r>
              <a:rPr lang="fr-FR" sz="3200" b="1" dirty="0" err="1">
                <a:solidFill>
                  <a:srgbClr val="002060"/>
                </a:solidFill>
              </a:rPr>
              <a:t>some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walls</a:t>
            </a:r>
            <a:r>
              <a:rPr lang="fr-FR" sz="3200" b="1" dirty="0">
                <a:solidFill>
                  <a:srgbClr val="002060"/>
                </a:solidFill>
              </a:rPr>
              <a:t> on a </a:t>
            </a:r>
            <a:r>
              <a:rPr lang="fr-FR" sz="3200" b="1" dirty="0" err="1">
                <a:solidFill>
                  <a:srgbClr val="002060"/>
                </a:solidFill>
              </a:rPr>
              <a:t>map</a:t>
            </a:r>
            <a:r>
              <a:rPr lang="fr-FR" sz="3200" b="1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fr-FR" sz="3200" b="1" dirty="0">
              <a:solidFill>
                <a:srgbClr val="002060"/>
              </a:solidFill>
            </a:endParaRPr>
          </a:p>
          <a:p>
            <a:pPr algn="just"/>
            <a:r>
              <a:rPr lang="fr-FR" sz="3200" b="1" dirty="0">
                <a:solidFill>
                  <a:srgbClr val="002060"/>
                </a:solidFill>
              </a:rPr>
              <a:t>In a </a:t>
            </a:r>
            <a:r>
              <a:rPr lang="fr-FR" sz="3200" b="1" dirty="0" err="1">
                <a:solidFill>
                  <a:srgbClr val="002060"/>
                </a:solidFill>
              </a:rPr>
              <a:t>next</a:t>
            </a:r>
            <a:r>
              <a:rPr lang="fr-FR" sz="3200" b="1" dirty="0">
                <a:solidFill>
                  <a:srgbClr val="002060"/>
                </a:solidFill>
              </a:rPr>
              <a:t> time, by groups, </a:t>
            </a:r>
            <a:r>
              <a:rPr lang="fr-FR" sz="3200" b="1" dirty="0" err="1">
                <a:solidFill>
                  <a:srgbClr val="002060"/>
                </a:solidFill>
              </a:rPr>
              <a:t>they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will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prepare</a:t>
            </a:r>
            <a:r>
              <a:rPr lang="fr-FR" sz="3200" b="1" dirty="0">
                <a:solidFill>
                  <a:srgbClr val="002060"/>
                </a:solidFill>
              </a:rPr>
              <a:t> a description of </a:t>
            </a:r>
            <a:r>
              <a:rPr lang="fr-FR" sz="3200" b="1" dirty="0" err="1">
                <a:solidFill>
                  <a:srgbClr val="002060"/>
                </a:solidFill>
              </a:rPr>
              <a:t>them</a:t>
            </a:r>
            <a:r>
              <a:rPr lang="fr-FR" sz="3200" b="1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3200" b="1" dirty="0">
              <a:solidFill>
                <a:srgbClr val="002060"/>
              </a:solidFill>
            </a:endParaRPr>
          </a:p>
          <a:p>
            <a:pPr algn="just"/>
            <a:r>
              <a:rPr lang="fr-FR" sz="3200" b="1" dirty="0">
                <a:solidFill>
                  <a:srgbClr val="002060"/>
                </a:solidFill>
              </a:rPr>
              <a:t>It </a:t>
            </a:r>
            <a:r>
              <a:rPr lang="fr-FR" sz="3200" b="1" dirty="0" err="1">
                <a:solidFill>
                  <a:srgbClr val="002060"/>
                </a:solidFill>
              </a:rPr>
              <a:t>will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be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presented</a:t>
            </a:r>
            <a:r>
              <a:rPr lang="fr-FR" sz="3200" b="1" dirty="0">
                <a:solidFill>
                  <a:srgbClr val="002060"/>
                </a:solidFill>
              </a:rPr>
              <a:t> to </a:t>
            </a:r>
            <a:r>
              <a:rPr lang="fr-FR" sz="3200" b="1" dirty="0" err="1">
                <a:solidFill>
                  <a:srgbClr val="002060"/>
                </a:solidFill>
              </a:rPr>
              <a:t>families</a:t>
            </a:r>
            <a:r>
              <a:rPr lang="fr-FR" sz="3200" b="1" dirty="0">
                <a:solidFill>
                  <a:srgbClr val="002060"/>
                </a:solidFill>
              </a:rPr>
              <a:t> at the end of the </a:t>
            </a:r>
            <a:r>
              <a:rPr lang="fr-FR" sz="3200" b="1" dirty="0" err="1">
                <a:solidFill>
                  <a:srgbClr val="002060"/>
                </a:solidFill>
              </a:rPr>
              <a:t>project</a:t>
            </a:r>
            <a:r>
              <a:rPr lang="fr-FR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46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CC99FF"/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 « How 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endParaRPr lang="fr-FR" b="1" dirty="0">
              <a:solidFill>
                <a:srgbClr val="CC0000"/>
              </a:solidFill>
            </a:endParaRP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CC0000"/>
                </a:solidFill>
              </a:rPr>
              <a:t>As </a:t>
            </a:r>
            <a:r>
              <a:rPr lang="fr-FR" b="1" dirty="0" err="1">
                <a:solidFill>
                  <a:srgbClr val="CC0000"/>
                </a:solidFill>
              </a:rPr>
              <a:t>we’ve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seen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before</a:t>
            </a:r>
            <a:r>
              <a:rPr lang="fr-FR" b="1" dirty="0">
                <a:solidFill>
                  <a:srgbClr val="CC0000"/>
                </a:solidFill>
              </a:rPr>
              <a:t>, in </a:t>
            </a:r>
            <a:r>
              <a:rPr lang="fr-FR" b="1" dirty="0" err="1">
                <a:solidFill>
                  <a:srgbClr val="CC0000"/>
                </a:solidFill>
              </a:rPr>
              <a:t>general</a:t>
            </a:r>
            <a:r>
              <a:rPr lang="fr-FR" b="1" dirty="0">
                <a:solidFill>
                  <a:srgbClr val="CC0000"/>
                </a:solidFill>
              </a:rPr>
              <a:t>, </a:t>
            </a:r>
            <a:r>
              <a:rPr lang="fr-FR" b="1" dirty="0" err="1">
                <a:solidFill>
                  <a:srgbClr val="CC0000"/>
                </a:solidFill>
              </a:rPr>
              <a:t>walls</a:t>
            </a:r>
            <a:r>
              <a:rPr lang="fr-FR" b="1" dirty="0">
                <a:solidFill>
                  <a:srgbClr val="CC0000"/>
                </a:solidFill>
              </a:rPr>
              <a:t> are made to </a:t>
            </a:r>
            <a:r>
              <a:rPr lang="fr-FR" b="1" dirty="0" err="1">
                <a:solidFill>
                  <a:srgbClr val="CC0000"/>
                </a:solidFill>
              </a:rPr>
              <a:t>separate</a:t>
            </a:r>
            <a:r>
              <a:rPr lang="fr-FR" b="1" dirty="0">
                <a:solidFill>
                  <a:srgbClr val="CC0000"/>
                </a:solidFill>
              </a:rPr>
              <a:t> people.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CC0000"/>
                </a:solidFill>
              </a:rPr>
              <a:t>-  </a:t>
            </a:r>
            <a:r>
              <a:rPr lang="fr-FR" b="1" dirty="0" err="1">
                <a:solidFill>
                  <a:srgbClr val="CC0000"/>
                </a:solidFill>
              </a:rPr>
              <a:t>Your</a:t>
            </a:r>
            <a:r>
              <a:rPr lang="fr-FR" b="1" dirty="0">
                <a:solidFill>
                  <a:srgbClr val="CC0000"/>
                </a:solidFill>
              </a:rPr>
              <a:t> mission </a:t>
            </a:r>
            <a:r>
              <a:rPr lang="fr-FR" b="1" dirty="0" err="1">
                <a:solidFill>
                  <a:srgbClr val="CC0000"/>
                </a:solidFill>
              </a:rPr>
              <a:t>is</a:t>
            </a:r>
            <a:r>
              <a:rPr lang="fr-FR" b="1" dirty="0">
                <a:solidFill>
                  <a:srgbClr val="CC0000"/>
                </a:solidFill>
              </a:rPr>
              <a:t> to </a:t>
            </a:r>
            <a:r>
              <a:rPr lang="fr-FR" b="1" dirty="0" err="1">
                <a:solidFill>
                  <a:srgbClr val="CC0000"/>
                </a:solidFill>
              </a:rPr>
              <a:t>create</a:t>
            </a:r>
            <a:r>
              <a:rPr lang="fr-FR" b="1" dirty="0">
                <a:solidFill>
                  <a:srgbClr val="CC0000"/>
                </a:solidFill>
              </a:rPr>
              <a:t> a </a:t>
            </a:r>
            <a:r>
              <a:rPr lang="fr-FR" b="1" dirty="0" err="1">
                <a:solidFill>
                  <a:srgbClr val="CC0000"/>
                </a:solidFill>
              </a:rPr>
              <a:t>wall</a:t>
            </a:r>
            <a:r>
              <a:rPr lang="fr-FR" b="1" dirty="0">
                <a:solidFill>
                  <a:srgbClr val="CC0000"/>
                </a:solidFill>
              </a:rPr>
              <a:t> for </a:t>
            </a:r>
            <a:r>
              <a:rPr lang="fr-FR" b="1" dirty="0" err="1">
                <a:solidFill>
                  <a:srgbClr val="CC0000"/>
                </a:solidFill>
              </a:rPr>
              <a:t>connecting</a:t>
            </a:r>
            <a:r>
              <a:rPr lang="fr-FR" b="1" dirty="0">
                <a:solidFill>
                  <a:srgbClr val="CC0000"/>
                </a:solidFill>
              </a:rPr>
              <a:t> people, </a:t>
            </a:r>
            <a:r>
              <a:rPr lang="fr-FR" b="1" dirty="0" err="1">
                <a:solidFill>
                  <a:srgbClr val="CC0000"/>
                </a:solidFill>
              </a:rPr>
              <a:t>helping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them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be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closer</a:t>
            </a:r>
            <a:r>
              <a:rPr lang="fr-FR" b="1" dirty="0">
                <a:solidFill>
                  <a:srgbClr val="CC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CC0000"/>
                </a:solidFill>
              </a:rPr>
              <a:t>- You </a:t>
            </a:r>
            <a:r>
              <a:rPr lang="fr-FR" b="1" dirty="0" err="1">
                <a:solidFill>
                  <a:srgbClr val="CC0000"/>
                </a:solidFill>
              </a:rPr>
              <a:t>need</a:t>
            </a:r>
            <a:r>
              <a:rPr lang="fr-FR" b="1" dirty="0">
                <a:solidFill>
                  <a:srgbClr val="CC0000"/>
                </a:solidFill>
              </a:rPr>
              <a:t> to </a:t>
            </a:r>
            <a:r>
              <a:rPr lang="fr-FR" b="1" dirty="0" err="1">
                <a:solidFill>
                  <a:srgbClr val="CC0000"/>
                </a:solidFill>
              </a:rPr>
              <a:t>draw</a:t>
            </a:r>
            <a:r>
              <a:rPr lang="fr-FR" b="1" dirty="0">
                <a:solidFill>
                  <a:srgbClr val="CC0000"/>
                </a:solidFill>
              </a:rPr>
              <a:t> and </a:t>
            </a:r>
            <a:r>
              <a:rPr lang="fr-FR" b="1" dirty="0" err="1">
                <a:solidFill>
                  <a:srgbClr val="CC0000"/>
                </a:solidFill>
              </a:rPr>
              <a:t>explain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your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project</a:t>
            </a:r>
            <a:r>
              <a:rPr lang="fr-FR" b="1" dirty="0">
                <a:solidFill>
                  <a:srgbClr val="CC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CC0000"/>
                </a:solidFill>
              </a:rPr>
              <a:t>- You </a:t>
            </a:r>
            <a:r>
              <a:rPr lang="fr-FR" b="1" dirty="0" err="1">
                <a:solidFill>
                  <a:srgbClr val="CC0000"/>
                </a:solidFill>
              </a:rPr>
              <a:t>can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work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alone</a:t>
            </a:r>
            <a:r>
              <a:rPr lang="fr-FR" b="1" dirty="0">
                <a:solidFill>
                  <a:srgbClr val="CC0000"/>
                </a:solidFill>
              </a:rPr>
              <a:t> or in groups.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CC0000"/>
                </a:solidFill>
              </a:rPr>
              <a:t>- You </a:t>
            </a:r>
            <a:r>
              <a:rPr lang="fr-FR" b="1" dirty="0" err="1">
                <a:solidFill>
                  <a:srgbClr val="CC0000"/>
                </a:solidFill>
              </a:rPr>
              <a:t>will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build</a:t>
            </a:r>
            <a:r>
              <a:rPr lang="fr-FR" b="1" dirty="0">
                <a:solidFill>
                  <a:srgbClr val="CC0000"/>
                </a:solidFill>
              </a:rPr>
              <a:t> a model of </a:t>
            </a:r>
            <a:r>
              <a:rPr lang="fr-FR" b="1" dirty="0" err="1">
                <a:solidFill>
                  <a:srgbClr val="CC0000"/>
                </a:solidFill>
              </a:rPr>
              <a:t>your</a:t>
            </a:r>
            <a:r>
              <a:rPr lang="fr-FR" b="1" dirty="0">
                <a:solidFill>
                  <a:srgbClr val="CC0000"/>
                </a:solidFill>
              </a:rPr>
              <a:t> </a:t>
            </a:r>
            <a:r>
              <a:rPr lang="fr-FR" b="1" dirty="0" err="1">
                <a:solidFill>
                  <a:srgbClr val="CC0000"/>
                </a:solidFill>
              </a:rPr>
              <a:t>project</a:t>
            </a:r>
            <a:r>
              <a:rPr lang="fr-FR" b="1" dirty="0">
                <a:solidFill>
                  <a:srgbClr val="CC0000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08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884915"/>
            <a:ext cx="3381446" cy="2721429"/>
          </a:xfrm>
          <a:prstGeom prst="rect">
            <a:avLst/>
          </a:prstGeom>
          <a:ln w="76200">
            <a:solidFill>
              <a:srgbClr val="CC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445605"/>
            <a:ext cx="2897582" cy="2580382"/>
          </a:xfrm>
          <a:prstGeom prst="rect">
            <a:avLst/>
          </a:prstGeom>
          <a:ln w="76200">
            <a:solidFill>
              <a:srgbClr val="CC000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651" y="270354"/>
            <a:ext cx="2243585" cy="2117023"/>
          </a:xfrm>
          <a:prstGeom prst="rect">
            <a:avLst/>
          </a:prstGeom>
          <a:ln w="76200">
            <a:solidFill>
              <a:srgbClr val="00CC66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801" y="2651990"/>
            <a:ext cx="3199283" cy="202795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4149080"/>
            <a:ext cx="3035965" cy="2486743"/>
          </a:xfrm>
          <a:prstGeom prst="rect">
            <a:avLst/>
          </a:prstGeom>
          <a:ln w="76200">
            <a:solidFill>
              <a:srgbClr val="00CC66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3" y="869775"/>
            <a:ext cx="3056579" cy="1911153"/>
          </a:xfrm>
          <a:prstGeom prst="rect">
            <a:avLst/>
          </a:prstGeom>
          <a:ln w="76200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119799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08720"/>
            <a:ext cx="7200800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fr-FR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>
              <a:buFontTx/>
              <a:buChar char="-"/>
            </a:pPr>
            <a:r>
              <a:rPr lang="fr-FR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poems</a:t>
            </a: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caligrams</a:t>
            </a: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haïkus.</a:t>
            </a:r>
          </a:p>
          <a:p>
            <a:pPr>
              <a:buFontTx/>
              <a:buChar char="-"/>
            </a:pPr>
            <a:r>
              <a:rPr lang="fr-FR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fr-FR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parents.</a:t>
            </a:r>
          </a:p>
        </p:txBody>
      </p:sp>
    </p:spTree>
    <p:extLst>
      <p:ext uri="{BB962C8B-B14F-4D97-AF65-F5344CB8AC3E}">
        <p14:creationId xmlns:p14="http://schemas.microsoft.com/office/powerpoint/2010/main" val="14532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CITATIONS AND PROVERBS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fr-FR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fr-F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</a:t>
            </a:r>
            <a:r>
              <a:rPr lang="fr-FR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fr-F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r>
              <a:rPr lang="fr-F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70992" y="1746194"/>
            <a:ext cx="4559566" cy="933423"/>
            <a:chOff x="251520" y="2279553"/>
            <a:chExt cx="4464496" cy="933423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67544" y="2492896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« Le langage, un autre mur »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 rot="20416068">
            <a:off x="3934527" y="2222490"/>
            <a:ext cx="4886973" cy="1342645"/>
            <a:chOff x="251520" y="2279553"/>
            <a:chExt cx="4464496" cy="933423"/>
          </a:xfrm>
          <a:solidFill>
            <a:srgbClr val="92D050"/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grpFill/>
            <a:ln w="127000" cmpd="thickThin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75222" y="2446817"/>
              <a:ext cx="3958154" cy="6633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« Un ami, c’est une route,</a:t>
              </a:r>
            </a:p>
            <a:p>
              <a:r>
                <a:rPr lang="fr-FR" sz="2800" dirty="0"/>
                <a:t>Un ennemi, c’est un mur. »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 rot="795697">
            <a:off x="442791" y="3738690"/>
            <a:ext cx="5244003" cy="1280385"/>
            <a:chOff x="509938" y="2250118"/>
            <a:chExt cx="4464496" cy="93342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Rectangle à coins arrondis 10"/>
            <p:cNvSpPr/>
            <p:nvPr/>
          </p:nvSpPr>
          <p:spPr>
            <a:xfrm>
              <a:off x="509938" y="2250118"/>
              <a:ext cx="4464496" cy="933423"/>
            </a:xfrm>
            <a:prstGeom prst="roundRect">
              <a:avLst/>
            </a:prstGeom>
            <a:grpFill/>
            <a:ln w="127000" cmpd="thickThin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87808" y="2345581"/>
              <a:ext cx="3578408" cy="69556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« Le mur est plus important </a:t>
              </a:r>
            </a:p>
            <a:p>
              <a:pPr algn="ctr"/>
              <a:r>
                <a:rPr lang="fr-FR" sz="2800" dirty="0"/>
                <a:t>que la brique. »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60211" y="5184059"/>
            <a:ext cx="4464496" cy="1283953"/>
            <a:chOff x="251520" y="2279553"/>
            <a:chExt cx="4464496" cy="933423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solidFill>
              <a:srgbClr val="FFC000"/>
            </a:solidFill>
            <a:ln w="127000" cmpd="thickThin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67544" y="2375863"/>
              <a:ext cx="4032448" cy="56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« </a:t>
              </a:r>
              <a:r>
                <a:rPr lang="fr-FR" sz="2800" dirty="0" err="1"/>
                <a:t>We</a:t>
              </a:r>
              <a:r>
                <a:rPr lang="fr-FR" sz="2800" dirty="0"/>
                <a:t> </a:t>
              </a:r>
              <a:r>
                <a:rPr lang="fr-FR" sz="2800" dirty="0" err="1"/>
                <a:t>build</a:t>
              </a:r>
              <a:r>
                <a:rPr lang="fr-FR" sz="2800" dirty="0"/>
                <a:t> </a:t>
              </a:r>
              <a:r>
                <a:rPr lang="fr-FR" sz="2800" dirty="0" err="1"/>
                <a:t>so</a:t>
              </a:r>
              <a:r>
                <a:rPr lang="fr-FR" sz="2800" dirty="0"/>
                <a:t> </a:t>
              </a:r>
              <a:r>
                <a:rPr lang="fr-FR" sz="2800" dirty="0" err="1"/>
                <a:t>many</a:t>
              </a:r>
              <a:r>
                <a:rPr lang="fr-FR" sz="2800" dirty="0"/>
                <a:t> </a:t>
              </a:r>
              <a:r>
                <a:rPr lang="fr-FR" sz="2800" dirty="0" err="1"/>
                <a:t>walls</a:t>
              </a:r>
              <a:r>
                <a:rPr lang="fr-FR" sz="2800" dirty="0"/>
                <a:t>,</a:t>
              </a:r>
            </a:p>
            <a:p>
              <a:r>
                <a:rPr lang="fr-FR" sz="2800" dirty="0"/>
                <a:t>And not </a:t>
              </a:r>
              <a:r>
                <a:rPr lang="fr-FR" sz="2800" dirty="0" err="1"/>
                <a:t>enough</a:t>
              </a:r>
              <a:r>
                <a:rPr lang="fr-FR" sz="2800" dirty="0"/>
                <a:t> bridges.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88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87624" y="404664"/>
            <a:ext cx="6566935" cy="1035883"/>
            <a:chOff x="251520" y="2279553"/>
            <a:chExt cx="4464496" cy="933423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62208" y="2423099"/>
              <a:ext cx="4248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 The </a:t>
              </a:r>
              <a:r>
                <a:rPr lang="fr-FR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  <a:r>
                <a:rPr lang="fr-F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fr-FR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another</a:t>
              </a:r>
              <a:r>
                <a:rPr lang="fr-F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wall</a:t>
              </a:r>
              <a:r>
                <a:rPr lang="fr-F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»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59589" y="2154299"/>
            <a:ext cx="4211502" cy="1281041"/>
            <a:chOff x="630889" y="1628801"/>
            <a:chExt cx="3437055" cy="115212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30889" y="1628801"/>
              <a:ext cx="3437055" cy="1152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65241" y="1765911"/>
              <a:ext cx="3168352" cy="87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>
                  <a:solidFill>
                    <a:srgbClr val="C00000"/>
                  </a:solidFill>
                </a:rPr>
                <a:t>Language</a:t>
              </a:r>
              <a:r>
                <a:rPr lang="fr-FR" sz="2400" b="1" dirty="0">
                  <a:solidFill>
                    <a:srgbClr val="C00000"/>
                  </a:solidFill>
                </a:rPr>
                <a:t> to </a:t>
              </a:r>
              <a:r>
                <a:rPr lang="fr-FR" sz="2400" b="1" dirty="0" err="1">
                  <a:solidFill>
                    <a:srgbClr val="C00000"/>
                  </a:solidFill>
                </a:rPr>
                <a:t>communicate</a:t>
              </a:r>
              <a:r>
                <a:rPr lang="fr-FR" sz="2400" b="1" dirty="0">
                  <a:solidFill>
                    <a:srgbClr val="C00000"/>
                  </a:solidFill>
                </a:rPr>
                <a:t>, </a:t>
              </a:r>
            </a:p>
            <a:p>
              <a:pPr algn="ctr"/>
              <a:r>
                <a:rPr lang="fr-FR" sz="2400" b="1" dirty="0">
                  <a:solidFill>
                    <a:srgbClr val="C00000"/>
                  </a:solidFill>
                </a:rPr>
                <a:t>to </a:t>
              </a:r>
              <a:r>
                <a:rPr lang="fr-FR" sz="2400" b="1" dirty="0" err="1">
                  <a:solidFill>
                    <a:srgbClr val="C00000"/>
                  </a:solidFill>
                </a:rPr>
                <a:t>understand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each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other</a:t>
              </a:r>
              <a:r>
                <a:rPr lang="fr-FR" b="1" dirty="0"/>
                <a:t>.</a:t>
              </a:r>
            </a:p>
            <a:p>
              <a:pPr algn="ctr"/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388687" y="2617710"/>
            <a:ext cx="3437055" cy="1807758"/>
            <a:chOff x="630889" y="1628801"/>
            <a:chExt cx="3437055" cy="115212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630889" y="1628801"/>
              <a:ext cx="3437055" cy="1152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27584" y="1916832"/>
              <a:ext cx="3168352" cy="44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C00000"/>
                  </a:solidFill>
                </a:rPr>
                <a:t>People </a:t>
              </a:r>
              <a:r>
                <a:rPr lang="fr-FR" sz="2400" b="1" dirty="0" err="1">
                  <a:solidFill>
                    <a:srgbClr val="C00000"/>
                  </a:solidFill>
                </a:rPr>
                <a:t>who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don’t</a:t>
              </a:r>
              <a:r>
                <a:rPr lang="fr-FR" sz="2400" b="1" dirty="0">
                  <a:solidFill>
                    <a:srgbClr val="C00000"/>
                  </a:solidFill>
                </a:rPr>
                <a:t> have the </a:t>
              </a:r>
              <a:r>
                <a:rPr lang="fr-FR" sz="2400" b="1" dirty="0" err="1">
                  <a:solidFill>
                    <a:srgbClr val="C00000"/>
                  </a:solidFill>
                </a:rPr>
                <a:t>same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language</a:t>
              </a:r>
              <a:r>
                <a:rPr lang="fr-FR" sz="24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75243" y="5013176"/>
            <a:ext cx="6335277" cy="1226706"/>
            <a:chOff x="630889" y="1628801"/>
            <a:chExt cx="3437055" cy="115212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630889" y="1628801"/>
              <a:ext cx="3437055" cy="1152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27584" y="1916832"/>
              <a:ext cx="3168352" cy="780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C00000"/>
                  </a:solidFill>
                </a:rPr>
                <a:t>People </a:t>
              </a:r>
              <a:r>
                <a:rPr lang="fr-FR" sz="2400" b="1" dirty="0" err="1">
                  <a:solidFill>
                    <a:srgbClr val="C00000"/>
                  </a:solidFill>
                </a:rPr>
                <a:t>who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don’t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understand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each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other</a:t>
              </a:r>
              <a:endParaRPr lang="fr-FR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fr-FR" sz="2400" b="1" dirty="0">
                  <a:solidFill>
                    <a:srgbClr val="C00000"/>
                  </a:solidFill>
                </a:rPr>
                <a:t>(</a:t>
              </a:r>
              <a:r>
                <a:rPr lang="fr-FR" sz="2400" b="1" dirty="0" err="1">
                  <a:solidFill>
                    <a:srgbClr val="C00000"/>
                  </a:solidFill>
                </a:rPr>
                <a:t>different</a:t>
              </a:r>
              <a:r>
                <a:rPr 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 err="1">
                  <a:solidFill>
                    <a:srgbClr val="C00000"/>
                  </a:solidFill>
                </a:rPr>
                <a:t>vocabulary</a:t>
              </a:r>
              <a:r>
                <a:rPr lang="fr-FR" sz="2400" b="1" dirty="0">
                  <a:solidFill>
                    <a:srgbClr val="C00000"/>
                  </a:solidFill>
                </a:rPr>
                <a:t>, </a:t>
              </a:r>
              <a:r>
                <a:rPr lang="fr-FR" sz="2400" b="1" dirty="0" err="1">
                  <a:solidFill>
                    <a:srgbClr val="C00000"/>
                  </a:solidFill>
                </a:rPr>
                <a:t>ideas</a:t>
              </a:r>
              <a:r>
                <a:rPr lang="fr-FR" sz="2400" b="1" dirty="0">
                  <a:solidFill>
                    <a:srgbClr val="C00000"/>
                  </a:solidFill>
                </a:rPr>
                <a:t>…).</a:t>
              </a:r>
            </a:p>
          </p:txBody>
        </p:sp>
      </p:grpSp>
      <p:sp>
        <p:nvSpPr>
          <p:cNvPr id="2" name="Flèche droite 1"/>
          <p:cNvSpPr/>
          <p:nvPr/>
        </p:nvSpPr>
        <p:spPr>
          <a:xfrm rot="7496538">
            <a:off x="1875688" y="1745563"/>
            <a:ext cx="573560" cy="2208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6198353" flipV="1">
            <a:off x="3212493" y="3042499"/>
            <a:ext cx="3294854" cy="307478"/>
          </a:xfrm>
          <a:prstGeom prst="rightArrow">
            <a:avLst>
              <a:gd name="adj1" fmla="val 50000"/>
              <a:gd name="adj2" fmla="val 1031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3743286">
            <a:off x="6089373" y="1923701"/>
            <a:ext cx="981108" cy="2329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vers le bas 15"/>
          <p:cNvSpPr/>
          <p:nvPr/>
        </p:nvSpPr>
        <p:spPr>
          <a:xfrm>
            <a:off x="1547664" y="1941242"/>
            <a:ext cx="288032" cy="3071933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110258" y="302749"/>
            <a:ext cx="6846119" cy="1584176"/>
            <a:chOff x="509938" y="2250118"/>
            <a:chExt cx="4464496" cy="93342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509938" y="2250118"/>
              <a:ext cx="4464496" cy="933423"/>
            </a:xfrm>
            <a:prstGeom prst="roundRect">
              <a:avLst/>
            </a:prstGeom>
            <a:grpFill/>
            <a:ln w="127000" cmpd="thickThin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87808" y="2345581"/>
              <a:ext cx="3578408" cy="70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 The </a:t>
              </a:r>
              <a:r>
                <a:rPr lang="fr-FR" sz="36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wall</a:t>
              </a:r>
              <a:r>
                <a:rPr lang="fr-FR" sz="36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fr-FR" sz="36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more important </a:t>
              </a:r>
              <a:r>
                <a:rPr lang="fr-FR" sz="36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</a:t>
              </a:r>
              <a:r>
                <a:rPr lang="fr-FR" sz="36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 brick »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67543" y="2204864"/>
            <a:ext cx="5924297" cy="936104"/>
            <a:chOff x="683568" y="1916832"/>
            <a:chExt cx="4536504" cy="93610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83568" y="1916832"/>
              <a:ext cx="4536504" cy="9361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71600" y="2204864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>
                  <a:solidFill>
                    <a:srgbClr val="006600"/>
                  </a:solidFill>
                </a:rPr>
                <a:t>We</a:t>
              </a:r>
              <a:r>
                <a:rPr lang="fr-FR" sz="2400" b="1" dirty="0">
                  <a:solidFill>
                    <a:srgbClr val="006600"/>
                  </a:solidFill>
                </a:rPr>
                <a:t> </a:t>
              </a:r>
              <a:r>
                <a:rPr lang="fr-FR" sz="2400" b="1" dirty="0" err="1">
                  <a:solidFill>
                    <a:srgbClr val="006600"/>
                  </a:solidFill>
                </a:rPr>
                <a:t>need</a:t>
              </a:r>
              <a:r>
                <a:rPr lang="fr-FR" sz="2400" b="1" dirty="0">
                  <a:solidFill>
                    <a:srgbClr val="006600"/>
                  </a:solidFill>
                </a:rPr>
                <a:t> </a:t>
              </a:r>
              <a:r>
                <a:rPr lang="fr-FR" sz="2400" b="1" dirty="0" err="1">
                  <a:solidFill>
                    <a:srgbClr val="006600"/>
                  </a:solidFill>
                </a:rPr>
                <a:t>several</a:t>
              </a:r>
              <a:r>
                <a:rPr lang="fr-FR" sz="2400" b="1" dirty="0">
                  <a:solidFill>
                    <a:srgbClr val="006600"/>
                  </a:solidFill>
                </a:rPr>
                <a:t> bricks to </a:t>
              </a:r>
              <a:r>
                <a:rPr lang="fr-FR" sz="2400" b="1" dirty="0" err="1">
                  <a:solidFill>
                    <a:srgbClr val="006600"/>
                  </a:solidFill>
                </a:rPr>
                <a:t>build</a:t>
              </a:r>
              <a:r>
                <a:rPr lang="fr-FR" sz="2400" b="1" dirty="0">
                  <a:solidFill>
                    <a:srgbClr val="006600"/>
                  </a:solidFill>
                </a:rPr>
                <a:t> a </a:t>
              </a:r>
              <a:r>
                <a:rPr lang="fr-FR" sz="2400" b="1" dirty="0" err="1">
                  <a:solidFill>
                    <a:srgbClr val="006600"/>
                  </a:solidFill>
                </a:rPr>
                <a:t>wall</a:t>
              </a:r>
              <a:r>
                <a:rPr lang="fr-FR" sz="2400" b="1" dirty="0">
                  <a:solidFill>
                    <a:srgbClr val="006600"/>
                  </a:solidFill>
                </a:rPr>
                <a:t>.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411760" y="3584095"/>
            <a:ext cx="6192688" cy="936104"/>
            <a:chOff x="683568" y="1916832"/>
            <a:chExt cx="4536504" cy="93610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83568" y="1916832"/>
              <a:ext cx="4536504" cy="9361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10991" y="2204864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006600"/>
                  </a:solidFill>
                </a:rPr>
                <a:t>All </a:t>
              </a:r>
              <a:r>
                <a:rPr lang="fr-FR" sz="2400" b="1" dirty="0" err="1">
                  <a:solidFill>
                    <a:srgbClr val="006600"/>
                  </a:solidFill>
                </a:rPr>
                <a:t>is</a:t>
              </a:r>
              <a:r>
                <a:rPr lang="fr-FR" sz="2400" b="1" dirty="0">
                  <a:solidFill>
                    <a:srgbClr val="006600"/>
                  </a:solidFill>
                </a:rPr>
                <a:t> more important </a:t>
              </a:r>
              <a:r>
                <a:rPr lang="fr-FR" sz="2400" b="1" dirty="0" err="1">
                  <a:solidFill>
                    <a:srgbClr val="006600"/>
                  </a:solidFill>
                </a:rPr>
                <a:t>than</a:t>
              </a:r>
              <a:r>
                <a:rPr lang="fr-FR" sz="2400" b="1" dirty="0">
                  <a:solidFill>
                    <a:srgbClr val="006600"/>
                  </a:solidFill>
                </a:rPr>
                <a:t> the </a:t>
              </a:r>
              <a:r>
                <a:rPr lang="fr-FR" sz="2400" b="1" dirty="0" err="1">
                  <a:solidFill>
                    <a:srgbClr val="006600"/>
                  </a:solidFill>
                </a:rPr>
                <a:t>details</a:t>
              </a:r>
              <a:r>
                <a:rPr lang="fr-FR" dirty="0"/>
                <a:t>.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51520" y="5085184"/>
            <a:ext cx="7900745" cy="792086"/>
            <a:chOff x="683568" y="2166920"/>
            <a:chExt cx="3505492" cy="433289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683568" y="2166920"/>
              <a:ext cx="3418578" cy="43328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49092" y="2246509"/>
              <a:ext cx="3439968" cy="25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006600"/>
                  </a:solidFill>
                </a:rPr>
                <a:t>To </a:t>
              </a:r>
              <a:r>
                <a:rPr lang="fr-FR" sz="2400" b="1" dirty="0" err="1">
                  <a:solidFill>
                    <a:srgbClr val="006600"/>
                  </a:solidFill>
                </a:rPr>
                <a:t>be</a:t>
              </a:r>
              <a:r>
                <a:rPr lang="fr-FR" sz="2400" b="1" dirty="0">
                  <a:solidFill>
                    <a:srgbClr val="006600"/>
                  </a:solidFill>
                </a:rPr>
                <a:t> </a:t>
              </a:r>
              <a:r>
                <a:rPr lang="fr-FR" sz="2400" b="1" dirty="0" err="1">
                  <a:solidFill>
                    <a:srgbClr val="006600"/>
                  </a:solidFill>
                </a:rPr>
                <a:t>several</a:t>
              </a:r>
              <a:r>
                <a:rPr lang="fr-FR" sz="2400" b="1" dirty="0">
                  <a:solidFill>
                    <a:srgbClr val="006600"/>
                  </a:solidFill>
                </a:rPr>
                <a:t> of </a:t>
              </a:r>
              <a:r>
                <a:rPr lang="fr-FR" sz="2400" b="1" dirty="0" err="1">
                  <a:solidFill>
                    <a:srgbClr val="006600"/>
                  </a:solidFill>
                </a:rPr>
                <a:t>them</a:t>
              </a:r>
              <a:r>
                <a:rPr lang="fr-FR" sz="2400" b="1" dirty="0">
                  <a:solidFill>
                    <a:srgbClr val="006600"/>
                  </a:solidFill>
                </a:rPr>
                <a:t> </a:t>
              </a:r>
              <a:r>
                <a:rPr lang="fr-FR" sz="2400" b="1" dirty="0" err="1">
                  <a:solidFill>
                    <a:srgbClr val="006600"/>
                  </a:solidFill>
                </a:rPr>
                <a:t>is</a:t>
              </a:r>
              <a:r>
                <a:rPr lang="fr-FR" sz="2400" b="1" dirty="0">
                  <a:solidFill>
                    <a:srgbClr val="006600"/>
                  </a:solidFill>
                </a:rPr>
                <a:t> more important </a:t>
              </a:r>
              <a:r>
                <a:rPr lang="fr-FR" sz="2400" b="1" dirty="0" err="1">
                  <a:solidFill>
                    <a:srgbClr val="006600"/>
                  </a:solidFill>
                </a:rPr>
                <a:t>than</a:t>
              </a:r>
              <a:r>
                <a:rPr lang="fr-FR" sz="2400" b="1" dirty="0">
                  <a:solidFill>
                    <a:srgbClr val="006600"/>
                  </a:solidFill>
                </a:rPr>
                <a:t> to </a:t>
              </a:r>
              <a:r>
                <a:rPr lang="fr-FR" sz="2400" b="1" dirty="0" err="1">
                  <a:solidFill>
                    <a:srgbClr val="006600"/>
                  </a:solidFill>
                </a:rPr>
                <a:t>be</a:t>
              </a:r>
              <a:r>
                <a:rPr lang="fr-FR" sz="2400" b="1" dirty="0">
                  <a:solidFill>
                    <a:srgbClr val="006600"/>
                  </a:solidFill>
                </a:rPr>
                <a:t> </a:t>
              </a:r>
              <a:r>
                <a:rPr lang="fr-FR" sz="2400" b="1" dirty="0" err="1">
                  <a:solidFill>
                    <a:srgbClr val="006600"/>
                  </a:solidFill>
                </a:rPr>
                <a:t>alone</a:t>
              </a:r>
              <a:r>
                <a:rPr lang="fr-FR" dirty="0"/>
                <a:t>.</a:t>
              </a:r>
            </a:p>
          </p:txBody>
        </p:sp>
      </p:grpSp>
      <p:sp>
        <p:nvSpPr>
          <p:cNvPr id="2" name="Virage 1"/>
          <p:cNvSpPr/>
          <p:nvPr/>
        </p:nvSpPr>
        <p:spPr>
          <a:xfrm rot="10800000">
            <a:off x="6516216" y="1941242"/>
            <a:ext cx="509958" cy="101561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7524328" y="1941242"/>
            <a:ext cx="288032" cy="15860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6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èche vers le bas 20"/>
          <p:cNvSpPr/>
          <p:nvPr/>
        </p:nvSpPr>
        <p:spPr>
          <a:xfrm rot="1655491">
            <a:off x="4348517" y="1783300"/>
            <a:ext cx="288032" cy="29484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6366920" y="1844824"/>
            <a:ext cx="288032" cy="3456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054066" y="260648"/>
            <a:ext cx="5340124" cy="1584176"/>
            <a:chOff x="251520" y="2279553"/>
            <a:chExt cx="4464496" cy="933423"/>
          </a:xfrm>
          <a:solidFill>
            <a:srgbClr val="92D050"/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grpFill/>
            <a:ln w="127000" cmpd="thickThin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75222" y="2335629"/>
              <a:ext cx="3958154" cy="70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«A </a:t>
              </a:r>
              <a:r>
                <a:rPr lang="fr-FR" sz="36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friend</a:t>
              </a:r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fr-FR" sz="36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it’s</a:t>
              </a:r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road</a:t>
              </a:r>
            </a:p>
            <a:p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 </a:t>
              </a:r>
              <a:r>
                <a:rPr lang="fr-FR" sz="36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enemy</a:t>
              </a:r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fr-FR" sz="36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it’s</a:t>
              </a:r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fr-FR" sz="36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wall</a:t>
              </a:r>
              <a:r>
                <a:rPr lang="fr-FR" sz="3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 »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75539" y="4550347"/>
            <a:ext cx="3635757" cy="1194176"/>
            <a:chOff x="2124074" y="2366962"/>
            <a:chExt cx="6336357" cy="135007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124074" y="2366962"/>
              <a:ext cx="6336357" cy="13500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Zone de texte 8"/>
            <p:cNvSpPr txBox="1"/>
            <p:nvPr/>
          </p:nvSpPr>
          <p:spPr>
            <a:xfrm>
              <a:off x="2310672" y="2506936"/>
              <a:ext cx="5902646" cy="10701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  <a:prstDash val="solid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With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friend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,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 err="1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We</a:t>
              </a:r>
              <a:r>
                <a:rPr lang="fr-FR" sz="2400" dirty="0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can</a:t>
              </a:r>
              <a:r>
                <a:rPr lang="fr-FR" sz="2400" dirty="0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 do lot of </a:t>
              </a:r>
              <a:r>
                <a:rPr lang="fr-FR" sz="2400" dirty="0" err="1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things</a:t>
              </a:r>
              <a:r>
                <a:rPr lang="fr-FR" sz="2400" dirty="0">
                  <a:solidFill>
                    <a:srgbClr val="C00000"/>
                  </a:solidFill>
                  <a:latin typeface="+mj-lt"/>
                  <a:ea typeface="Calibri"/>
                  <a:cs typeface="Arial"/>
                </a:rPr>
                <a:t>.</a:t>
              </a:r>
              <a:endParaRPr lang="fr-FR" sz="24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 rot="21042196">
            <a:off x="327293" y="2400015"/>
            <a:ext cx="4414134" cy="1361376"/>
            <a:chOff x="2124074" y="2366962"/>
            <a:chExt cx="6336357" cy="135007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124074" y="2366962"/>
              <a:ext cx="6336357" cy="13500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 cmpd="sng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8"/>
            <p:cNvSpPr txBox="1"/>
            <p:nvPr/>
          </p:nvSpPr>
          <p:spPr>
            <a:xfrm>
              <a:off x="2310672" y="2573946"/>
              <a:ext cx="5993314" cy="9361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In life, a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friend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is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way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,</a:t>
              </a:r>
              <a:endParaRPr lang="fr-FR" sz="2400" dirty="0">
                <a:effectLst/>
                <a:latin typeface="+mj-lt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An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enemy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is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barricade.</a:t>
              </a:r>
              <a:endParaRPr lang="fr-FR" sz="24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419632" y="3590728"/>
            <a:ext cx="4260962" cy="1152127"/>
            <a:chOff x="2124074" y="2366962"/>
            <a:chExt cx="6336357" cy="135007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124074" y="2366962"/>
              <a:ext cx="6336357" cy="13500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Zone de texte 8"/>
            <p:cNvSpPr txBox="1"/>
            <p:nvPr/>
          </p:nvSpPr>
          <p:spPr>
            <a:xfrm>
              <a:off x="2299211" y="2509074"/>
              <a:ext cx="5902647" cy="9361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  <a:prstDash val="solid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We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progress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with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friend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,</a:t>
              </a:r>
              <a:endParaRPr lang="fr-FR" sz="2400" dirty="0">
                <a:effectLst/>
                <a:latin typeface="+mj-lt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We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can’t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with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enemy</a:t>
              </a:r>
              <a:r>
                <a:rPr lang="fr-FR" sz="20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.</a:t>
              </a:r>
              <a:endParaRPr lang="fr-FR" sz="20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 rot="21009855">
            <a:off x="3960342" y="5353389"/>
            <a:ext cx="4894392" cy="792089"/>
            <a:chOff x="2124074" y="2366962"/>
            <a:chExt cx="6336357" cy="1350070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2124074" y="2366962"/>
              <a:ext cx="6336357" cy="13500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Zone de texte 8"/>
            <p:cNvSpPr txBox="1"/>
            <p:nvPr/>
          </p:nvSpPr>
          <p:spPr>
            <a:xfrm>
              <a:off x="2310672" y="2573947"/>
              <a:ext cx="5902646" cy="585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  <a:prstDash val="solid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600075" algn="l"/>
                </a:tabLst>
              </a:pP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A road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is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better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</a:t>
              </a:r>
              <a:r>
                <a:rPr lang="fr-FR" sz="2400" dirty="0" err="1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than</a:t>
              </a:r>
              <a:r>
                <a:rPr lang="fr-FR" sz="2400" dirty="0">
                  <a:solidFill>
                    <a:srgbClr val="C00000"/>
                  </a:solidFill>
                  <a:effectLst/>
                  <a:latin typeface="+mj-lt"/>
                  <a:ea typeface="Calibri"/>
                  <a:cs typeface="Arial"/>
                </a:rPr>
                <a:t> a barricade.</a:t>
              </a:r>
              <a:endParaRPr lang="fr-FR" sz="24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9" name="Flèche vers le bas 18"/>
          <p:cNvSpPr/>
          <p:nvPr/>
        </p:nvSpPr>
        <p:spPr>
          <a:xfrm>
            <a:off x="7284640" y="1864972"/>
            <a:ext cx="288032" cy="17080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4188860" y="1884256"/>
            <a:ext cx="288032" cy="608640"/>
          </a:xfrm>
          <a:prstGeom prst="downArrow">
            <a:avLst>
              <a:gd name="adj1" fmla="val 50000"/>
              <a:gd name="adj2" fmla="val 726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5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 vers le bas 21"/>
          <p:cNvSpPr/>
          <p:nvPr/>
        </p:nvSpPr>
        <p:spPr>
          <a:xfrm>
            <a:off x="7308304" y="1988840"/>
            <a:ext cx="288032" cy="335241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3131840" y="2023470"/>
            <a:ext cx="288032" cy="243937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16808" y="284807"/>
            <a:ext cx="8503664" cy="1704033"/>
            <a:chOff x="251520" y="2279553"/>
            <a:chExt cx="4464496" cy="933423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51520" y="2279553"/>
              <a:ext cx="4464496" cy="933423"/>
            </a:xfrm>
            <a:prstGeom prst="roundRect">
              <a:avLst/>
            </a:prstGeom>
            <a:solidFill>
              <a:srgbClr val="FFC000"/>
            </a:solidFill>
            <a:ln w="127000" cmpd="thickThin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5456" y="2375863"/>
              <a:ext cx="4032448" cy="54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 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many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walls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not </a:t>
              </a:r>
              <a:r>
                <a:rPr lang="fr-FR" sz="36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enough</a:t>
              </a:r>
              <a:r>
                <a:rPr lang="fr-F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bridges. » (I. Newton)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16806" y="2312634"/>
            <a:ext cx="4266904" cy="1332390"/>
            <a:chOff x="614003" y="1988840"/>
            <a:chExt cx="3021893" cy="1008112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14003" y="1988840"/>
              <a:ext cx="3021893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96148" y="2204864"/>
              <a:ext cx="2867740" cy="628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rgbClr val="002060"/>
                  </a:solidFill>
                </a:rPr>
                <a:t>We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create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too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much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problems</a:t>
              </a:r>
              <a:r>
                <a:rPr lang="fr-FR" sz="2400" dirty="0">
                  <a:solidFill>
                    <a:srgbClr val="002060"/>
                  </a:solidFill>
                </a:rPr>
                <a:t>,</a:t>
              </a:r>
            </a:p>
            <a:p>
              <a:r>
                <a:rPr lang="fr-FR" sz="2400" dirty="0">
                  <a:solidFill>
                    <a:srgbClr val="002060"/>
                  </a:solidFill>
                </a:rPr>
                <a:t>And not </a:t>
              </a:r>
              <a:r>
                <a:rPr lang="fr-FR" sz="2400" dirty="0" err="1">
                  <a:solidFill>
                    <a:srgbClr val="002060"/>
                  </a:solidFill>
                </a:rPr>
                <a:t>enough</a:t>
              </a:r>
              <a:r>
                <a:rPr lang="fr-FR" sz="2400" dirty="0">
                  <a:solidFill>
                    <a:srgbClr val="002060"/>
                  </a:solidFill>
                </a:rPr>
                <a:t> solutions.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381599" y="3214008"/>
            <a:ext cx="4357198" cy="1500939"/>
            <a:chOff x="614003" y="1988840"/>
            <a:chExt cx="3021893" cy="100811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614003" y="1988840"/>
              <a:ext cx="3021893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55576" y="2204864"/>
              <a:ext cx="2808312" cy="55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rgbClr val="002060"/>
                  </a:solidFill>
                </a:rPr>
                <a:t>We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stay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too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much</a:t>
              </a:r>
              <a:r>
                <a:rPr lang="fr-FR" sz="2400" dirty="0">
                  <a:solidFill>
                    <a:srgbClr val="002060"/>
                  </a:solidFill>
                </a:rPr>
                <a:t> in </a:t>
              </a:r>
              <a:r>
                <a:rPr lang="fr-FR" sz="2400" dirty="0" err="1">
                  <a:solidFill>
                    <a:srgbClr val="002060"/>
                  </a:solidFill>
                </a:rPr>
                <a:t>our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mind</a:t>
              </a:r>
              <a:r>
                <a:rPr lang="fr-FR" sz="2400" dirty="0">
                  <a:solidFill>
                    <a:srgbClr val="002060"/>
                  </a:solidFill>
                </a:rPr>
                <a:t>,</a:t>
              </a:r>
            </a:p>
            <a:p>
              <a:r>
                <a:rPr lang="fr-FR" sz="2400" dirty="0" err="1">
                  <a:solidFill>
                    <a:srgbClr val="002060"/>
                  </a:solidFill>
                </a:rPr>
                <a:t>We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don’t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create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enough</a:t>
              </a:r>
              <a:r>
                <a:rPr lang="fr-FR" sz="2400" dirty="0">
                  <a:solidFill>
                    <a:srgbClr val="002060"/>
                  </a:solidFill>
                </a:rPr>
                <a:t> links.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35971" y="4462848"/>
            <a:ext cx="5127642" cy="694344"/>
            <a:chOff x="614003" y="2098712"/>
            <a:chExt cx="2652215" cy="690961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614003" y="2098712"/>
              <a:ext cx="2652214" cy="6909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07538" y="2204864"/>
              <a:ext cx="2558680" cy="45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rgbClr val="002060"/>
                  </a:solidFill>
                </a:rPr>
                <a:t>Too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much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difficulties</a:t>
              </a:r>
              <a:r>
                <a:rPr lang="fr-FR" sz="2400" dirty="0">
                  <a:solidFill>
                    <a:srgbClr val="002060"/>
                  </a:solidFill>
                </a:rPr>
                <a:t> to </a:t>
              </a:r>
              <a:r>
                <a:rPr lang="fr-FR" sz="2400" dirty="0" err="1">
                  <a:solidFill>
                    <a:srgbClr val="002060"/>
                  </a:solidFill>
                </a:rPr>
                <a:t>communicate</a:t>
              </a:r>
              <a:r>
                <a:rPr lang="fr-FR" sz="2400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99792" y="5341250"/>
            <a:ext cx="5489319" cy="1184093"/>
            <a:chOff x="614003" y="1988839"/>
            <a:chExt cx="2168509" cy="1184093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614003" y="1988839"/>
              <a:ext cx="2168509" cy="1184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4838" y="2204863"/>
              <a:ext cx="2097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>
                  <a:solidFill>
                    <a:srgbClr val="002060"/>
                  </a:solidFill>
                </a:rPr>
                <a:t>It’s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easier</a:t>
              </a:r>
              <a:r>
                <a:rPr lang="fr-FR" sz="2400" dirty="0">
                  <a:solidFill>
                    <a:srgbClr val="002060"/>
                  </a:solidFill>
                </a:rPr>
                <a:t> to </a:t>
              </a:r>
              <a:r>
                <a:rPr lang="fr-FR" sz="2400" dirty="0" err="1">
                  <a:solidFill>
                    <a:srgbClr val="002060"/>
                  </a:solidFill>
                </a:rPr>
                <a:t>create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enemies</a:t>
              </a:r>
              <a:r>
                <a:rPr lang="fr-FR" sz="2400" dirty="0">
                  <a:solidFill>
                    <a:srgbClr val="002060"/>
                  </a:solidFill>
                </a:rPr>
                <a:t>, </a:t>
              </a:r>
              <a:r>
                <a:rPr lang="fr-FR" sz="2400" dirty="0" err="1">
                  <a:solidFill>
                    <a:srgbClr val="002060"/>
                  </a:solidFill>
                </a:rPr>
                <a:t>boarders</a:t>
              </a:r>
              <a:r>
                <a:rPr lang="fr-FR" sz="2400" dirty="0">
                  <a:solidFill>
                    <a:srgbClr val="002060"/>
                  </a:solidFill>
                </a:rPr>
                <a:t>,</a:t>
              </a:r>
            </a:p>
            <a:p>
              <a:pPr algn="ctr"/>
              <a:r>
                <a:rPr lang="fr-FR" sz="2400" dirty="0" err="1">
                  <a:solidFill>
                    <a:srgbClr val="002060"/>
                  </a:solidFill>
                </a:rPr>
                <a:t>than</a:t>
              </a:r>
              <a:r>
                <a:rPr lang="fr-FR" sz="2400" dirty="0">
                  <a:solidFill>
                    <a:srgbClr val="002060"/>
                  </a:solidFill>
                </a:rPr>
                <a:t> </a:t>
              </a:r>
              <a:r>
                <a:rPr lang="fr-FR" sz="2400" dirty="0" err="1">
                  <a:solidFill>
                    <a:srgbClr val="002060"/>
                  </a:solidFill>
                </a:rPr>
                <a:t>friends</a:t>
              </a:r>
              <a:r>
                <a:rPr lang="fr-FR" sz="2400" dirty="0">
                  <a:solidFill>
                    <a:srgbClr val="002060"/>
                  </a:solidFill>
                </a:rPr>
                <a:t>. </a:t>
              </a:r>
            </a:p>
          </p:txBody>
        </p:sp>
      </p:grpSp>
      <p:sp>
        <p:nvSpPr>
          <p:cNvPr id="20" name="Flèche vers le bas 19"/>
          <p:cNvSpPr/>
          <p:nvPr/>
        </p:nvSpPr>
        <p:spPr>
          <a:xfrm>
            <a:off x="1331640" y="1988840"/>
            <a:ext cx="288032" cy="756084"/>
          </a:xfrm>
          <a:prstGeom prst="downArrow">
            <a:avLst>
              <a:gd name="adj1" fmla="val 50000"/>
              <a:gd name="adj2" fmla="val 991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6156176" y="2023470"/>
            <a:ext cx="288032" cy="1512168"/>
          </a:xfrm>
          <a:prstGeom prst="downArrow">
            <a:avLst>
              <a:gd name="adj1" fmla="val 50000"/>
              <a:gd name="adj2" fmla="val 840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4904">
            <a:off x="7247541" y="232318"/>
            <a:ext cx="1584176" cy="3961494"/>
          </a:xfrm>
          <a:prstGeom prst="rect">
            <a:avLst/>
          </a:prstGeom>
          <a:ln w="76200">
            <a:solidFill>
              <a:srgbClr val="00CC66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04741">
            <a:off x="2758358" y="816337"/>
            <a:ext cx="2510118" cy="342899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32656"/>
            <a:ext cx="2139733" cy="42930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789548"/>
            <a:ext cx="1813411" cy="367240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1958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the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 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491880" y="3591709"/>
            <a:ext cx="1433399" cy="684950"/>
            <a:chOff x="3347864" y="3789040"/>
            <a:chExt cx="1152128" cy="684950"/>
          </a:xfrm>
        </p:grpSpPr>
        <p:sp>
          <p:nvSpPr>
            <p:cNvPr id="4" name="Ellipse 3"/>
            <p:cNvSpPr/>
            <p:nvPr/>
          </p:nvSpPr>
          <p:spPr>
            <a:xfrm>
              <a:off x="3347864" y="3789040"/>
              <a:ext cx="1152128" cy="684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527884" y="3900682"/>
              <a:ext cx="85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WALL</a:t>
              </a:r>
            </a:p>
          </p:txBody>
        </p:sp>
      </p:grpSp>
      <p:sp>
        <p:nvSpPr>
          <p:cNvPr id="7" name="Flèche vers le bas 6"/>
          <p:cNvSpPr/>
          <p:nvPr/>
        </p:nvSpPr>
        <p:spPr>
          <a:xfrm rot="8641673">
            <a:off x="3232803" y="2688710"/>
            <a:ext cx="288032" cy="1017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8326051">
            <a:off x="4290157" y="2997189"/>
            <a:ext cx="1062574" cy="284023"/>
          </a:xfrm>
          <a:prstGeom prst="rightArrow">
            <a:avLst>
              <a:gd name="adj1" fmla="val 50000"/>
              <a:gd name="adj2" fmla="val 90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168972">
            <a:off x="4930380" y="4154289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3178867">
            <a:off x="4201786" y="4791764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8269758">
            <a:off x="2667921" y="45545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6440" y="30925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building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54788" y="47670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iron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53476" y="6036534"/>
            <a:ext cx="290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cinder</a:t>
            </a:r>
            <a:r>
              <a:rPr lang="fr-FR" dirty="0">
                <a:latin typeface="Action Man Extended" panose="00000400000000000000" pitchFamily="2" charset="0"/>
              </a:rPr>
              <a:t> blocks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36296" y="4573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foam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47383" y="39073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wood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49944" y="3212438"/>
            <a:ext cx="16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cement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15602" y="2723238"/>
            <a:ext cx="171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carton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32240" y="18423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model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08579" y="2211693"/>
            <a:ext cx="199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branches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1389" y="2349348"/>
            <a:ext cx="294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USA / Mexique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273288" y="50002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jail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2139" y="4338797"/>
            <a:ext cx="195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Isolate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0890" y="3722661"/>
            <a:ext cx="24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barricades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5096" y="5482536"/>
            <a:ext cx="272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ramparts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73280" y="5297870"/>
            <a:ext cx="226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stones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624268" y="1745335"/>
            <a:ext cx="144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house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82847" y="3407043"/>
            <a:ext cx="167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ction Man Extended" panose="00000400000000000000" pitchFamily="2" charset="0"/>
              </a:rPr>
              <a:t>paper</a:t>
            </a:r>
            <a:endParaRPr lang="fr-FR" dirty="0">
              <a:latin typeface="Action Man Extended" panose="00000400000000000000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925278" y="1732166"/>
            <a:ext cx="20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ction Man Extended" panose="00000400000000000000" pitchFamily="2" charset="0"/>
              </a:rPr>
              <a:t>plastic</a:t>
            </a:r>
          </a:p>
        </p:txBody>
      </p:sp>
    </p:spTree>
    <p:extLst>
      <p:ext uri="{BB962C8B-B14F-4D97-AF65-F5344CB8AC3E}">
        <p14:creationId xmlns:p14="http://schemas.microsoft.com/office/powerpoint/2010/main" val="1017300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524</Words>
  <Application>Microsoft Office PowerPoint</Application>
  <PresentationFormat>Affichage à l'écran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Action Man Extended</vt:lpstr>
      <vt:lpstr>AR CENA</vt:lpstr>
      <vt:lpstr>Arial</vt:lpstr>
      <vt:lpstr>Calibri</vt:lpstr>
      <vt:lpstr>Thème Office</vt:lpstr>
      <vt:lpstr>PBL Year 6</vt:lpstr>
      <vt:lpstr>Présentation PowerPoint</vt:lpstr>
      <vt:lpstr>1/ CITATIONS AND PROVERBS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2/ What do you think about the word « wall »?</vt:lpstr>
      <vt:lpstr>3/ What is a wall made for ?</vt:lpstr>
      <vt:lpstr>Présentation PowerPoint</vt:lpstr>
      <vt:lpstr>Using computers, they had to classify several walls in categories.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OUR WALL !!!</vt:lpstr>
      <vt:lpstr>Présentation PowerPoint</vt:lpstr>
      <vt:lpstr>4/ Where are located those walls?</vt:lpstr>
      <vt:lpstr>5/ « How can we connect people with walls? »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PBL Year 6</dc:title>
  <dc:creator>Caroline DOMENECH</dc:creator>
  <cp:lastModifiedBy>Laurent Bizzari</cp:lastModifiedBy>
  <cp:revision>43</cp:revision>
  <dcterms:created xsi:type="dcterms:W3CDTF">2019-02-23T16:35:15Z</dcterms:created>
  <dcterms:modified xsi:type="dcterms:W3CDTF">2019-03-05T14:22:19Z</dcterms:modified>
</cp:coreProperties>
</file>