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notesMasterIdLst>
    <p:notesMasterId r:id="rId13"/>
  </p:notesMasterIdLst>
  <p:sldIdLst>
    <p:sldId id="272" r:id="rId2"/>
    <p:sldId id="271" r:id="rId3"/>
    <p:sldId id="262" r:id="rId4"/>
    <p:sldId id="263" r:id="rId5"/>
    <p:sldId id="264" r:id="rId6"/>
    <p:sldId id="267" r:id="rId7"/>
    <p:sldId id="268" r:id="rId8"/>
    <p:sldId id="265" r:id="rId9"/>
    <p:sldId id="269" r:id="rId10"/>
    <p:sldId id="273" r:id="rId11"/>
    <p:sldId id="270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ent Bizzari" initials="LB" lastIdx="1" clrIdx="0">
    <p:extLst>
      <p:ext uri="{19B8F6BF-5375-455C-9EA6-DF929625EA0E}">
        <p15:presenceInfo xmlns:p15="http://schemas.microsoft.com/office/powerpoint/2012/main" userId="6a551d77e6a7a1d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The Gauls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51B-4174-88C6-B2F0E7351CE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51B-4174-88C6-B2F0E7351CE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51B-4174-88C6-B2F0E7351CE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51B-4174-88C6-B2F0E7351CEC}"/>
              </c:ext>
            </c:extLst>
          </c:dPt>
          <c:cat>
            <c:numRef>
              <c:f>Feuil1!$A$2:$A$5</c:f>
              <c:numCache>
                <c:formatCode>General</c:formatCode>
                <c:ptCount val="4"/>
              </c:numCache>
            </c:numRef>
          </c:cat>
          <c:val>
            <c:numRef>
              <c:f>Feuil1!$B$2:$B$5</c:f>
              <c:numCache>
                <c:formatCode>General</c:formatCode>
                <c:ptCount val="4"/>
                <c:pt idx="0">
                  <c:v>0.33333333333333331</c:v>
                </c:pt>
                <c:pt idx="1">
                  <c:v>0.33333333333333331</c:v>
                </c:pt>
                <c:pt idx="2">
                  <c:v>0.33333333333333331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60-4F80-A1AC-A6D343F8A9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0.42279</cdr:x>
      <cdr:y>0.72483</cdr:y>
    </cdr:from>
    <cdr:to>
      <cdr:x>0.57115</cdr:x>
      <cdr:y>0.81664</cdr:y>
    </cdr:to>
    <cdr:sp macro="" textlink="">
      <cdr:nvSpPr>
        <cdr:cNvPr id="2" name="ZoneTexte 6">
          <a:extLst xmlns:a="http://schemas.openxmlformats.org/drawingml/2006/main">
            <a:ext uri="{FF2B5EF4-FFF2-40B4-BE49-F238E27FC236}">
              <a16:creationId xmlns:a16="http://schemas.microsoft.com/office/drawing/2014/main" id="{9875E38C-4977-4597-BC99-797A2D1B072A}"/>
            </a:ext>
          </a:extLst>
        </cdr:cNvPr>
        <cdr:cNvSpPr txBox="1"/>
      </cdr:nvSpPr>
      <cdr:spPr>
        <a:xfrm xmlns:a="http://schemas.openxmlformats.org/drawingml/2006/main">
          <a:off x="3189431" y="2915775"/>
          <a:ext cx="1119217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dirty="0"/>
            <a:t>Exhibition</a:t>
          </a:r>
        </a:p>
      </cdr:txBody>
    </cdr:sp>
  </cdr:relSizeAnchor>
  <cdr:relSizeAnchor xmlns:cdr="http://schemas.openxmlformats.org/drawingml/2006/chartDrawing">
    <cdr:from>
      <cdr:x>0.53294</cdr:x>
      <cdr:y>0.26282</cdr:y>
    </cdr:from>
    <cdr:to>
      <cdr:x>0.6638</cdr:x>
      <cdr:y>0.42349</cdr:y>
    </cdr:to>
    <cdr:sp macro="" textlink="">
      <cdr:nvSpPr>
        <cdr:cNvPr id="3" name="ZoneTexte 6">
          <a:extLst xmlns:a="http://schemas.openxmlformats.org/drawingml/2006/main">
            <a:ext uri="{FF2B5EF4-FFF2-40B4-BE49-F238E27FC236}">
              <a16:creationId xmlns:a16="http://schemas.microsoft.com/office/drawing/2014/main" id="{9875E38C-4977-4597-BC99-797A2D1B072A}"/>
            </a:ext>
          </a:extLst>
        </cdr:cNvPr>
        <cdr:cNvSpPr txBox="1"/>
      </cdr:nvSpPr>
      <cdr:spPr>
        <a:xfrm xmlns:a="http://schemas.openxmlformats.org/drawingml/2006/main">
          <a:off x="4020393" y="1057253"/>
          <a:ext cx="987193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dirty="0" err="1"/>
            <a:t>Personal</a:t>
          </a:r>
          <a:endParaRPr lang="fr-FR" dirty="0"/>
        </a:p>
        <a:p xmlns:a="http://schemas.openxmlformats.org/drawingml/2006/main">
          <a:r>
            <a:rPr lang="fr-FR" dirty="0" err="1"/>
            <a:t>work</a:t>
          </a:r>
          <a:endParaRPr lang="fr-FR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DBA53A-DBD0-4D64-B455-9ADF77961207}" type="datetimeFigureOut">
              <a:rPr lang="fr-FR" smtClean="0"/>
              <a:t>06/03/2019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D0EE1-9589-4CEC-BE0C-CA9FCCB5D8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0342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468EA-3437-4E33-8FA1-A5F2A143003C}" type="datetimeFigureOut">
              <a:rPr lang="fr-FR" smtClean="0"/>
              <a:t>06/03/2019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F1AC-4394-4937-BFA7-610A4CF38B03}" type="slidenum">
              <a:rPr lang="fr-FR" smtClean="0"/>
              <a:t>‹N°›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626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468EA-3437-4E33-8FA1-A5F2A143003C}" type="datetimeFigureOut">
              <a:rPr lang="fr-FR" smtClean="0"/>
              <a:t>06/03/2019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F1AC-4394-4937-BFA7-610A4CF38B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4501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468EA-3437-4E33-8FA1-A5F2A143003C}" type="datetimeFigureOut">
              <a:rPr lang="fr-FR" smtClean="0"/>
              <a:t>06/03/2019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F1AC-4394-4937-BFA7-610A4CF38B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3582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468EA-3437-4E33-8FA1-A5F2A143003C}" type="datetimeFigureOut">
              <a:rPr lang="fr-FR" smtClean="0"/>
              <a:t>06/03/2019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F1AC-4394-4937-BFA7-610A4CF38B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2694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468EA-3437-4E33-8FA1-A5F2A143003C}" type="datetimeFigureOut">
              <a:rPr lang="fr-FR" smtClean="0"/>
              <a:t>06/03/2019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F1AC-4394-4937-BFA7-610A4CF38B03}" type="slidenum">
              <a:rPr lang="fr-FR" smtClean="0"/>
              <a:t>‹N°›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395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468EA-3437-4E33-8FA1-A5F2A143003C}" type="datetimeFigureOut">
              <a:rPr lang="fr-FR" smtClean="0"/>
              <a:t>06/03/2019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F1AC-4394-4937-BFA7-610A4CF38B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2699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468EA-3437-4E33-8FA1-A5F2A143003C}" type="datetimeFigureOut">
              <a:rPr lang="fr-FR" smtClean="0"/>
              <a:t>06/03/2019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F1AC-4394-4937-BFA7-610A4CF38B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4454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468EA-3437-4E33-8FA1-A5F2A143003C}" type="datetimeFigureOut">
              <a:rPr lang="fr-FR" smtClean="0"/>
              <a:t>06/03/2019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F1AC-4394-4937-BFA7-610A4CF38B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0222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468EA-3437-4E33-8FA1-A5F2A143003C}" type="datetimeFigureOut">
              <a:rPr lang="fr-FR" smtClean="0"/>
              <a:t>06/03/2019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F1AC-4394-4937-BFA7-610A4CF38B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8256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9D1468EA-3437-4E33-8FA1-A5F2A143003C}" type="datetimeFigureOut">
              <a:rPr lang="fr-FR" smtClean="0"/>
              <a:t>06/03/2019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28FF1AC-4394-4937-BFA7-610A4CF38B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4440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468EA-3437-4E33-8FA1-A5F2A143003C}" type="datetimeFigureOut">
              <a:rPr lang="fr-FR" smtClean="0"/>
              <a:t>06/03/2019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F1AC-4394-4937-BFA7-610A4CF38B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3151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D1468EA-3437-4E33-8FA1-A5F2A143003C}" type="datetimeFigureOut">
              <a:rPr lang="fr-FR" smtClean="0"/>
              <a:t>06/03/2019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28FF1AC-4394-4937-BFA7-610A4CF38B03}" type="slidenum">
              <a:rPr lang="fr-FR" smtClean="0"/>
              <a:t>‹N°›</a:t>
            </a:fld>
            <a:endParaRPr lang="fr-FR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7110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9D9968-7D56-44D6-8289-8DB091339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 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ancestors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» the 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Gauls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fr-FR" dirty="0"/>
          </a:p>
        </p:txBody>
      </p:sp>
      <p:pic>
        <p:nvPicPr>
          <p:cNvPr id="4102" name="Picture 6" descr="RÃ©sultat de recherche d'images pour &quot;les gaulois&quot;">
            <a:extLst>
              <a:ext uri="{FF2B5EF4-FFF2-40B4-BE49-F238E27FC236}">
                <a16:creationId xmlns:a16="http://schemas.microsoft.com/office/drawing/2014/main" id="{1234AA6B-845E-4880-BBF9-A74A5A07D7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20887"/>
            <a:ext cx="4273259" cy="271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Ã©sultat de recherche d'images pour &quot;les gaulois&quot;">
            <a:extLst>
              <a:ext uri="{FF2B5EF4-FFF2-40B4-BE49-F238E27FC236}">
                <a16:creationId xmlns:a16="http://schemas.microsoft.com/office/drawing/2014/main" id="{12747DA1-7F2F-4B0C-91A1-7D6682F92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522" y="2420888"/>
            <a:ext cx="4243118" cy="271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EEFD3AD-1ED2-4603-A4D0-BDA719111E9F}"/>
              </a:ext>
            </a:extLst>
          </p:cNvPr>
          <p:cNvSpPr txBox="1"/>
          <p:nvPr/>
        </p:nvSpPr>
        <p:spPr>
          <a:xfrm>
            <a:off x="3766768" y="5437203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err="1"/>
              <a:t>Year</a:t>
            </a:r>
            <a:r>
              <a:rPr lang="fr-FR" sz="4400" dirty="0"/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42266271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C84987-A11D-4D76-BA75-A71C8410A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Answer</a:t>
            </a:r>
            <a:r>
              <a:rPr lang="fr-FR" dirty="0"/>
              <a:t> to the question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8C2A35-7B64-4508-9125-73413BE1F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« Nos ancêtres les Gaulois »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really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phrase in France.</a:t>
            </a:r>
          </a:p>
          <a:p>
            <a:r>
              <a:rPr lang="fr-FR" dirty="0" err="1"/>
              <a:t>Pupils</a:t>
            </a:r>
            <a:r>
              <a:rPr lang="fr-FR" dirty="0"/>
              <a:t> </a:t>
            </a:r>
            <a:r>
              <a:rPr lang="fr-FR" dirty="0" err="1"/>
              <a:t>realized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cannot</a:t>
            </a:r>
            <a:r>
              <a:rPr lang="fr-FR" dirty="0"/>
              <a:t> </a:t>
            </a:r>
            <a:r>
              <a:rPr lang="fr-FR" dirty="0" err="1"/>
              <a:t>really</a:t>
            </a:r>
            <a:r>
              <a:rPr lang="fr-FR" dirty="0"/>
              <a:t> </a:t>
            </a:r>
            <a:r>
              <a:rPr lang="fr-FR" dirty="0" err="1"/>
              <a:t>say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the </a:t>
            </a:r>
            <a:r>
              <a:rPr lang="fr-FR" dirty="0" err="1"/>
              <a:t>Gauls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ancestors</a:t>
            </a:r>
            <a:r>
              <a:rPr lang="fr-FR" dirty="0"/>
              <a:t> 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The Gaul </a:t>
            </a:r>
            <a:r>
              <a:rPr lang="fr-FR" dirty="0" err="1"/>
              <a:t>was</a:t>
            </a:r>
            <a:r>
              <a:rPr lang="fr-FR" dirty="0"/>
              <a:t> a </a:t>
            </a:r>
            <a:r>
              <a:rPr lang="fr-FR" dirty="0" err="1"/>
              <a:t>territory</a:t>
            </a:r>
            <a:r>
              <a:rPr lang="fr-FR" dirty="0"/>
              <a:t> </a:t>
            </a:r>
            <a:r>
              <a:rPr lang="fr-FR" dirty="0" err="1"/>
              <a:t>where</a:t>
            </a:r>
            <a:r>
              <a:rPr lang="fr-FR" dirty="0"/>
              <a:t> </a:t>
            </a:r>
            <a:r>
              <a:rPr lang="fr-FR" dirty="0" err="1"/>
              <a:t>many</a:t>
            </a:r>
            <a:r>
              <a:rPr lang="fr-FR" dirty="0"/>
              <a:t> </a:t>
            </a:r>
            <a:r>
              <a:rPr lang="fr-FR" dirty="0" err="1"/>
              <a:t>tribes</a:t>
            </a:r>
            <a:r>
              <a:rPr lang="fr-FR" dirty="0"/>
              <a:t> </a:t>
            </a:r>
            <a:r>
              <a:rPr lang="fr-FR" dirty="0" err="1"/>
              <a:t>lived</a:t>
            </a:r>
            <a:r>
              <a:rPr lang="fr-FR" dirty="0"/>
              <a:t> : </a:t>
            </a:r>
            <a:r>
              <a:rPr lang="fr-FR" dirty="0" err="1"/>
              <a:t>they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not </a:t>
            </a:r>
            <a:r>
              <a:rPr lang="fr-FR" dirty="0" err="1"/>
              <a:t>unite</a:t>
            </a:r>
            <a:r>
              <a:rPr lang="fr-FR" dirty="0"/>
              <a:t> and </a:t>
            </a:r>
            <a:r>
              <a:rPr lang="fr-FR" dirty="0" err="1"/>
              <a:t>fought</a:t>
            </a:r>
            <a:r>
              <a:rPr lang="fr-FR" dirty="0"/>
              <a:t> </a:t>
            </a:r>
            <a:r>
              <a:rPr lang="fr-FR" dirty="0" err="1"/>
              <a:t>themselves</a:t>
            </a:r>
            <a:r>
              <a:rPr lang="fr-FR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The </a:t>
            </a:r>
            <a:r>
              <a:rPr lang="fr-FR" dirty="0" err="1"/>
              <a:t>idea</a:t>
            </a:r>
            <a:r>
              <a:rPr lang="fr-FR" dirty="0"/>
              <a:t> of  Gaul nation </a:t>
            </a:r>
            <a:r>
              <a:rPr lang="fr-FR" dirty="0" err="1"/>
              <a:t>comes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Julius </a:t>
            </a:r>
            <a:r>
              <a:rPr lang="fr-FR" dirty="0" err="1"/>
              <a:t>Cesar</a:t>
            </a:r>
            <a:r>
              <a:rPr lang="fr-FR" dirty="0"/>
              <a:t> </a:t>
            </a:r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invaded</a:t>
            </a:r>
            <a:r>
              <a:rPr lang="fr-FR" dirty="0"/>
              <a:t> the Gaul.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come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different</a:t>
            </a:r>
            <a:r>
              <a:rPr lang="fr-FR" dirty="0"/>
              <a:t> places, </a:t>
            </a:r>
            <a:r>
              <a:rPr lang="fr-FR" dirty="0" err="1"/>
              <a:t>we</a:t>
            </a:r>
            <a:r>
              <a:rPr lang="fr-FR" dirty="0"/>
              <a:t> are not </a:t>
            </a:r>
            <a:r>
              <a:rPr lang="fr-FR" dirty="0" err="1"/>
              <a:t>really</a:t>
            </a:r>
            <a:r>
              <a:rPr lang="fr-FR" dirty="0"/>
              <a:t> sure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ancestors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in Gaul.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The </a:t>
            </a:r>
            <a:r>
              <a:rPr lang="fr-FR" dirty="0" err="1"/>
              <a:t>Gauls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the people living </a:t>
            </a:r>
            <a:r>
              <a:rPr lang="fr-FR" dirty="0" err="1"/>
              <a:t>here</a:t>
            </a:r>
            <a:r>
              <a:rPr lang="fr-FR" dirty="0"/>
              <a:t> 2000 </a:t>
            </a:r>
            <a:r>
              <a:rPr lang="fr-FR" dirty="0" err="1"/>
              <a:t>years</a:t>
            </a:r>
            <a:r>
              <a:rPr lang="fr-FR" dirty="0"/>
              <a:t> </a:t>
            </a:r>
            <a:r>
              <a:rPr lang="fr-FR" dirty="0" err="1"/>
              <a:t>ago</a:t>
            </a:r>
            <a:r>
              <a:rPr lang="fr-FR" dirty="0"/>
              <a:t>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683E8CD-CFF1-43C4-92C4-82937B3B44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183464" y="174895"/>
            <a:ext cx="1182112" cy="1378292"/>
          </a:xfrm>
          <a:prstGeom prst="rect">
            <a:avLst/>
          </a:prstGeom>
        </p:spPr>
      </p:pic>
      <p:pic>
        <p:nvPicPr>
          <p:cNvPr id="7" name="Picture 2" descr="https://lh3.googleusercontent.com/dDz8xhLmZgE5N02bW1bL5s2GQUGp952W_LlN85jopDLZ40lOzL2YIKGhr6Nr67O1ax9poJhH2uoxLReKtIElse01XJ4Zz4XS0gHLWZpsBweiT3KILk-jXgQmx9e-dtYnamocRKgXepLQc1jll1M7TmlHXkVbP2XXQcosorthxhbR_J7Gt4OBIsgBsZJK8yrsAgurFH7nALiuTxHBzI5TcBmZ_HFkm2NM28_Pu_rIUn7Hhmz_9HgOtd0LEsj3o7mGUHWJiTzDuQwTZhkh78hzuNeDk7JdTcYFntYAX2-64RvxlXuVn16NSqGYX4RQYuqoQ7o3tsXFLYnLFoOhskrzk3MaVdsC3U0jZ0nkIJ_mrzCDb7v6eaB-oSu64jWJMxIvcosuX4NqzUMRojCgdZ_Flmhr6dP_uAcxfDZQaYAe1LQdFDBGyggUm-BqS8ph6CSmfms0SzR4esDzNH6ugiKakG8LJKx6qRegne9w5z8iJyinEOarDmKNDPoJw4pzTGgvXOl7OIL0qRNkMe2BxOImoPiH0wKt1o2RMxKLZNxhZVopaQmybbCvjgG69tFVqAtHegnCErRs7Xl8OxSLg8-RJv2jZtvPEvgNKfUtDgPrT0fu8Pl4ygnC1Js-z9mUOEATqqJs4BL4GSDel9MUXB3kQcWOHkiBqqSu=w666-h888-no">
            <a:extLst>
              <a:ext uri="{FF2B5EF4-FFF2-40B4-BE49-F238E27FC236}">
                <a16:creationId xmlns:a16="http://schemas.microsoft.com/office/drawing/2014/main" id="{00144B73-1736-4EAD-A26A-A175E2509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888" y="692696"/>
            <a:ext cx="4282224" cy="570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égende : flèche vers la droite 7">
            <a:extLst>
              <a:ext uri="{FF2B5EF4-FFF2-40B4-BE49-F238E27FC236}">
                <a16:creationId xmlns:a16="http://schemas.microsoft.com/office/drawing/2014/main" id="{7746DA99-349A-40E8-A0FF-5B491E9E1A6B}"/>
              </a:ext>
            </a:extLst>
          </p:cNvPr>
          <p:cNvSpPr/>
          <p:nvPr/>
        </p:nvSpPr>
        <p:spPr>
          <a:xfrm>
            <a:off x="220366" y="2822133"/>
            <a:ext cx="3072591" cy="1450757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War</a:t>
            </a:r>
            <a:r>
              <a:rPr lang="fr-FR" dirty="0"/>
              <a:t> of the </a:t>
            </a:r>
            <a:r>
              <a:rPr lang="fr-FR" dirty="0" err="1"/>
              <a:t>Gauls</a:t>
            </a:r>
            <a:endParaRPr lang="fr-FR" dirty="0"/>
          </a:p>
          <a:p>
            <a:pPr algn="ctr"/>
            <a:r>
              <a:rPr lang="fr-FR" i="1" dirty="0"/>
              <a:t>Julius </a:t>
            </a:r>
            <a:r>
              <a:rPr lang="fr-FR" i="1" dirty="0" err="1"/>
              <a:t>Cesar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4017565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DCB879-5B80-4722-A281-884B6190A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Benefits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0296F1-2A74-494F-92AD-5F123A884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4"/>
            <a:ext cx="3389001" cy="4023360"/>
          </a:xfrm>
        </p:spPr>
        <p:txBody>
          <a:bodyPr/>
          <a:lstStyle/>
          <a:p>
            <a:endParaRPr lang="fr-FR" dirty="0"/>
          </a:p>
          <a:p>
            <a:r>
              <a:rPr lang="fr-FR" u="sng" dirty="0"/>
              <a:t>For the </a:t>
            </a:r>
            <a:r>
              <a:rPr lang="fr-FR" u="sng" dirty="0" err="1"/>
              <a:t>pupils</a:t>
            </a:r>
            <a:r>
              <a:rPr lang="fr-FR" u="sng" dirty="0"/>
              <a:t> 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</a:t>
            </a:r>
            <a:r>
              <a:rPr lang="fr-FR" dirty="0" err="1"/>
              <a:t>Involvement</a:t>
            </a:r>
            <a:r>
              <a:rPr lang="fr-FR" dirty="0"/>
              <a:t> and </a:t>
            </a:r>
            <a:r>
              <a:rPr lang="fr-FR" dirty="0" err="1"/>
              <a:t>interest</a:t>
            </a: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Collaboration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</a:t>
            </a:r>
            <a:r>
              <a:rPr lang="fr-FR" dirty="0" err="1"/>
              <a:t>Reflection</a:t>
            </a:r>
            <a:r>
              <a:rPr lang="fr-FR" dirty="0"/>
              <a:t> on french </a:t>
            </a:r>
            <a:r>
              <a:rPr lang="fr-FR" dirty="0" err="1"/>
              <a:t>history</a:t>
            </a: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</a:t>
            </a:r>
            <a:r>
              <a:rPr lang="fr-FR" dirty="0" err="1"/>
              <a:t>Reflection</a:t>
            </a:r>
            <a:r>
              <a:rPr lang="fr-FR" dirty="0"/>
              <a:t> on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history</a:t>
            </a: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DC6633AB-31D1-45F0-9CD0-9C7D2D9AE907}"/>
              </a:ext>
            </a:extLst>
          </p:cNvPr>
          <p:cNvSpPr txBox="1">
            <a:spLocks/>
          </p:cNvSpPr>
          <p:nvPr/>
        </p:nvSpPr>
        <p:spPr>
          <a:xfrm>
            <a:off x="4716016" y="1845734"/>
            <a:ext cx="33890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  <a:p>
            <a:r>
              <a:rPr lang="fr-FR" u="sng" dirty="0"/>
              <a:t>For the </a:t>
            </a:r>
            <a:r>
              <a:rPr lang="fr-FR" u="sng" dirty="0" err="1"/>
              <a:t>teacher</a:t>
            </a:r>
            <a:r>
              <a:rPr lang="fr-FR" u="sng" dirty="0"/>
              <a:t> 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New </a:t>
            </a:r>
            <a:r>
              <a:rPr lang="fr-FR" dirty="0" err="1"/>
              <a:t>way</a:t>
            </a:r>
            <a:r>
              <a:rPr lang="fr-FR" dirty="0"/>
              <a:t> of </a:t>
            </a:r>
            <a:r>
              <a:rPr lang="fr-FR" dirty="0" err="1"/>
              <a:t>working</a:t>
            </a: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</a:t>
            </a:r>
            <a:r>
              <a:rPr lang="fr-FR" dirty="0" err="1"/>
              <a:t>Requires</a:t>
            </a:r>
            <a:r>
              <a:rPr lang="fr-FR" dirty="0"/>
              <a:t> time for </a:t>
            </a:r>
            <a:r>
              <a:rPr lang="fr-FR" dirty="0" err="1"/>
              <a:t>preparation</a:t>
            </a:r>
            <a:r>
              <a:rPr lang="fr-FR" dirty="0"/>
              <a:t> and </a:t>
            </a:r>
            <a:r>
              <a:rPr lang="fr-FR" dirty="0" err="1"/>
              <a:t>reflection</a:t>
            </a: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Has a positive impact on the class</a:t>
            </a:r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40290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9AFC4FA3-54E6-4C66-A668-42789594B31D}"/>
              </a:ext>
            </a:extLst>
          </p:cNvPr>
          <p:cNvGrpSpPr/>
          <p:nvPr/>
        </p:nvGrpSpPr>
        <p:grpSpPr>
          <a:xfrm>
            <a:off x="5435231" y="1971940"/>
            <a:ext cx="1987226" cy="1450757"/>
            <a:chOff x="1157128" y="0"/>
            <a:chExt cx="1987226" cy="1287272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B7AA681-8275-4CDA-8A2D-0C06AC2F8B1A}"/>
                </a:ext>
              </a:extLst>
            </p:cNvPr>
            <p:cNvSpPr/>
            <p:nvPr/>
          </p:nvSpPr>
          <p:spPr>
            <a:xfrm>
              <a:off x="1157128" y="0"/>
              <a:ext cx="1987226" cy="128727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 : coins arrondis 4">
              <a:extLst>
                <a:ext uri="{FF2B5EF4-FFF2-40B4-BE49-F238E27FC236}">
                  <a16:creationId xmlns:a16="http://schemas.microsoft.com/office/drawing/2014/main" id="{006DFD63-C9D9-4DA4-950C-61BEC77E4374}"/>
                </a:ext>
              </a:extLst>
            </p:cNvPr>
            <p:cNvSpPr txBox="1"/>
            <p:nvPr/>
          </p:nvSpPr>
          <p:spPr>
            <a:xfrm>
              <a:off x="1527415" y="0"/>
              <a:ext cx="1502785" cy="11011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t" anchorCtr="0">
              <a:noAutofit/>
            </a:bodyPr>
            <a:lstStyle/>
            <a:p>
              <a:pPr marL="57150" lvl="1" indent="-57150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fr-FR" sz="1600" kern="1200" dirty="0"/>
                <a:t>Arts and </a:t>
              </a:r>
              <a:r>
                <a:rPr lang="fr-FR" sz="1600" kern="1200" dirty="0" err="1"/>
                <a:t>crafts</a:t>
              </a:r>
              <a:endParaRPr lang="fr-FR" sz="1600" kern="1200" dirty="0"/>
            </a:p>
            <a:p>
              <a:pPr marL="57150" lvl="1" indent="-57150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fr-FR" sz="1600" kern="1200" dirty="0" err="1"/>
                <a:t>Writing</a:t>
              </a:r>
              <a:endParaRPr lang="fr-FR" sz="1600" kern="1200" dirty="0"/>
            </a:p>
            <a:p>
              <a:pPr marL="57150" lvl="1" indent="-57150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fr-FR" sz="1600" kern="1200" dirty="0" err="1"/>
                <a:t>Using</a:t>
              </a:r>
              <a:r>
                <a:rPr lang="fr-FR" sz="1600" kern="1200" dirty="0"/>
                <a:t> </a:t>
              </a:r>
              <a:r>
                <a:rPr lang="fr-FR" sz="1600" kern="1200" dirty="0" err="1"/>
                <a:t>knowledges</a:t>
              </a:r>
              <a:endParaRPr lang="fr-FR" sz="1600" kern="1200" dirty="0"/>
            </a:p>
            <a:p>
              <a:pPr marL="57150" lvl="1" indent="-57150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fr-FR" sz="1600" kern="1200" dirty="0"/>
            </a:p>
            <a:p>
              <a:pPr marL="0" lvl="1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fr-FR" sz="1600" kern="1200" dirty="0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A40E9A9B-6ABB-4FD3-9745-1E0195D8466A}"/>
              </a:ext>
            </a:extLst>
          </p:cNvPr>
          <p:cNvGrpSpPr/>
          <p:nvPr/>
        </p:nvGrpSpPr>
        <p:grpSpPr>
          <a:xfrm>
            <a:off x="1514227" y="1971941"/>
            <a:ext cx="1987226" cy="1450757"/>
            <a:chOff x="1157128" y="0"/>
            <a:chExt cx="1987226" cy="1287272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EDFC25B6-FE61-4CA2-8390-DA17B248E55C}"/>
                </a:ext>
              </a:extLst>
            </p:cNvPr>
            <p:cNvSpPr/>
            <p:nvPr/>
          </p:nvSpPr>
          <p:spPr>
            <a:xfrm>
              <a:off x="1157128" y="0"/>
              <a:ext cx="1987226" cy="128727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ectangle : coins arrondis 4">
              <a:extLst>
                <a:ext uri="{FF2B5EF4-FFF2-40B4-BE49-F238E27FC236}">
                  <a16:creationId xmlns:a16="http://schemas.microsoft.com/office/drawing/2014/main" id="{32B83D93-A77F-4839-892D-DF3BFB6C38D4}"/>
                </a:ext>
              </a:extLst>
            </p:cNvPr>
            <p:cNvSpPr txBox="1"/>
            <p:nvPr/>
          </p:nvSpPr>
          <p:spPr>
            <a:xfrm>
              <a:off x="1185405" y="28277"/>
              <a:ext cx="1439460" cy="9089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t" anchorCtr="0">
              <a:noAutofit/>
            </a:bodyPr>
            <a:lstStyle/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fr-FR" sz="1600" kern="1200" dirty="0" err="1"/>
                <a:t>History</a:t>
              </a:r>
              <a:endParaRPr lang="fr-FR" sz="1600" kern="1200" dirty="0"/>
            </a:p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fr-FR" sz="1600" kern="1200" dirty="0"/>
                <a:t>Music</a:t>
              </a:r>
            </a:p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fr-FR" sz="1600" kern="1200" dirty="0" err="1"/>
                <a:t>Literature</a:t>
              </a:r>
              <a:endParaRPr lang="fr-FR" sz="1600" kern="1200" dirty="0"/>
            </a:p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fr-FR" sz="1600" kern="1200" dirty="0"/>
                <a:t>Arts and </a:t>
              </a:r>
              <a:r>
                <a:rPr lang="fr-FR" sz="1600" kern="1200" dirty="0" err="1"/>
                <a:t>crafts</a:t>
              </a:r>
              <a:endParaRPr lang="fr-FR" sz="1600" kern="1200" dirty="0"/>
            </a:p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fr-FR" sz="1600" kern="1200" dirty="0"/>
                <a:t>ICT</a:t>
              </a: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E529A8CE-EBD0-48C9-A6E5-63E2FEFAA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</a:t>
            </a:r>
            <a:r>
              <a:rPr lang="fr-F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  <a:r>
              <a:rPr lang="fr-F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 </a:t>
            </a:r>
            <a:r>
              <a:rPr lang="fr-FR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</a:t>
            </a:r>
            <a:r>
              <a:rPr lang="fr-F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ancestors</a:t>
            </a:r>
            <a:r>
              <a:rPr lang="fr-F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» the </a:t>
            </a:r>
            <a:r>
              <a:rPr lang="fr-FR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Gauls</a:t>
            </a:r>
            <a:r>
              <a:rPr lang="fr-F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fr-FR" sz="4400" dirty="0"/>
          </a:p>
        </p:txBody>
      </p:sp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23E4FB3C-E62A-44F3-89E0-E50E0D9772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7939567"/>
              </p:ext>
            </p:extLst>
          </p:nvPr>
        </p:nvGraphicFramePr>
        <p:xfrm>
          <a:off x="800100" y="2276872"/>
          <a:ext cx="75438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9875E38C-4977-4597-BC99-797A2D1B072A}"/>
              </a:ext>
            </a:extLst>
          </p:cNvPr>
          <p:cNvSpPr txBox="1"/>
          <p:nvPr/>
        </p:nvSpPr>
        <p:spPr>
          <a:xfrm>
            <a:off x="3275856" y="3429000"/>
            <a:ext cx="1047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At </a:t>
            </a:r>
            <a:r>
              <a:rPr lang="fr-FR" dirty="0" err="1"/>
              <a:t>school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454759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History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u="sng" dirty="0" err="1"/>
              <a:t>What</a:t>
            </a:r>
            <a:r>
              <a:rPr lang="fr-FR" sz="2400" u="sng" dirty="0"/>
              <a:t> </a:t>
            </a:r>
            <a:r>
              <a:rPr lang="fr-FR" sz="2400" u="sng" dirty="0" err="1"/>
              <a:t>children</a:t>
            </a:r>
            <a:r>
              <a:rPr lang="fr-FR" sz="2400" u="sng" dirty="0"/>
              <a:t> </a:t>
            </a:r>
            <a:r>
              <a:rPr lang="fr-FR" sz="2400" u="sng" dirty="0" err="1"/>
              <a:t>learnt</a:t>
            </a:r>
            <a:r>
              <a:rPr lang="fr-FR" sz="2400" u="sng" dirty="0"/>
              <a:t> about the </a:t>
            </a:r>
            <a:r>
              <a:rPr lang="fr-FR" sz="2400" u="sng" dirty="0" err="1"/>
              <a:t>Gauls</a:t>
            </a:r>
            <a:r>
              <a:rPr lang="fr-FR" sz="2400" u="sng" dirty="0"/>
              <a:t> :</a:t>
            </a:r>
          </a:p>
          <a:p>
            <a:endParaRPr lang="fr-FR" sz="2400" u="sng" dirty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</a:t>
            </a:r>
            <a:r>
              <a:rPr lang="fr-FR" dirty="0" err="1"/>
              <a:t>Settlement</a:t>
            </a: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Society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Religion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</a:t>
            </a:r>
            <a:r>
              <a:rPr lang="fr-FR" dirty="0" err="1"/>
              <a:t>Crafting</a:t>
            </a: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Vercingétorix and Julius </a:t>
            </a:r>
            <a:r>
              <a:rPr lang="fr-FR" dirty="0" err="1"/>
              <a:t>Cesar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BDFB2FD-4D1A-4C52-8DC2-6315854AF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836" y="2196646"/>
            <a:ext cx="2688205" cy="364502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DDC726E-4818-4C3E-B095-1632CE900F9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104569" y="161950"/>
            <a:ext cx="1208423" cy="147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28879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RÃ©sultat de recherche d'images pour &quot;mosaique gauloise&quot;">
            <a:extLst>
              <a:ext uri="{FF2B5EF4-FFF2-40B4-BE49-F238E27FC236}">
                <a16:creationId xmlns:a16="http://schemas.microsoft.com/office/drawing/2014/main" id="{1E1BF43E-6466-416E-9AA6-13CD91DC2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440" y="1988840"/>
            <a:ext cx="2970320" cy="182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Arts and </a:t>
            </a:r>
            <a:r>
              <a:rPr lang="fr-FR" dirty="0" err="1"/>
              <a:t>crafts</a:t>
            </a: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434" y="1988840"/>
            <a:ext cx="1895475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RÃ©sultat de recherche d'images pour &quot;vase gaulois&quot;">
            <a:extLst>
              <a:ext uri="{FF2B5EF4-FFF2-40B4-BE49-F238E27FC236}">
                <a16:creationId xmlns:a16="http://schemas.microsoft.com/office/drawing/2014/main" id="{96D61518-131B-45B9-97AF-60B9BEBE1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88840"/>
            <a:ext cx="2247900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Ã©sultat de recherche d'images pour &quot;tonneau gaulois&quot;">
            <a:extLst>
              <a:ext uri="{FF2B5EF4-FFF2-40B4-BE49-F238E27FC236}">
                <a16:creationId xmlns:a16="http://schemas.microsoft.com/office/drawing/2014/main" id="{FE60917F-0FF2-4BB5-966E-C7E6C0CC2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76275"/>
            <a:ext cx="3810000" cy="550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051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Literature</a:t>
            </a:r>
            <a:endParaRPr lang="fr-F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1829697"/>
            <a:ext cx="3164937" cy="402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B0A75DB-68C2-4C13-A9A1-AE135E0043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/>
          <a:stretch/>
        </p:blipFill>
        <p:spPr>
          <a:xfrm>
            <a:off x="5297519" y="1829697"/>
            <a:ext cx="3069241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5847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AE5B098A-1F58-42A2-BDCF-43CB87445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ICT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A87CB4-4458-40BD-B3B8-900434838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</a:t>
            </a:r>
            <a:r>
              <a:rPr lang="fr-FR" sz="2800" dirty="0" err="1"/>
              <a:t>Researches</a:t>
            </a:r>
            <a:endParaRPr lang="fr-FR" sz="2800" dirty="0"/>
          </a:p>
          <a:p>
            <a:pPr>
              <a:buFont typeface="Arial" panose="020B0604020202020204" pitchFamily="34" charset="0"/>
              <a:buChar char="•"/>
            </a:pPr>
            <a:endParaRPr lang="fr-FR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fr-FR" sz="2800" dirty="0"/>
              <a:t> </a:t>
            </a:r>
            <a:r>
              <a:rPr lang="fr-FR" sz="2800" dirty="0" err="1"/>
              <a:t>Creation</a:t>
            </a:r>
            <a:r>
              <a:rPr lang="fr-FR" sz="2800" dirty="0"/>
              <a:t> of documents</a:t>
            </a:r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1026" name="Picture 2" descr="RÃ©sultat de recherche d'images pour &quot;classe mobile&quot;">
            <a:extLst>
              <a:ext uri="{FF2B5EF4-FFF2-40B4-BE49-F238E27FC236}">
                <a16:creationId xmlns:a16="http://schemas.microsoft.com/office/drawing/2014/main" id="{C030B386-3353-49C7-A4D0-7BA298822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45734"/>
            <a:ext cx="3333353" cy="333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81668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1DA7BB-A456-4317-81AD-684D8C2F9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Music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3E8F54-E983-47B3-8804-DA3ABED6B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0233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French rap </a:t>
            </a:r>
            <a:r>
              <a:rPr lang="fr-FR" dirty="0" err="1"/>
              <a:t>song</a:t>
            </a:r>
            <a:r>
              <a:rPr lang="fr-FR" dirty="0"/>
              <a:t> (not the best one…) </a:t>
            </a:r>
            <a:r>
              <a:rPr lang="fr-FR" dirty="0" err="1"/>
              <a:t>based</a:t>
            </a:r>
            <a:r>
              <a:rPr lang="fr-FR" dirty="0"/>
              <a:t> on a </a:t>
            </a:r>
            <a:r>
              <a:rPr lang="fr-FR" dirty="0" err="1"/>
              <a:t>celtic</a:t>
            </a:r>
            <a:r>
              <a:rPr lang="fr-FR" dirty="0"/>
              <a:t> </a:t>
            </a:r>
            <a:r>
              <a:rPr lang="fr-FR" dirty="0" err="1"/>
              <a:t>fictionnal</a:t>
            </a:r>
            <a:r>
              <a:rPr lang="fr-FR" dirty="0"/>
              <a:t> story</a:t>
            </a:r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4" name="Manau-La-tribu-de-Dana-FLUVORE">
            <a:hlinkClick r:id="" action="ppaction://media"/>
            <a:extLst>
              <a:ext uri="{FF2B5EF4-FFF2-40B4-BE49-F238E27FC236}">
                <a16:creationId xmlns:a16="http://schemas.microsoft.com/office/drawing/2014/main" id="{0C92EAE6-9BFE-4C77-9F97-19D7F0FB35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8859" y="234888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45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1034480"/>
            <a:ext cx="8229600" cy="738336"/>
          </a:xfrm>
        </p:spPr>
        <p:txBody>
          <a:bodyPr/>
          <a:lstStyle/>
          <a:p>
            <a:r>
              <a:rPr lang="fr-FR" dirty="0" err="1"/>
              <a:t>Personal</a:t>
            </a:r>
            <a:r>
              <a:rPr lang="fr-FR" dirty="0"/>
              <a:t> </a:t>
            </a:r>
            <a:r>
              <a:rPr lang="fr-FR" dirty="0" err="1"/>
              <a:t>work</a:t>
            </a:r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119" y="1772816"/>
            <a:ext cx="6445761" cy="4297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9A5DA61-54EA-48B8-B1EB-4BBEAAE666A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184648" y="230161"/>
            <a:ext cx="1182112" cy="137829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AAAE462-E414-425C-B8B9-CE825EB4645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220071" y="230161"/>
            <a:ext cx="1767581" cy="1378292"/>
          </a:xfrm>
          <a:prstGeom prst="rect">
            <a:avLst/>
          </a:prstGeom>
        </p:spPr>
      </p:pic>
      <p:sp>
        <p:nvSpPr>
          <p:cNvPr id="3" name="Légende : flèche vers la droite 2">
            <a:extLst>
              <a:ext uri="{FF2B5EF4-FFF2-40B4-BE49-F238E27FC236}">
                <a16:creationId xmlns:a16="http://schemas.microsoft.com/office/drawing/2014/main" id="{10D218EF-1426-4541-840B-1F48D3173663}"/>
              </a:ext>
            </a:extLst>
          </p:cNvPr>
          <p:cNvSpPr/>
          <p:nvPr/>
        </p:nvSpPr>
        <p:spPr>
          <a:xfrm>
            <a:off x="107504" y="3561928"/>
            <a:ext cx="1944216" cy="792088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Arts and </a:t>
            </a:r>
            <a:r>
              <a:rPr lang="fr-FR" dirty="0" err="1"/>
              <a:t>crafts</a:t>
            </a:r>
            <a:endParaRPr lang="fr-FR" dirty="0"/>
          </a:p>
        </p:txBody>
      </p:sp>
      <p:sp>
        <p:nvSpPr>
          <p:cNvPr id="6" name="Légende : flèche vers la gauche 5">
            <a:extLst>
              <a:ext uri="{FF2B5EF4-FFF2-40B4-BE49-F238E27FC236}">
                <a16:creationId xmlns:a16="http://schemas.microsoft.com/office/drawing/2014/main" id="{208CC327-B897-4D28-B02A-2346B0499F03}"/>
              </a:ext>
            </a:extLst>
          </p:cNvPr>
          <p:cNvSpPr/>
          <p:nvPr/>
        </p:nvSpPr>
        <p:spPr>
          <a:xfrm>
            <a:off x="6987651" y="3577158"/>
            <a:ext cx="2048843" cy="792088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 err="1"/>
              <a:t>knowledges</a:t>
            </a:r>
            <a:endParaRPr lang="fr-FR" dirty="0"/>
          </a:p>
        </p:txBody>
      </p:sp>
      <p:sp>
        <p:nvSpPr>
          <p:cNvPr id="8" name="Légende : flèche vers le haut 7">
            <a:extLst>
              <a:ext uri="{FF2B5EF4-FFF2-40B4-BE49-F238E27FC236}">
                <a16:creationId xmlns:a16="http://schemas.microsoft.com/office/drawing/2014/main" id="{FC7D59BF-A4F5-4C91-B0B6-6C0CCA36B7CA}"/>
              </a:ext>
            </a:extLst>
          </p:cNvPr>
          <p:cNvSpPr/>
          <p:nvPr/>
        </p:nvSpPr>
        <p:spPr>
          <a:xfrm>
            <a:off x="3957174" y="5117696"/>
            <a:ext cx="1241615" cy="1098376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Writing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7329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ED7948-BB49-43FF-882D-B45374AC5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Exhibition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2CAF2A-A553-47E7-ACB5-3AD36310F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Arts and </a:t>
            </a:r>
            <a:r>
              <a:rPr lang="fr-FR" dirty="0" err="1"/>
              <a:t>crafts</a:t>
            </a: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Reading or </a:t>
            </a:r>
            <a:r>
              <a:rPr lang="fr-FR" dirty="0" err="1"/>
              <a:t>playing</a:t>
            </a:r>
            <a:r>
              <a:rPr lang="fr-FR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Quizz for the parents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</a:t>
            </a:r>
            <a:r>
              <a:rPr lang="fr-FR" dirty="0" err="1"/>
              <a:t>Explaining</a:t>
            </a:r>
            <a:r>
              <a:rPr lang="fr-FR" dirty="0"/>
              <a:t> posters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</a:t>
            </a:r>
            <a:r>
              <a:rPr lang="fr-FR" dirty="0" err="1"/>
              <a:t>Answer</a:t>
            </a:r>
            <a:r>
              <a:rPr lang="fr-FR" dirty="0"/>
              <a:t> to the question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</a:t>
            </a:r>
            <a:r>
              <a:rPr lang="fr-FR" dirty="0" err="1"/>
              <a:t>Many</a:t>
            </a:r>
            <a:r>
              <a:rPr lang="fr-FR" dirty="0"/>
              <a:t> </a:t>
            </a:r>
            <a:r>
              <a:rPr lang="fr-FR" dirty="0" err="1"/>
              <a:t>activities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suggested</a:t>
            </a:r>
            <a:r>
              <a:rPr lang="fr-FR" dirty="0"/>
              <a:t> by the </a:t>
            </a:r>
            <a:r>
              <a:rPr lang="fr-FR" dirty="0" err="1"/>
              <a:t>pupils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85DF252-3314-4919-B2CE-5DC6DBA546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0" t="15753" r="13634"/>
          <a:stretch/>
        </p:blipFill>
        <p:spPr>
          <a:xfrm>
            <a:off x="5774152" y="1924055"/>
            <a:ext cx="2592608" cy="251305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3B732A1-C79E-46B2-A8BD-89DA4105BCD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099032" y="178231"/>
            <a:ext cx="1221094" cy="142877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EC1A6BA-1CA2-4BDA-8905-293A492C43D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220071" y="179675"/>
            <a:ext cx="1832327" cy="142877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EE597CA-655C-49C0-B335-C77520A7D9E8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707904" y="174895"/>
            <a:ext cx="1374244" cy="142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3489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Rétrospective">
  <a:themeElements>
    <a:clrScheme name="Rétrospectiv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étrospectiv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v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1518</TotalTime>
  <Words>169</Words>
  <Application>Microsoft Office PowerPoint</Application>
  <PresentationFormat>Affichage à l'écran (4:3)</PresentationFormat>
  <Paragraphs>67</Paragraphs>
  <Slides>11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Rétrospective</vt:lpstr>
      <vt:lpstr>Who were « our ancestors » the Gauls?</vt:lpstr>
      <vt:lpstr>Who were « our ancestors » the Gauls?</vt:lpstr>
      <vt:lpstr>History</vt:lpstr>
      <vt:lpstr>Arts and crafts</vt:lpstr>
      <vt:lpstr>Literature</vt:lpstr>
      <vt:lpstr>ICT</vt:lpstr>
      <vt:lpstr>Music</vt:lpstr>
      <vt:lpstr>Personal work</vt:lpstr>
      <vt:lpstr>Exhibition</vt:lpstr>
      <vt:lpstr>Answer to the question</vt:lpstr>
      <vt:lpstr>Benefits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Ecole Pau Casals – Saint-Estève</dc:title>
  <dc:creator>POSTE3</dc:creator>
  <cp:lastModifiedBy>Laurent Bizzari</cp:lastModifiedBy>
  <cp:revision>43</cp:revision>
  <dcterms:created xsi:type="dcterms:W3CDTF">2019-02-18T15:52:06Z</dcterms:created>
  <dcterms:modified xsi:type="dcterms:W3CDTF">2019-03-06T01:47:14Z</dcterms:modified>
</cp:coreProperties>
</file>