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94b1d7f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94b1d7f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94b1d7f5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94b1d7f5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94b1d7f5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94b1d7f5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94b1d7f5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94b1d7f5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7b976763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7b976763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goo.gl/maps/k1GKyGdz622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1229400" y="184725"/>
            <a:ext cx="3800400" cy="5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a:t>Herrestaskolan, presentation for PBL-meeting, London dec. 2018</a:t>
            </a:r>
            <a:endParaRPr/>
          </a:p>
        </p:txBody>
      </p:sp>
      <p:pic>
        <p:nvPicPr>
          <p:cNvPr id="55" name="Google Shape;55;p13"/>
          <p:cNvPicPr preferRelativeResize="0"/>
          <p:nvPr/>
        </p:nvPicPr>
        <p:blipFill>
          <a:blip r:embed="rId3">
            <a:alphaModFix/>
          </a:blip>
          <a:stretch>
            <a:fillRect/>
          </a:stretch>
        </p:blipFill>
        <p:spPr>
          <a:xfrm>
            <a:off x="7022175" y="184725"/>
            <a:ext cx="2064281" cy="589800"/>
          </a:xfrm>
          <a:prstGeom prst="rect">
            <a:avLst/>
          </a:prstGeom>
          <a:noFill/>
          <a:ln>
            <a:noFill/>
          </a:ln>
        </p:spPr>
      </p:pic>
      <p:pic>
        <p:nvPicPr>
          <p:cNvPr id="56" name="Google Shape;56;p13"/>
          <p:cNvPicPr preferRelativeResize="0"/>
          <p:nvPr/>
        </p:nvPicPr>
        <p:blipFill>
          <a:blip r:embed="rId4">
            <a:alphaModFix/>
          </a:blip>
          <a:stretch>
            <a:fillRect/>
          </a:stretch>
        </p:blipFill>
        <p:spPr>
          <a:xfrm>
            <a:off x="794125" y="912700"/>
            <a:ext cx="7555750" cy="4165125"/>
          </a:xfrm>
          <a:prstGeom prst="rect">
            <a:avLst/>
          </a:prstGeom>
          <a:noFill/>
          <a:ln>
            <a:noFill/>
          </a:ln>
        </p:spPr>
      </p:pic>
      <p:sp>
        <p:nvSpPr>
          <p:cNvPr id="57" name="Google Shape;57;p13"/>
          <p:cNvSpPr txBox="1"/>
          <p:nvPr/>
        </p:nvSpPr>
        <p:spPr>
          <a:xfrm>
            <a:off x="7022175" y="4815025"/>
            <a:ext cx="1233000" cy="262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600"/>
              <a:t>Photo by Liljewall architects</a:t>
            </a:r>
            <a:endParaRPr sz="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800"/>
              <a:t>About Herrestaskolan</a:t>
            </a:r>
            <a:endParaRPr sz="1800"/>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Herrestaskolan </a:t>
            </a:r>
            <a:r>
              <a:rPr lang="sv"/>
              <a:t>is </a:t>
            </a:r>
            <a:r>
              <a:rPr lang="sv" u="sng">
                <a:solidFill>
                  <a:schemeClr val="hlink"/>
                </a:solidFill>
                <a:hlinkClick r:id="rId3"/>
              </a:rPr>
              <a:t>located</a:t>
            </a:r>
            <a:r>
              <a:rPr lang="sv"/>
              <a:t> in Järfälla municipality, on the outskirts of Stockholm.</a:t>
            </a:r>
            <a:endParaRPr/>
          </a:p>
          <a:p>
            <a:pPr indent="0" lvl="0" marL="0" rtl="0" algn="l">
              <a:spcBef>
                <a:spcPts val="1600"/>
              </a:spcBef>
              <a:spcAft>
                <a:spcPts val="0"/>
              </a:spcAft>
              <a:buNone/>
            </a:pPr>
            <a:r>
              <a:rPr lang="sv"/>
              <a:t>It </a:t>
            </a:r>
            <a:r>
              <a:rPr lang="sv"/>
              <a:t>opened in 2016, and it has an environmental certification and is labelled as a sustainable building. Its structure is </a:t>
            </a:r>
            <a:r>
              <a:rPr lang="sv"/>
              <a:t>entirely made out of wood and there are solar panels on the roof that produces almost all of the electricity used in the building.</a:t>
            </a:r>
            <a:r>
              <a:rPr lang="sv"/>
              <a:t> </a:t>
            </a:r>
            <a:endParaRPr/>
          </a:p>
          <a:p>
            <a:pPr indent="0" lvl="0" marL="0" rtl="0" algn="l">
              <a:spcBef>
                <a:spcPts val="1600"/>
              </a:spcBef>
              <a:spcAft>
                <a:spcPts val="0"/>
              </a:spcAft>
              <a:buClr>
                <a:schemeClr val="dk1"/>
              </a:buClr>
              <a:buSzPts val="1100"/>
              <a:buFont typeface="Arial"/>
              <a:buNone/>
            </a:pPr>
            <a:r>
              <a:rPr lang="sv"/>
              <a:t>The school has about 320 students aged from six to eleven years old and there are around 40 members of staff. The community is diverse, for example there are about 25 languages represented in the school.</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52400" y="152400"/>
            <a:ext cx="7258054" cy="4838703"/>
          </a:xfrm>
          <a:prstGeom prst="rect">
            <a:avLst/>
          </a:prstGeom>
          <a:noFill/>
          <a:ln>
            <a:noFill/>
          </a:ln>
        </p:spPr>
      </p:pic>
      <p:sp>
        <p:nvSpPr>
          <p:cNvPr id="69" name="Google Shape;69;p15"/>
          <p:cNvSpPr txBox="1"/>
          <p:nvPr/>
        </p:nvSpPr>
        <p:spPr>
          <a:xfrm>
            <a:off x="5786700" y="4728300"/>
            <a:ext cx="1233000" cy="262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600"/>
              <a:t>Photo by Liljewall architects</a:t>
            </a:r>
            <a:endParaRPr sz="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152400" y="152400"/>
            <a:ext cx="7258048" cy="4838699"/>
          </a:xfrm>
          <a:prstGeom prst="rect">
            <a:avLst/>
          </a:prstGeom>
          <a:noFill/>
          <a:ln>
            <a:noFill/>
          </a:ln>
        </p:spPr>
      </p:pic>
      <p:sp>
        <p:nvSpPr>
          <p:cNvPr id="75" name="Google Shape;75;p16"/>
          <p:cNvSpPr txBox="1"/>
          <p:nvPr/>
        </p:nvSpPr>
        <p:spPr>
          <a:xfrm>
            <a:off x="5743400" y="4728300"/>
            <a:ext cx="1233000" cy="262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600"/>
              <a:t>Photo by Liljewall architects</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52400" y="152400"/>
            <a:ext cx="7258054" cy="4838703"/>
          </a:xfrm>
          <a:prstGeom prst="rect">
            <a:avLst/>
          </a:prstGeom>
          <a:noFill/>
          <a:ln>
            <a:noFill/>
          </a:ln>
        </p:spPr>
      </p:pic>
      <p:sp>
        <p:nvSpPr>
          <p:cNvPr id="81" name="Google Shape;81;p17"/>
          <p:cNvSpPr txBox="1"/>
          <p:nvPr/>
        </p:nvSpPr>
        <p:spPr>
          <a:xfrm>
            <a:off x="5899700" y="4728300"/>
            <a:ext cx="1233000" cy="262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600"/>
              <a:t>Photo by Liljewall architects</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nvSpPr>
        <p:spPr>
          <a:xfrm>
            <a:off x="206025" y="312600"/>
            <a:ext cx="8347500" cy="45936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sv" sz="1800">
                <a:solidFill>
                  <a:schemeClr val="dk1"/>
                </a:solidFill>
                <a:latin typeface="Calibri"/>
                <a:ea typeface="Calibri"/>
                <a:cs typeface="Calibri"/>
                <a:sym typeface="Calibri"/>
              </a:rPr>
              <a:t>What is our context? </a:t>
            </a:r>
            <a:br>
              <a:rPr b="1" lang="sv" sz="1800">
                <a:solidFill>
                  <a:schemeClr val="dk1"/>
                </a:solidFill>
                <a:latin typeface="Calibri"/>
                <a:ea typeface="Calibri"/>
                <a:cs typeface="Calibri"/>
                <a:sym typeface="Calibri"/>
              </a:rPr>
            </a:br>
            <a:r>
              <a:rPr lang="sv" sz="1800">
                <a:solidFill>
                  <a:schemeClr val="dk1"/>
                </a:solidFill>
                <a:latin typeface="Calibri"/>
                <a:ea typeface="Calibri"/>
                <a:cs typeface="Calibri"/>
                <a:sym typeface="Calibri"/>
              </a:rPr>
              <a:t>We are interested in learning more about PBL to see if it is a method that we could use across the whole school. W</a:t>
            </a:r>
            <a:r>
              <a:rPr lang="sv" sz="1800">
                <a:solidFill>
                  <a:schemeClr val="dk1"/>
                </a:solidFill>
                <a:latin typeface="Calibri"/>
                <a:ea typeface="Calibri"/>
                <a:cs typeface="Calibri"/>
                <a:sym typeface="Calibri"/>
              </a:rPr>
              <a:t>e have not had an international partnership before and this is something that really interests our staff and pupils and could bring about a lot of positive development for our school.</a:t>
            </a:r>
            <a:endParaRPr sz="18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lnSpc>
                <a:spcPct val="107916"/>
              </a:lnSpc>
              <a:spcBef>
                <a:spcPts val="800"/>
              </a:spcBef>
              <a:spcAft>
                <a:spcPts val="800"/>
              </a:spcAft>
              <a:buClr>
                <a:schemeClr val="dk1"/>
              </a:buClr>
              <a:buSzPts val="1100"/>
              <a:buFont typeface="Arial"/>
              <a:buNone/>
            </a:pPr>
            <a:r>
              <a:rPr b="1" lang="sv" sz="1800">
                <a:solidFill>
                  <a:schemeClr val="dk1"/>
                </a:solidFill>
                <a:latin typeface="Calibri"/>
                <a:ea typeface="Calibri"/>
                <a:cs typeface="Calibri"/>
                <a:sym typeface="Calibri"/>
              </a:rPr>
              <a:t>What does PBL mean to us?</a:t>
            </a:r>
            <a:br>
              <a:rPr b="1" lang="sv" sz="1800">
                <a:solidFill>
                  <a:schemeClr val="dk1"/>
                </a:solidFill>
                <a:latin typeface="Calibri"/>
                <a:ea typeface="Calibri"/>
                <a:cs typeface="Calibri"/>
                <a:sym typeface="Calibri"/>
              </a:rPr>
            </a:br>
            <a:r>
              <a:rPr lang="sv" sz="1800">
                <a:solidFill>
                  <a:schemeClr val="dk1"/>
                </a:solidFill>
                <a:latin typeface="Calibri"/>
                <a:ea typeface="Calibri"/>
                <a:cs typeface="Calibri"/>
                <a:sym typeface="Calibri"/>
              </a:rPr>
              <a:t>We would like to learn more about PBL as a method since some teachers have been working in a PBL-esque way with cross-curriculum projects, but not with PBL as the method.</a:t>
            </a:r>
            <a:endParaRPr>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