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Playfair Displ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Lat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5" Type="http://schemas.openxmlformats.org/officeDocument/2006/relationships/slide" Target="slides/slide1.xml"/><Relationship Id="rId19" Type="http://schemas.openxmlformats.org/officeDocument/2006/relationships/font" Target="fonts/Lato-bold.fntdata"/><Relationship Id="rId6" Type="http://schemas.openxmlformats.org/officeDocument/2006/relationships/slide" Target="slides/slide2.xml"/><Relationship Id="rId18"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586721" y="0"/>
            <a:ext cx="7970700" cy="666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a:off x="586721" y="5076900"/>
            <a:ext cx="7970700" cy="666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cxnSp>
        <p:nvCxnSpPr>
          <p:cNvPr id="12" name="Shape 12"/>
          <p:cNvCxnSpPr/>
          <p:nvPr/>
        </p:nvCxnSpPr>
        <p:spPr>
          <a:xfrm>
            <a:off x="733219" y="2235351"/>
            <a:ext cx="385200" cy="0"/>
          </a:xfrm>
          <a:prstGeom prst="straightConnector1">
            <a:avLst/>
          </a:prstGeom>
          <a:noFill/>
          <a:ln cap="flat" cmpd="sng" w="28575">
            <a:solidFill>
              <a:schemeClr val="dk1"/>
            </a:solidFill>
            <a:prstDash val="solid"/>
            <a:round/>
            <a:headEnd len="med" w="med" type="none"/>
            <a:tailEnd len="med" w="med" type="none"/>
          </a:ln>
        </p:spPr>
      </p:cxnSp>
      <p:sp>
        <p:nvSpPr>
          <p:cNvPr id="13" name="Shape 13"/>
          <p:cNvSpPr txBox="1"/>
          <p:nvPr>
            <p:ph type="ctrTitle"/>
          </p:nvPr>
        </p:nvSpPr>
        <p:spPr>
          <a:xfrm>
            <a:off x="630600" y="136800"/>
            <a:ext cx="7893000" cy="1853700"/>
          </a:xfrm>
          <a:prstGeom prst="rect">
            <a:avLst/>
          </a:prstGeom>
        </p:spPr>
        <p:txBody>
          <a:bodyPr anchorCtr="0" anchor="b" bIns="91425" lIns="91425" rIns="91425" wrap="square" tIns="91425"/>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p:txBody>
      </p:sp>
      <p:sp>
        <p:nvSpPr>
          <p:cNvPr id="14" name="Shape 14"/>
          <p:cNvSpPr txBox="1"/>
          <p:nvPr>
            <p:ph idx="1" type="subTitle"/>
          </p:nvPr>
        </p:nvSpPr>
        <p:spPr>
          <a:xfrm>
            <a:off x="630600" y="3228375"/>
            <a:ext cx="7893000" cy="1274100"/>
          </a:xfrm>
          <a:prstGeom prst="rect">
            <a:avLst/>
          </a:prstGeom>
        </p:spPr>
        <p:txBody>
          <a:bodyPr anchorCtr="0" anchor="b" bIns="91425" lIns="91425" rIns="91425" wrap="square" tIns="91425"/>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6" name="Shape 56"/>
        <p:cNvGrpSpPr/>
        <p:nvPr/>
      </p:nvGrpSpPr>
      <p:grpSpPr>
        <a:xfrm>
          <a:off x="0" y="0"/>
          <a:ext cx="0" cy="0"/>
          <a:chOff x="0" y="0"/>
          <a:chExt cx="0" cy="0"/>
        </a:xfrm>
      </p:grpSpPr>
      <p:sp>
        <p:nvSpPr>
          <p:cNvPr id="57" name="Shape 57"/>
          <p:cNvSpPr/>
          <p:nvPr/>
        </p:nvSpPr>
        <p:spPr>
          <a:xfrm>
            <a:off x="586721" y="0"/>
            <a:ext cx="7970700" cy="666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586721" y="5076900"/>
            <a:ext cx="7970700" cy="666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txBox="1"/>
          <p:nvPr>
            <p:ph type="title"/>
          </p:nvPr>
        </p:nvSpPr>
        <p:spPr>
          <a:xfrm>
            <a:off x="586725" y="1353788"/>
            <a:ext cx="7970700" cy="1538400"/>
          </a:xfrm>
          <a:prstGeom prst="rect">
            <a:avLst/>
          </a:prstGeom>
        </p:spPr>
        <p:txBody>
          <a:bodyPr anchorCtr="0" anchor="ctr" bIns="91425" lIns="91425" rIns="91425" wrap="square" tIns="91425"/>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p:txBody>
      </p:sp>
      <p:sp>
        <p:nvSpPr>
          <p:cNvPr id="60" name="Shape 60"/>
          <p:cNvSpPr txBox="1"/>
          <p:nvPr>
            <p:ph idx="1" type="body"/>
          </p:nvPr>
        </p:nvSpPr>
        <p:spPr>
          <a:xfrm>
            <a:off x="586725" y="2968388"/>
            <a:ext cx="79707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2" name="Shape 62"/>
        <p:cNvGrpSpPr/>
        <p:nvPr/>
      </p:nvGrpSpPr>
      <p:grpSpPr>
        <a:xfrm>
          <a:off x="0" y="0"/>
          <a:ext cx="0" cy="0"/>
          <a:chOff x="0" y="0"/>
          <a:chExt cx="0" cy="0"/>
        </a:xfrm>
      </p:grpSpPr>
      <p:sp>
        <p:nvSpPr>
          <p:cNvPr id="63" name="Shape 6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6" name="Shape 16"/>
        <p:cNvGrpSpPr/>
        <p:nvPr/>
      </p:nvGrpSpPr>
      <p:grpSpPr>
        <a:xfrm>
          <a:off x="0" y="0"/>
          <a:ext cx="0" cy="0"/>
          <a:chOff x="0" y="0"/>
          <a:chExt cx="0" cy="0"/>
        </a:xfrm>
      </p:grpSpPr>
      <p:sp>
        <p:nvSpPr>
          <p:cNvPr id="17" name="Shape 17"/>
          <p:cNvSpPr/>
          <p:nvPr/>
        </p:nvSpPr>
        <p:spPr>
          <a:xfrm>
            <a:off x="586721" y="5076900"/>
            <a:ext cx="7970700" cy="666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8" name="Shape 18"/>
          <p:cNvSpPr/>
          <p:nvPr/>
        </p:nvSpPr>
        <p:spPr>
          <a:xfrm>
            <a:off x="586721" y="0"/>
            <a:ext cx="7970700" cy="666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9" name="Shape 19"/>
          <p:cNvSpPr txBox="1"/>
          <p:nvPr>
            <p:ph type="title"/>
          </p:nvPr>
        </p:nvSpPr>
        <p:spPr>
          <a:xfrm>
            <a:off x="509550" y="1921350"/>
            <a:ext cx="8124900" cy="1300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cxnSp>
        <p:nvCxnSpPr>
          <p:cNvPr id="23" name="Shape 23"/>
          <p:cNvCxnSpPr/>
          <p:nvPr/>
        </p:nvCxnSpPr>
        <p:spPr>
          <a:xfrm>
            <a:off x="419425" y="1154195"/>
            <a:ext cx="385200" cy="0"/>
          </a:xfrm>
          <a:prstGeom prst="straightConnector1">
            <a:avLst/>
          </a:prstGeom>
          <a:noFill/>
          <a:ln cap="flat" cmpd="sng" w="28575">
            <a:solidFill>
              <a:schemeClr val="dk1"/>
            </a:solidFill>
            <a:prstDash val="solid"/>
            <a:round/>
            <a:headEnd len="med" w="med" type="none"/>
            <a:tailEnd len="med" w="med" type="none"/>
          </a:ln>
        </p:spPr>
      </p:cxnSp>
      <p:sp>
        <p:nvSpPr>
          <p:cNvPr id="24" name="Shape 24"/>
          <p:cNvSpPr txBox="1"/>
          <p:nvPr>
            <p:ph type="title"/>
          </p:nvPr>
        </p:nvSpPr>
        <p:spPr>
          <a:xfrm>
            <a:off x="311700" y="372725"/>
            <a:ext cx="8520600" cy="645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417800"/>
            <a:ext cx="8520600" cy="3150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7" name="Shape 27"/>
        <p:cNvGrpSpPr/>
        <p:nvPr/>
      </p:nvGrpSpPr>
      <p:grpSpPr>
        <a:xfrm>
          <a:off x="0" y="0"/>
          <a:ext cx="0" cy="0"/>
          <a:chOff x="0" y="0"/>
          <a:chExt cx="0" cy="0"/>
        </a:xfrm>
      </p:grpSpPr>
      <p:cxnSp>
        <p:nvCxnSpPr>
          <p:cNvPr id="28" name="Shape 28"/>
          <p:cNvCxnSpPr/>
          <p:nvPr/>
        </p:nvCxnSpPr>
        <p:spPr>
          <a:xfrm>
            <a:off x="419425" y="1154195"/>
            <a:ext cx="385200" cy="0"/>
          </a:xfrm>
          <a:prstGeom prst="straightConnector1">
            <a:avLst/>
          </a:prstGeom>
          <a:noFill/>
          <a:ln cap="flat" cmpd="sng" w="28575">
            <a:solidFill>
              <a:schemeClr val="dk1"/>
            </a:solidFill>
            <a:prstDash val="solid"/>
            <a:round/>
            <a:headEnd len="med" w="med" type="none"/>
            <a:tailEnd len="med" w="med" type="none"/>
          </a:ln>
        </p:spPr>
      </p:cxnSp>
      <p:sp>
        <p:nvSpPr>
          <p:cNvPr id="29" name="Shape 29"/>
          <p:cNvSpPr txBox="1"/>
          <p:nvPr>
            <p:ph type="title"/>
          </p:nvPr>
        </p:nvSpPr>
        <p:spPr>
          <a:xfrm>
            <a:off x="311700" y="372725"/>
            <a:ext cx="8520600" cy="645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311700" y="1417950"/>
            <a:ext cx="3999900" cy="31509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2" type="body"/>
          </p:nvPr>
        </p:nvSpPr>
        <p:spPr>
          <a:xfrm>
            <a:off x="4832400" y="1417950"/>
            <a:ext cx="3999900" cy="31509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3" name="Shape 33"/>
        <p:cNvGrpSpPr/>
        <p:nvPr/>
      </p:nvGrpSpPr>
      <p:grpSpPr>
        <a:xfrm>
          <a:off x="0" y="0"/>
          <a:ext cx="0" cy="0"/>
          <a:chOff x="0" y="0"/>
          <a:chExt cx="0" cy="0"/>
        </a:xfrm>
      </p:grpSpPr>
      <p:sp>
        <p:nvSpPr>
          <p:cNvPr id="34" name="Shape 34"/>
          <p:cNvSpPr txBox="1"/>
          <p:nvPr>
            <p:ph type="title"/>
          </p:nvPr>
        </p:nvSpPr>
        <p:spPr>
          <a:xfrm>
            <a:off x="311700" y="372725"/>
            <a:ext cx="8520600" cy="645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6" name="Shape 36"/>
        <p:cNvGrpSpPr/>
        <p:nvPr/>
      </p:nvGrpSpPr>
      <p:grpSpPr>
        <a:xfrm>
          <a:off x="0" y="0"/>
          <a:ext cx="0" cy="0"/>
          <a:chOff x="0" y="0"/>
          <a:chExt cx="0" cy="0"/>
        </a:xfrm>
      </p:grpSpPr>
      <p:cxnSp>
        <p:nvCxnSpPr>
          <p:cNvPr id="37" name="Shape 37"/>
          <p:cNvCxnSpPr/>
          <p:nvPr/>
        </p:nvCxnSpPr>
        <p:spPr>
          <a:xfrm>
            <a:off x="411044" y="1417772"/>
            <a:ext cx="385200" cy="0"/>
          </a:xfrm>
          <a:prstGeom prst="straightConnector1">
            <a:avLst/>
          </a:prstGeom>
          <a:noFill/>
          <a:ln cap="flat" cmpd="sng" w="28575">
            <a:solidFill>
              <a:schemeClr val="dk1"/>
            </a:solidFill>
            <a:prstDash val="solid"/>
            <a:round/>
            <a:headEnd len="med" w="med" type="none"/>
            <a:tailEnd len="med" w="med" type="none"/>
          </a:ln>
        </p:spPr>
      </p:cxnSp>
      <p:sp>
        <p:nvSpPr>
          <p:cNvPr id="38" name="Shape 38"/>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9" name="Shape 39"/>
          <p:cNvSpPr txBox="1"/>
          <p:nvPr>
            <p:ph idx="1" type="body"/>
          </p:nvPr>
        </p:nvSpPr>
        <p:spPr>
          <a:xfrm>
            <a:off x="311700" y="1640350"/>
            <a:ext cx="2808000" cy="29289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41" name="Shape 41"/>
        <p:cNvGrpSpPr/>
        <p:nvPr/>
      </p:nvGrpSpPr>
      <p:grpSpPr>
        <a:xfrm>
          <a:off x="0" y="0"/>
          <a:ext cx="0" cy="0"/>
          <a:chOff x="0" y="0"/>
          <a:chExt cx="0" cy="0"/>
        </a:xfrm>
      </p:grpSpPr>
      <p:sp>
        <p:nvSpPr>
          <p:cNvPr id="42" name="Shape 42"/>
          <p:cNvSpPr/>
          <p:nvPr/>
        </p:nvSpPr>
        <p:spPr>
          <a:xfrm>
            <a:off x="586721" y="0"/>
            <a:ext cx="7970700" cy="666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43" name="Shape 43"/>
          <p:cNvSpPr/>
          <p:nvPr/>
        </p:nvSpPr>
        <p:spPr>
          <a:xfrm>
            <a:off x="586721" y="5076900"/>
            <a:ext cx="7970700" cy="666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6" name="Shape 46"/>
        <p:cNvGrpSpPr/>
        <p:nvPr/>
      </p:nvGrpSpPr>
      <p:grpSpPr>
        <a:xfrm>
          <a:off x="0" y="0"/>
          <a:ext cx="0" cy="0"/>
          <a:chOff x="0" y="0"/>
          <a:chExt cx="0" cy="0"/>
        </a:xfrm>
      </p:grpSpPr>
      <p:sp>
        <p:nvSpPr>
          <p:cNvPr id="47" name="Shape 47"/>
          <p:cNvSpPr/>
          <p:nvPr/>
        </p:nvSpPr>
        <p:spPr>
          <a:xfrm>
            <a:off x="4572000" y="-100"/>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8" name="Shape 4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9" name="Shape 49"/>
          <p:cNvSpPr txBox="1"/>
          <p:nvPr>
            <p:ph type="title"/>
          </p:nvPr>
        </p:nvSpPr>
        <p:spPr>
          <a:xfrm>
            <a:off x="265500" y="1084625"/>
            <a:ext cx="4045200" cy="17070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50" name="Shape 50"/>
          <p:cNvSpPr txBox="1"/>
          <p:nvPr>
            <p:ph idx="1" type="subTitle"/>
          </p:nvPr>
        </p:nvSpPr>
        <p:spPr>
          <a:xfrm>
            <a:off x="265500" y="2845200"/>
            <a:ext cx="4045200" cy="14217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p:txBody>
      </p:sp>
      <p:sp>
        <p:nvSpPr>
          <p:cNvPr id="51" name="Shape 51"/>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3" name="Shape 53"/>
        <p:cNvGrpSpPr/>
        <p:nvPr/>
      </p:nvGrpSpPr>
      <p:grpSpPr>
        <a:xfrm>
          <a:off x="0" y="0"/>
          <a:ext cx="0" cy="0"/>
          <a:chOff x="0" y="0"/>
          <a:chExt cx="0" cy="0"/>
        </a:xfrm>
      </p:grpSpPr>
      <p:sp>
        <p:nvSpPr>
          <p:cNvPr id="54" name="Shape 54"/>
          <p:cNvSpPr txBox="1"/>
          <p:nvPr>
            <p:ph idx="1" type="body"/>
          </p:nvPr>
        </p:nvSpPr>
        <p:spPr>
          <a:xfrm>
            <a:off x="319500" y="4230575"/>
            <a:ext cx="5998800" cy="5988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sl"/>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ue-go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725"/>
            <a:ext cx="8520600" cy="6450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417800"/>
            <a:ext cx="8520600" cy="31509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1"/>
              </a:buClr>
              <a:buSzPct val="100000"/>
              <a:buFont typeface="Lato"/>
              <a:buChar char="●"/>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sl" sz="1000">
                <a:solidFill>
                  <a:schemeClr val="dk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p:nvPr/>
        </p:nvSpPr>
        <p:spPr>
          <a:xfrm>
            <a:off x="56100" y="132025"/>
            <a:ext cx="8967900" cy="9771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9" name="Shape 69"/>
          <p:cNvSpPr txBox="1"/>
          <p:nvPr>
            <p:ph type="ctrTitle"/>
          </p:nvPr>
        </p:nvSpPr>
        <p:spPr>
          <a:xfrm>
            <a:off x="630600" y="1002400"/>
            <a:ext cx="7893000" cy="1853700"/>
          </a:xfrm>
          <a:prstGeom prst="rect">
            <a:avLst/>
          </a:prstGeom>
        </p:spPr>
        <p:txBody>
          <a:bodyPr anchorCtr="0" anchor="b" bIns="91425" lIns="91425" rIns="91425" wrap="square" tIns="91425">
            <a:noAutofit/>
          </a:bodyPr>
          <a:lstStyle/>
          <a:p>
            <a:pPr lvl="0">
              <a:spcBef>
                <a:spcPts val="0"/>
              </a:spcBef>
              <a:buNone/>
            </a:pPr>
            <a:r>
              <a:rPr lang="sl" sz="3600"/>
              <a:t>Android application  T2E  ver. 1.0</a:t>
            </a:r>
          </a:p>
        </p:txBody>
      </p:sp>
      <p:sp>
        <p:nvSpPr>
          <p:cNvPr id="70" name="Shape 70"/>
          <p:cNvSpPr txBox="1"/>
          <p:nvPr>
            <p:ph idx="1" type="subTitle"/>
          </p:nvPr>
        </p:nvSpPr>
        <p:spPr>
          <a:xfrm>
            <a:off x="630600" y="3228375"/>
            <a:ext cx="7893000" cy="1274100"/>
          </a:xfrm>
          <a:prstGeom prst="rect">
            <a:avLst/>
          </a:prstGeom>
        </p:spPr>
        <p:txBody>
          <a:bodyPr anchorCtr="0" anchor="b" bIns="91425" lIns="91425" rIns="91425" wrap="square" tIns="91425">
            <a:noAutofit/>
          </a:bodyPr>
          <a:lstStyle/>
          <a:p>
            <a:pPr lvl="0">
              <a:spcBef>
                <a:spcPts val="0"/>
              </a:spcBef>
              <a:buNone/>
            </a:pPr>
            <a:r>
              <a:rPr lang="sl"/>
              <a:t>Šolski center Krško-Sevnica, Slovenia</a:t>
            </a:r>
          </a:p>
        </p:txBody>
      </p:sp>
      <p:pic>
        <p:nvPicPr>
          <p:cNvPr descr="eu_flag_co_funded_pos_[rgb]_left.jpg" id="71" name="Shape 71"/>
          <p:cNvPicPr preferRelativeResize="0"/>
          <p:nvPr/>
        </p:nvPicPr>
        <p:blipFill>
          <a:blip r:embed="rId3">
            <a:alphaModFix/>
          </a:blip>
          <a:stretch>
            <a:fillRect/>
          </a:stretch>
        </p:blipFill>
        <p:spPr>
          <a:xfrm>
            <a:off x="175850" y="132425"/>
            <a:ext cx="3208400" cy="916450"/>
          </a:xfrm>
          <a:prstGeom prst="rect">
            <a:avLst/>
          </a:prstGeom>
          <a:noFill/>
          <a:ln>
            <a:noFill/>
          </a:ln>
        </p:spPr>
      </p:pic>
      <p:pic>
        <p:nvPicPr>
          <p:cNvPr descr="Logo100x15.png" id="72" name="Shape 72"/>
          <p:cNvPicPr preferRelativeResize="0"/>
          <p:nvPr/>
        </p:nvPicPr>
        <p:blipFill>
          <a:blip r:embed="rId4">
            <a:alphaModFix/>
          </a:blip>
          <a:stretch>
            <a:fillRect/>
          </a:stretch>
        </p:blipFill>
        <p:spPr>
          <a:xfrm>
            <a:off x="3384250" y="178901"/>
            <a:ext cx="5493499" cy="82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11700" y="372725"/>
            <a:ext cx="8520600" cy="645000"/>
          </a:xfrm>
          <a:prstGeom prst="rect">
            <a:avLst/>
          </a:prstGeom>
        </p:spPr>
        <p:txBody>
          <a:bodyPr anchorCtr="0" anchor="t" bIns="91425" lIns="91425" rIns="91425" wrap="square" tIns="91425">
            <a:noAutofit/>
          </a:bodyPr>
          <a:lstStyle/>
          <a:p>
            <a:pPr lvl="0">
              <a:spcBef>
                <a:spcPts val="0"/>
              </a:spcBef>
              <a:buNone/>
            </a:pPr>
            <a:r>
              <a:rPr lang="sl"/>
              <a:t>Greetings from slovenian team</a:t>
            </a:r>
          </a:p>
        </p:txBody>
      </p:sp>
      <p:sp>
        <p:nvSpPr>
          <p:cNvPr id="78" name="Shape 78"/>
          <p:cNvSpPr txBox="1"/>
          <p:nvPr>
            <p:ph idx="1" type="body"/>
          </p:nvPr>
        </p:nvSpPr>
        <p:spPr>
          <a:xfrm>
            <a:off x="311700" y="1417800"/>
            <a:ext cx="8520600" cy="31509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20171016_150354.jpg" id="79" name="Shape 79"/>
          <p:cNvPicPr preferRelativeResize="0"/>
          <p:nvPr/>
        </p:nvPicPr>
        <p:blipFill>
          <a:blip r:embed="rId3">
            <a:alphaModFix/>
          </a:blip>
          <a:stretch>
            <a:fillRect/>
          </a:stretch>
        </p:blipFill>
        <p:spPr>
          <a:xfrm>
            <a:off x="5620250" y="1417800"/>
            <a:ext cx="2594225" cy="3458975"/>
          </a:xfrm>
          <a:prstGeom prst="rect">
            <a:avLst/>
          </a:prstGeom>
          <a:noFill/>
          <a:ln>
            <a:noFill/>
          </a:ln>
        </p:spPr>
      </p:pic>
      <p:pic>
        <p:nvPicPr>
          <p:cNvPr descr="20171016_150049.jpg" id="80" name="Shape 80"/>
          <p:cNvPicPr preferRelativeResize="0"/>
          <p:nvPr/>
        </p:nvPicPr>
        <p:blipFill>
          <a:blip r:embed="rId4">
            <a:alphaModFix/>
          </a:blip>
          <a:stretch>
            <a:fillRect/>
          </a:stretch>
        </p:blipFill>
        <p:spPr>
          <a:xfrm>
            <a:off x="842891" y="1417800"/>
            <a:ext cx="4611959" cy="345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372725"/>
            <a:ext cx="8520600" cy="645000"/>
          </a:xfrm>
          <a:prstGeom prst="rect">
            <a:avLst/>
          </a:prstGeom>
        </p:spPr>
        <p:txBody>
          <a:bodyPr anchorCtr="0" anchor="t" bIns="91425" lIns="91425" rIns="91425" wrap="square" tIns="91425">
            <a:noAutofit/>
          </a:bodyPr>
          <a:lstStyle/>
          <a:p>
            <a:pPr lvl="0">
              <a:spcBef>
                <a:spcPts val="0"/>
              </a:spcBef>
              <a:buNone/>
            </a:pPr>
            <a:r>
              <a:rPr lang="sl"/>
              <a:t>About application</a:t>
            </a:r>
          </a:p>
        </p:txBody>
      </p:sp>
      <p:sp>
        <p:nvSpPr>
          <p:cNvPr id="86" name="Shape 86"/>
          <p:cNvSpPr txBox="1"/>
          <p:nvPr>
            <p:ph idx="1" type="body"/>
          </p:nvPr>
        </p:nvSpPr>
        <p:spPr>
          <a:xfrm>
            <a:off x="311700" y="1417800"/>
            <a:ext cx="8520600" cy="3150900"/>
          </a:xfrm>
          <a:prstGeom prst="rect">
            <a:avLst/>
          </a:prstGeom>
        </p:spPr>
        <p:txBody>
          <a:bodyPr anchorCtr="0" anchor="t" bIns="91425" lIns="91425" rIns="91425" wrap="square" tIns="91425">
            <a:noAutofit/>
          </a:bodyPr>
          <a:lstStyle/>
          <a:p>
            <a:pPr lvl="0">
              <a:spcBef>
                <a:spcPts val="0"/>
              </a:spcBef>
              <a:buNone/>
            </a:pPr>
            <a:r>
              <a:rPr lang="sl" sz="2400"/>
              <a:t>Development delay is caused by different reasons:</a:t>
            </a:r>
          </a:p>
          <a:p>
            <a:pPr indent="-381000" lvl="0" marL="457200" rtl="0">
              <a:spcBef>
                <a:spcPts val="0"/>
              </a:spcBef>
              <a:buSzPct val="100000"/>
              <a:buChar char="-"/>
            </a:pPr>
            <a:r>
              <a:rPr lang="sl" sz="2400"/>
              <a:t>coordinator illness </a:t>
            </a:r>
          </a:p>
          <a:p>
            <a:pPr indent="-381000" lvl="0" marL="457200" rtl="0">
              <a:spcBef>
                <a:spcPts val="0"/>
              </a:spcBef>
              <a:buSzPct val="100000"/>
              <a:buChar char="-"/>
            </a:pPr>
            <a:r>
              <a:rPr lang="sl" sz="2400"/>
              <a:t>agreement with outside help: cooperation with student</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372725"/>
            <a:ext cx="8520600" cy="645000"/>
          </a:xfrm>
          <a:prstGeom prst="rect">
            <a:avLst/>
          </a:prstGeom>
        </p:spPr>
        <p:txBody>
          <a:bodyPr anchorCtr="0" anchor="t" bIns="91425" lIns="91425" rIns="91425" wrap="square" tIns="91425">
            <a:noAutofit/>
          </a:bodyPr>
          <a:lstStyle/>
          <a:p>
            <a:pPr lvl="0">
              <a:spcBef>
                <a:spcPts val="0"/>
              </a:spcBef>
              <a:buNone/>
            </a:pPr>
            <a:r>
              <a:rPr lang="sl"/>
              <a:t>Accomplished tasks </a:t>
            </a:r>
          </a:p>
        </p:txBody>
      </p:sp>
      <p:sp>
        <p:nvSpPr>
          <p:cNvPr id="92" name="Shape 92"/>
          <p:cNvSpPr txBox="1"/>
          <p:nvPr>
            <p:ph idx="1" type="body"/>
          </p:nvPr>
        </p:nvSpPr>
        <p:spPr>
          <a:xfrm>
            <a:off x="311700" y="1417800"/>
            <a:ext cx="8520600" cy="3150900"/>
          </a:xfrm>
          <a:prstGeom prst="rect">
            <a:avLst/>
          </a:prstGeom>
        </p:spPr>
        <p:txBody>
          <a:bodyPr anchorCtr="0" anchor="t" bIns="91425" lIns="91425" rIns="91425" wrap="square" tIns="91425">
            <a:noAutofit/>
          </a:bodyPr>
          <a:lstStyle/>
          <a:p>
            <a:pPr indent="-342900" lvl="0" marL="457200" rtl="0">
              <a:spcBef>
                <a:spcPts val="0"/>
              </a:spcBef>
              <a:buChar char="-"/>
            </a:pPr>
            <a:r>
              <a:rPr lang="sl"/>
              <a:t>cooperation with tourisem association and companies </a:t>
            </a:r>
          </a:p>
          <a:p>
            <a:pPr indent="-342900" lvl="0" marL="457200" rtl="0">
              <a:spcBef>
                <a:spcPts val="0"/>
              </a:spcBef>
              <a:buChar char="-"/>
            </a:pPr>
            <a:r>
              <a:rPr lang="sl"/>
              <a:t>workshops for students (content of the route and route planning)</a:t>
            </a:r>
          </a:p>
          <a:p>
            <a:pPr indent="-342900" lvl="0" marL="457200" rtl="0">
              <a:spcBef>
                <a:spcPts val="0"/>
              </a:spcBef>
              <a:buChar char="-"/>
            </a:pPr>
            <a:r>
              <a:rPr lang="sl"/>
              <a:t>public event </a:t>
            </a:r>
          </a:p>
          <a:p>
            <a:pPr indent="-342900" lvl="0" marL="457200" rtl="0">
              <a:spcBef>
                <a:spcPts val="0"/>
              </a:spcBef>
              <a:buChar char="-"/>
            </a:pPr>
            <a:r>
              <a:rPr lang="sl"/>
              <a:t>hiking (sports, cultural attractions)</a:t>
            </a:r>
          </a:p>
          <a:p>
            <a:pPr lvl="0" rtl="0">
              <a:spcBef>
                <a:spcPts val="0"/>
              </a:spcBef>
              <a:buNone/>
            </a:pPr>
            <a:r>
              <a:t/>
            </a:r>
            <a:endParaRP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372725"/>
            <a:ext cx="8520600" cy="645000"/>
          </a:xfrm>
          <a:prstGeom prst="rect">
            <a:avLst/>
          </a:prstGeom>
        </p:spPr>
        <p:txBody>
          <a:bodyPr anchorCtr="0" anchor="t" bIns="91425" lIns="91425" rIns="91425" wrap="square" tIns="91425">
            <a:noAutofit/>
          </a:bodyPr>
          <a:lstStyle/>
          <a:p>
            <a:pPr lvl="0">
              <a:spcBef>
                <a:spcPts val="0"/>
              </a:spcBef>
              <a:buNone/>
            </a:pPr>
            <a:r>
              <a:rPr lang="sl"/>
              <a:t>Accomplished tasks</a:t>
            </a:r>
          </a:p>
        </p:txBody>
      </p:sp>
      <p:sp>
        <p:nvSpPr>
          <p:cNvPr id="98" name="Shape 98"/>
          <p:cNvSpPr txBox="1"/>
          <p:nvPr>
            <p:ph idx="1" type="body"/>
          </p:nvPr>
        </p:nvSpPr>
        <p:spPr>
          <a:xfrm>
            <a:off x="311700" y="1417800"/>
            <a:ext cx="4273200" cy="1086600"/>
          </a:xfrm>
          <a:prstGeom prst="rect">
            <a:avLst/>
          </a:prstGeom>
        </p:spPr>
        <p:txBody>
          <a:bodyPr anchorCtr="0" anchor="t" bIns="91425" lIns="91425" rIns="91425" wrap="square" tIns="91425">
            <a:noAutofit/>
          </a:bodyPr>
          <a:lstStyle/>
          <a:p>
            <a:pPr indent="-342900" lvl="0" marL="457200">
              <a:spcBef>
                <a:spcPts val="0"/>
              </a:spcBef>
              <a:buAutoNum type="arabicPeriod"/>
            </a:pPr>
            <a:r>
              <a:rPr lang="sl"/>
              <a:t>T</a:t>
            </a:r>
            <a:r>
              <a:rPr lang="sl" sz="2400"/>
              <a:t>he first screenshot shows the launch activity, that shows all the participant's logos. The app quickly loads and continues to path selection.</a:t>
            </a:r>
          </a:p>
        </p:txBody>
      </p:sp>
      <p:pic>
        <p:nvPicPr>
          <p:cNvPr descr="Screenshot_2017-10-16-10-00-27-441_eu.trails2education.trails.png" id="99" name="Shape 99"/>
          <p:cNvPicPr preferRelativeResize="0"/>
          <p:nvPr/>
        </p:nvPicPr>
        <p:blipFill>
          <a:blip r:embed="rId3">
            <a:alphaModFix/>
          </a:blip>
          <a:stretch>
            <a:fillRect/>
          </a:stretch>
        </p:blipFill>
        <p:spPr>
          <a:xfrm>
            <a:off x="5233375" y="1276270"/>
            <a:ext cx="2025775" cy="36014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372725"/>
            <a:ext cx="8520600" cy="6450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5" name="Shape 105"/>
          <p:cNvSpPr txBox="1"/>
          <p:nvPr>
            <p:ph idx="1" type="body"/>
          </p:nvPr>
        </p:nvSpPr>
        <p:spPr>
          <a:xfrm>
            <a:off x="311700" y="1478025"/>
            <a:ext cx="4297500" cy="869700"/>
          </a:xfrm>
          <a:prstGeom prst="rect">
            <a:avLst/>
          </a:prstGeom>
        </p:spPr>
        <p:txBody>
          <a:bodyPr anchorCtr="0" anchor="t" bIns="91425" lIns="91425" rIns="91425" wrap="square" tIns="91425">
            <a:noAutofit/>
          </a:bodyPr>
          <a:lstStyle/>
          <a:p>
            <a:pPr lvl="0">
              <a:spcBef>
                <a:spcPts val="0"/>
              </a:spcBef>
              <a:buNone/>
            </a:pPr>
            <a:r>
              <a:rPr lang="sl" sz="2400"/>
              <a:t>2. The second screen provides the path list the user can choose from. It currently has placeholder lables and pictures as we are yet to receive the json filed with the data.</a:t>
            </a:r>
          </a:p>
        </p:txBody>
      </p:sp>
      <p:pic>
        <p:nvPicPr>
          <p:cNvPr descr="Screenshot_2017-10-16-10-00-03-896_eu.trails2education.trails.png" id="106" name="Shape 106"/>
          <p:cNvPicPr preferRelativeResize="0"/>
          <p:nvPr/>
        </p:nvPicPr>
        <p:blipFill>
          <a:blip r:embed="rId3">
            <a:alphaModFix/>
          </a:blip>
          <a:stretch>
            <a:fillRect/>
          </a:stretch>
        </p:blipFill>
        <p:spPr>
          <a:xfrm>
            <a:off x="5112925" y="1242205"/>
            <a:ext cx="2110101" cy="3751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372725"/>
            <a:ext cx="8520600" cy="6450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2" name="Shape 112"/>
          <p:cNvSpPr txBox="1"/>
          <p:nvPr>
            <p:ph idx="1" type="body"/>
          </p:nvPr>
        </p:nvSpPr>
        <p:spPr>
          <a:xfrm>
            <a:off x="311700" y="1417800"/>
            <a:ext cx="4225200" cy="2206800"/>
          </a:xfrm>
          <a:prstGeom prst="rect">
            <a:avLst/>
          </a:prstGeom>
        </p:spPr>
        <p:txBody>
          <a:bodyPr anchorCtr="0" anchor="t" bIns="91425" lIns="91425" rIns="91425" wrap="square" tIns="91425">
            <a:noAutofit/>
          </a:bodyPr>
          <a:lstStyle/>
          <a:p>
            <a:pPr lvl="0">
              <a:spcBef>
                <a:spcPts val="0"/>
              </a:spcBef>
              <a:buNone/>
            </a:pPr>
            <a:r>
              <a:rPr lang="sl"/>
              <a:t>3.</a:t>
            </a:r>
            <a:r>
              <a:rPr lang="sl" sz="2400"/>
              <a:t> The third screen is the actual screen in which a user can walk the path and see the spots. We have implemented the provided json file.</a:t>
            </a:r>
          </a:p>
        </p:txBody>
      </p:sp>
      <p:pic>
        <p:nvPicPr>
          <p:cNvPr descr="Screenshot_2017-10-16-10-00-20-574_eu.trails2education.trails.png" id="113" name="Shape 113"/>
          <p:cNvPicPr preferRelativeResize="0"/>
          <p:nvPr/>
        </p:nvPicPr>
        <p:blipFill>
          <a:blip r:embed="rId3">
            <a:alphaModFix/>
          </a:blip>
          <a:stretch>
            <a:fillRect/>
          </a:stretch>
        </p:blipFill>
        <p:spPr>
          <a:xfrm>
            <a:off x="5122950" y="1170125"/>
            <a:ext cx="2149300" cy="38209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372725"/>
            <a:ext cx="8520600" cy="645000"/>
          </a:xfrm>
          <a:prstGeom prst="rect">
            <a:avLst/>
          </a:prstGeom>
        </p:spPr>
        <p:txBody>
          <a:bodyPr anchorCtr="0" anchor="t" bIns="91425" lIns="91425" rIns="91425" wrap="square" tIns="91425">
            <a:noAutofit/>
          </a:bodyPr>
          <a:lstStyle/>
          <a:p>
            <a:pPr lvl="0">
              <a:spcBef>
                <a:spcPts val="0"/>
              </a:spcBef>
              <a:buNone/>
            </a:pPr>
            <a:r>
              <a:rPr lang="sl"/>
              <a:t>Future tasks</a:t>
            </a:r>
          </a:p>
        </p:txBody>
      </p:sp>
      <p:sp>
        <p:nvSpPr>
          <p:cNvPr id="119" name="Shape 119"/>
          <p:cNvSpPr txBox="1"/>
          <p:nvPr>
            <p:ph idx="1" type="body"/>
          </p:nvPr>
        </p:nvSpPr>
        <p:spPr>
          <a:xfrm>
            <a:off x="311700" y="1417800"/>
            <a:ext cx="8520600" cy="3150900"/>
          </a:xfrm>
          <a:prstGeom prst="rect">
            <a:avLst/>
          </a:prstGeom>
        </p:spPr>
        <p:txBody>
          <a:bodyPr anchorCtr="0" anchor="t" bIns="91425" lIns="91425" rIns="91425" wrap="square" tIns="91425">
            <a:noAutofit/>
          </a:bodyPr>
          <a:lstStyle/>
          <a:p>
            <a:pPr indent="-381000" lvl="0" marL="457200" rtl="0">
              <a:spcBef>
                <a:spcPts val="0"/>
              </a:spcBef>
              <a:buSzPct val="100000"/>
              <a:buAutoNum type="arabicPeriod"/>
            </a:pPr>
            <a:r>
              <a:rPr lang="sl" sz="2400"/>
              <a:t>The advice from future users: if app isn’t interesting enough after few seconds, app won’t be used</a:t>
            </a:r>
          </a:p>
          <a:p>
            <a:pPr indent="-381000" lvl="0" marL="457200" rtl="0">
              <a:spcBef>
                <a:spcPts val="0"/>
              </a:spcBef>
              <a:buSzPct val="100000"/>
              <a:buAutoNum type="arabicPeriod"/>
            </a:pPr>
            <a:r>
              <a:rPr lang="sl" sz="2400"/>
              <a:t>Screen adjustment for different devices</a:t>
            </a:r>
          </a:p>
          <a:p>
            <a:pPr indent="-381000" lvl="0" marL="457200" rtl="0">
              <a:spcBef>
                <a:spcPts val="0"/>
              </a:spcBef>
              <a:buSzPct val="100000"/>
              <a:buAutoNum type="arabicPeriod"/>
            </a:pPr>
            <a:r>
              <a:rPr lang="sl" sz="2400"/>
              <a:t>Suggestion: after launched app finds current location (country) and shows available pathways.  (setting parameters for route selection can be too demanding for users?)</a:t>
            </a:r>
          </a:p>
          <a:p>
            <a:pPr lvl="0" marR="0" rtl="0" algn="l">
              <a:lnSpc>
                <a:spcPct val="115000"/>
              </a:lnSpc>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372725"/>
            <a:ext cx="8520600" cy="645000"/>
          </a:xfrm>
          <a:prstGeom prst="rect">
            <a:avLst/>
          </a:prstGeom>
        </p:spPr>
        <p:txBody>
          <a:bodyPr anchorCtr="0" anchor="t" bIns="91425" lIns="91425" rIns="91425" wrap="square" tIns="91425">
            <a:noAutofit/>
          </a:bodyPr>
          <a:lstStyle/>
          <a:p>
            <a:pPr lvl="0" rtl="0">
              <a:spcBef>
                <a:spcPts val="0"/>
              </a:spcBef>
              <a:buNone/>
            </a:pPr>
            <a:r>
              <a:rPr lang="sl"/>
              <a:t>Future tasks</a:t>
            </a:r>
          </a:p>
        </p:txBody>
      </p:sp>
      <p:sp>
        <p:nvSpPr>
          <p:cNvPr id="125" name="Shape 125"/>
          <p:cNvSpPr txBox="1"/>
          <p:nvPr>
            <p:ph idx="1" type="body"/>
          </p:nvPr>
        </p:nvSpPr>
        <p:spPr>
          <a:xfrm>
            <a:off x="311700" y="1417800"/>
            <a:ext cx="8520600" cy="3150900"/>
          </a:xfrm>
          <a:prstGeom prst="rect">
            <a:avLst/>
          </a:prstGeom>
        </p:spPr>
        <p:txBody>
          <a:bodyPr anchorCtr="0" anchor="t" bIns="91425" lIns="91425" rIns="91425" wrap="square" tIns="91425">
            <a:noAutofit/>
          </a:bodyPr>
          <a:lstStyle/>
          <a:p>
            <a:pPr lvl="0" rtl="0">
              <a:spcBef>
                <a:spcPts val="0"/>
              </a:spcBef>
              <a:buNone/>
            </a:pPr>
            <a:r>
              <a:rPr lang="sl" sz="2400"/>
              <a:t>4. </a:t>
            </a:r>
            <a:r>
              <a:rPr lang="sl" sz="2400"/>
              <a:t>About routs:</a:t>
            </a:r>
          </a:p>
          <a:p>
            <a:pPr indent="-342900" lvl="1" marL="914400" rtl="0">
              <a:spcBef>
                <a:spcPts val="0"/>
              </a:spcBef>
              <a:buSzPct val="100000"/>
              <a:buAutoNum type="alphaLcPeriod"/>
            </a:pPr>
            <a:r>
              <a:rPr lang="sl" sz="1800"/>
              <a:t>Existing path in DB has too many points (Žiga suggests 50 to 100 points)</a:t>
            </a:r>
          </a:p>
          <a:p>
            <a:pPr indent="-342900" lvl="1" marL="914400" rtl="0">
              <a:spcBef>
                <a:spcPts val="0"/>
              </a:spcBef>
              <a:buSzPct val="100000"/>
              <a:buAutoNum type="alphaLcPeriod"/>
            </a:pPr>
            <a:r>
              <a:rPr lang="sl" sz="1800"/>
              <a:t>Export urban routes from Google Maps, data administrators should improve paths  in nature (to be straight from point to point)</a:t>
            </a:r>
          </a:p>
          <a:p>
            <a:pPr indent="-342900" lvl="1" marL="914400" rtl="0">
              <a:spcBef>
                <a:spcPts val="0"/>
              </a:spcBef>
              <a:buSzPct val="100000"/>
              <a:buAutoNum type="alphaLcPeriod"/>
            </a:pPr>
            <a:r>
              <a:rPr lang="sl" sz="1800"/>
              <a:t>Improve keys (ID) for paths (more paths have the same ID)</a:t>
            </a:r>
          </a:p>
          <a:p>
            <a:pPr lvl="0" rtl="0">
              <a:spcBef>
                <a:spcPts val="0"/>
              </a:spcBef>
              <a:buNone/>
            </a:pPr>
            <a:r>
              <a:rPr lang="sl" sz="2400"/>
              <a:t>5. About contents:</a:t>
            </a:r>
          </a:p>
          <a:p>
            <a:pPr indent="-342900" lvl="0" marL="914400" rtl="0">
              <a:spcBef>
                <a:spcPts val="0"/>
              </a:spcBef>
              <a:buAutoNum type="alphaLcPeriod"/>
            </a:pPr>
            <a:r>
              <a:rPr lang="sl"/>
              <a:t>less is more</a:t>
            </a:r>
          </a:p>
          <a:p>
            <a:pPr indent="-342900" lvl="0" marL="914400" rtl="0">
              <a:spcBef>
                <a:spcPts val="0"/>
              </a:spcBef>
              <a:buAutoNum type="alphaLcPeriod"/>
            </a:pPr>
            <a:r>
              <a:rPr lang="sl"/>
              <a:t>quality of contents is important</a:t>
            </a: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