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305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78" r:id="rId10"/>
    <p:sldId id="265" r:id="rId11"/>
    <p:sldId id="268" r:id="rId12"/>
    <p:sldId id="272" r:id="rId13"/>
    <p:sldId id="269" r:id="rId14"/>
    <p:sldId id="30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a giaimo" initials="pg" lastIdx="1" clrIdx="0">
    <p:extLst>
      <p:ext uri="{19B8F6BF-5375-455C-9EA6-DF929625EA0E}">
        <p15:presenceInfo xmlns:p15="http://schemas.microsoft.com/office/powerpoint/2012/main" userId="1c88a3c317181d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6DF"/>
    <a:srgbClr val="7ED155"/>
    <a:srgbClr val="66E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3842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outlineViewPr>
    <p:cViewPr>
      <p:scale>
        <a:sx n="33" d="100"/>
        <a:sy n="33" d="100"/>
      </p:scale>
      <p:origin x="0" y="-248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1T15:59:50.667" idx="1">
    <p:pos x="7187" y="26"/>
    <p:text>ge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FD9E-D739-477A-9BE6-E462AA25BAB7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A22AA-2EA9-429C-8200-33DCC0D7B3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36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orldpopulationreview.com/countries/education-rankings-by-country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reduaction.it/la-riforma-che-ha-cambiato-la-scuola-in-finlandia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read.oecd-ilibrary.org/education/education-at-a-glance-2018_eag-2018-en%23page40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CDC8FB98-4289-4666-9676-B1023008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0"/>
            <a:ext cx="10408751" cy="5306291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r>
              <a:rPr lang="it-IT" b="1" dirty="0">
                <a:solidFill>
                  <a:schemeClr val="accent1"/>
                </a:solidFill>
                <a:latin typeface="Lucida Handwriting" panose="03010101010101010101" pitchFamily="66" charset="0"/>
              </a:rPr>
              <a:t>FINLAND</a:t>
            </a: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r>
              <a:rPr lang="it-IT" sz="2700" dirty="0">
                <a:solidFill>
                  <a:srgbClr val="FC66DF"/>
                </a:solidFill>
                <a:latin typeface="Lucida Handwriting" panose="03010101010101010101" pitchFamily="66" charset="0"/>
              </a:rPr>
              <a:t>Utajärven Lukio</a:t>
            </a:r>
            <a:br>
              <a:rPr lang="it-IT" sz="2700" dirty="0">
                <a:solidFill>
                  <a:srgbClr val="FC66DF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  <a:t> </a:t>
            </a:r>
            <a:r>
              <a:rPr lang="it-IT" sz="2400" b="1" dirty="0">
                <a:solidFill>
                  <a:schemeClr val="accent1"/>
                </a:solidFill>
                <a:latin typeface="Lucida Handwriting" panose="03010101010101010101" pitchFamily="66" charset="0"/>
              </a:rPr>
              <a:t>25 GENNAIO           2 FEBBRAIO 2020</a:t>
            </a: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r>
              <a:rPr lang="it-IT" sz="2700" b="1" dirty="0">
                <a:solidFill>
                  <a:srgbClr val="FC66DF"/>
                </a:solidFill>
                <a:latin typeface="Lucida Handwriting" panose="03010101010101010101" pitchFamily="66" charset="0"/>
              </a:rPr>
              <a:t>Liceo Scientifico «Peano» - Roma</a:t>
            </a:r>
            <a:br>
              <a:rPr lang="it-IT" sz="2700" b="1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br>
              <a:rPr lang="it-IT" dirty="0">
                <a:solidFill>
                  <a:schemeClr val="accent1"/>
                </a:solidFill>
                <a:latin typeface="Lucida Handwriting" panose="03010101010101010101" pitchFamily="66" charset="0"/>
              </a:rPr>
            </a:br>
            <a:r>
              <a:rPr lang="it-IT" sz="2800" dirty="0">
                <a:solidFill>
                  <a:schemeClr val="accent1"/>
                </a:solidFill>
                <a:latin typeface="Lucida Handwriting" panose="03010101010101010101" pitchFamily="66" charset="0"/>
              </a:rPr>
              <a:t>Angela Di Fabio	                             Pina Giaimo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3303CDF-440E-4791-BD0E-C5B7F21B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619" y="2417791"/>
            <a:ext cx="5195454" cy="25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3C2FE3C-D077-42F1-9977-7C9D7DDB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" y="-18316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104775"/>
            <a:ext cx="6718853" cy="1127677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Organizzazione dello spazio</a:t>
            </a:r>
            <a:br>
              <a:rPr lang="it-IT" sz="3200" b="1" dirty="0">
                <a:solidFill>
                  <a:srgbClr val="7ED155"/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1232452"/>
            <a:ext cx="6824870" cy="5327374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Le aule non sono stabilmente occupate da una classe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Ci sono </a:t>
            </a:r>
            <a:r>
              <a:rPr lang="it-IT" dirty="0">
                <a:solidFill>
                  <a:srgbClr val="66E244"/>
                </a:solidFill>
              </a:rPr>
              <a:t>aule distinte per materia </a:t>
            </a:r>
            <a:r>
              <a:rPr lang="it-IT" dirty="0"/>
              <a:t>e gli studenti le raggiungono nei 15 minuti che separano una lezione dall’altra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Le aule sono </a:t>
            </a:r>
            <a:r>
              <a:rPr lang="it-IT" dirty="0">
                <a:solidFill>
                  <a:srgbClr val="66E244"/>
                </a:solidFill>
              </a:rPr>
              <a:t>ambienti attrezzati ampi  e confortevoli</a:t>
            </a:r>
            <a:r>
              <a:rPr lang="it-IT" dirty="0"/>
              <a:t>, grazie ad un arredo semplice ma piacevole, in cui il legno chiaro si alterna ai colori pastello; possono esserci anche tendine colorate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Le pareti ospitano librerie, stampe, foto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6E244"/>
                </a:solidFill>
              </a:rPr>
              <a:t>I banchi </a:t>
            </a:r>
            <a:r>
              <a:rPr lang="it-IT" dirty="0"/>
              <a:t>hanno forme che </a:t>
            </a:r>
            <a:r>
              <a:rPr lang="it-IT" dirty="0">
                <a:solidFill>
                  <a:srgbClr val="66E244"/>
                </a:solidFill>
              </a:rPr>
              <a:t>consentano l’incastro </a:t>
            </a:r>
            <a:r>
              <a:rPr lang="it-IT" dirty="0"/>
              <a:t>secondo varie soluzioni, per favorire il </a:t>
            </a:r>
            <a:r>
              <a:rPr lang="it-IT" dirty="0">
                <a:solidFill>
                  <a:srgbClr val="66E244"/>
                </a:solidFill>
              </a:rPr>
              <a:t>lavoro di gruppo</a:t>
            </a:r>
            <a:r>
              <a:rPr lang="it-IT" dirty="0"/>
              <a:t>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Anche lungo i corridoi sono </a:t>
            </a:r>
            <a:r>
              <a:rPr lang="it-IT" dirty="0" err="1"/>
              <a:t>pesenti</a:t>
            </a:r>
            <a:r>
              <a:rPr lang="it-IT" dirty="0"/>
              <a:t> alcuni banchi dove è possibile per gli studenti fermarsi a studiare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Si da molta importanza allo </a:t>
            </a:r>
            <a:r>
              <a:rPr lang="it-IT" dirty="0">
                <a:solidFill>
                  <a:srgbClr val="66E244"/>
                </a:solidFill>
              </a:rPr>
              <a:t>spazio all’aperto </a:t>
            </a:r>
            <a:r>
              <a:rPr lang="it-IT" dirty="0"/>
              <a:t>(cortile o giardino), dove gli studenti </a:t>
            </a:r>
            <a:r>
              <a:rPr lang="it-IT" dirty="0">
                <a:solidFill>
                  <a:srgbClr val="66E244"/>
                </a:solidFill>
              </a:rPr>
              <a:t>svolgono attività almeno due volte al giorno,</a:t>
            </a:r>
            <a:r>
              <a:rPr lang="it-IT" dirty="0"/>
              <a:t> indipendentemente dalle condizioni del tempo.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dirty="0">
                <a:solidFill>
                  <a:srgbClr val="7ED155"/>
                </a:solidFill>
              </a:rPr>
              <a:t>docenti</a:t>
            </a:r>
            <a:r>
              <a:rPr lang="it-IT" dirty="0"/>
              <a:t> finlandesi trovano a scuola un </a:t>
            </a:r>
            <a:r>
              <a:rPr lang="it-IT" dirty="0">
                <a:solidFill>
                  <a:srgbClr val="7ED155"/>
                </a:solidFill>
              </a:rPr>
              <a:t>ambiente attrezzato e accogliente</a:t>
            </a:r>
            <a:r>
              <a:rPr lang="it-IT" dirty="0"/>
              <a:t>, che favorisce le attività di studio e approfondimento, di relazione con i colleghi e soprattutto con i ragazzi, di riordino dei materiali; angolo cottura, tavoli circolari, divanetti, riviste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31911A-514B-468E-AFE8-E8BE5B14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781877"/>
          </a:xfrm>
        </p:spPr>
        <p:txBody>
          <a:bodyPr>
            <a:noAutofit/>
          </a:bodyPr>
          <a:lstStyle/>
          <a:p>
            <a:pPr algn="ctr"/>
            <a:r>
              <a:rPr lang="it-IT" sz="4400" b="1" i="1" dirty="0">
                <a:solidFill>
                  <a:schemeClr val="accent1"/>
                </a:solidFill>
                <a:latin typeface="Lucida Handwriting" panose="03010101010101010101" pitchFamily="66" charset="0"/>
              </a:rPr>
              <a:t>Metodologia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69" y="1232451"/>
            <a:ext cx="7248939" cy="510871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La classe chiusa tradizionale non esiste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Le classi sono</a:t>
            </a:r>
            <a:r>
              <a:rPr lang="it-IT" dirty="0">
                <a:solidFill>
                  <a:srgbClr val="7ED155"/>
                </a:solidFill>
              </a:rPr>
              <a:t> aperte </a:t>
            </a:r>
            <a:r>
              <a:rPr lang="it-IT" dirty="0"/>
              <a:t>e si lavora per gruppi di apprendimento, in cui ogni studente può trovare ciò di cui ha più bisogno (approfondimento, recupero, sviluppo di un particolare talento)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Gli in­se­gnan­ti ten­do­no a </a:t>
            </a:r>
            <a:r>
              <a:rPr lang="it-IT" dirty="0">
                <a:solidFill>
                  <a:srgbClr val="7ED155"/>
                </a:solidFill>
              </a:rPr>
              <a:t>non </a:t>
            </a:r>
            <a:r>
              <a:rPr lang="it-IT" dirty="0"/>
              <a:t>da­re </a:t>
            </a:r>
            <a:r>
              <a:rPr lang="it-IT" dirty="0">
                <a:solidFill>
                  <a:srgbClr val="7ED155"/>
                </a:solidFill>
              </a:rPr>
              <a:t>va­lu­ta­zio­ni ne­ga­ti­ve </a:t>
            </a:r>
            <a:r>
              <a:rPr lang="it-IT" dirty="0"/>
              <a:t>agli al­lie­vi per non far di­mi­nui­re la lo­ro mo­ti­va­zio­ne e in­di­ret­ta­men­te di au­men­ta­re la di­su­gua­glian­za so­cia­le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Ogni stu­den­te vie­ne giu­di­ca­to a par­ti­re dal­le sue stes­se abi­li­tà e dal po­ten­zia­le che cia­scu­no pos­sie­de se­con­do il pa­re­re del sin­go­lo in­se­gnan­te.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La didattica è per competenze e punta più a porre domande che ad avere risposte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La struttura didattica è modulare ed ogni modulo dura sette settimane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4933E5B-9B69-4627-8B3C-2DE6A1D61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781877"/>
          </a:xfrm>
        </p:spPr>
        <p:txBody>
          <a:bodyPr>
            <a:noAutofit/>
          </a:bodyPr>
          <a:lstStyle/>
          <a:p>
            <a:pPr algn="ctr"/>
            <a:r>
              <a:rPr lang="it-IT" sz="4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Strumenti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69" y="1232451"/>
            <a:ext cx="7248939" cy="510871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Per il sistema finlandese </a:t>
            </a:r>
            <a:r>
              <a:rPr lang="it-IT" b="1" dirty="0">
                <a:solidFill>
                  <a:srgbClr val="7ED155"/>
                </a:solidFill>
              </a:rPr>
              <a:t>la tecnologia è uno strumento didattico</a:t>
            </a:r>
            <a:r>
              <a:rPr lang="it-IT" dirty="0"/>
              <a:t>, al pari di altri, </a:t>
            </a:r>
            <a:r>
              <a:rPr lang="it-IT" dirty="0">
                <a:solidFill>
                  <a:srgbClr val="7ED155"/>
                </a:solidFill>
              </a:rPr>
              <a:t>non lo strumento per eccellenza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Ogni aula è attrezzata con </a:t>
            </a:r>
            <a:r>
              <a:rPr lang="it-IT" dirty="0">
                <a:solidFill>
                  <a:srgbClr val="7ED155"/>
                </a:solidFill>
              </a:rPr>
              <a:t>LIM touch screen </a:t>
            </a:r>
            <a:r>
              <a:rPr lang="it-IT" dirty="0"/>
              <a:t>e quasi tutti i ragazzi hanno un </a:t>
            </a:r>
            <a:r>
              <a:rPr lang="it-IT" dirty="0">
                <a:solidFill>
                  <a:srgbClr val="7ED155"/>
                </a:solidFill>
              </a:rPr>
              <a:t>tablet in dotazione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Meno importante l’ausilio del </a:t>
            </a:r>
            <a:r>
              <a:rPr lang="it-IT" dirty="0">
                <a:solidFill>
                  <a:srgbClr val="7ED155"/>
                </a:solidFill>
              </a:rPr>
              <a:t>libro di testo</a:t>
            </a:r>
            <a:r>
              <a:rPr lang="it-IT" dirty="0"/>
              <a:t>, per lo più in </a:t>
            </a:r>
            <a:r>
              <a:rPr lang="it-IT" dirty="0">
                <a:solidFill>
                  <a:srgbClr val="7ED155"/>
                </a:solidFill>
              </a:rPr>
              <a:t>versione digitale.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 docenti sono </a:t>
            </a:r>
            <a:r>
              <a:rPr lang="it-IT" dirty="0">
                <a:solidFill>
                  <a:srgbClr val="7ED155"/>
                </a:solidFill>
              </a:rPr>
              <a:t>discretamente preparati </a:t>
            </a:r>
            <a:r>
              <a:rPr lang="it-IT" dirty="0"/>
              <a:t>ad utilizzare le tecnologie e ogni scuola ha alcuni docenti molto </a:t>
            </a:r>
            <a:r>
              <a:rPr lang="it-IT" dirty="0">
                <a:solidFill>
                  <a:srgbClr val="7ED155"/>
                </a:solidFill>
              </a:rPr>
              <a:t>esperti nel settore</a:t>
            </a:r>
            <a:r>
              <a:rPr lang="it-IT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Molte delle </a:t>
            </a:r>
            <a:r>
              <a:rPr lang="it-IT" dirty="0">
                <a:solidFill>
                  <a:srgbClr val="7ED155"/>
                </a:solidFill>
              </a:rPr>
              <a:t>relazioni</a:t>
            </a:r>
            <a:r>
              <a:rPr lang="it-IT" dirty="0"/>
              <a:t> burocratico-amministrative </a:t>
            </a:r>
            <a:r>
              <a:rPr lang="it-IT" dirty="0">
                <a:solidFill>
                  <a:srgbClr val="7ED155"/>
                </a:solidFill>
              </a:rPr>
              <a:t>scuola-famiglia</a:t>
            </a:r>
            <a:r>
              <a:rPr lang="it-IT" dirty="0"/>
              <a:t> avvengono </a:t>
            </a:r>
            <a:r>
              <a:rPr lang="it-IT" dirty="0">
                <a:solidFill>
                  <a:srgbClr val="7ED155"/>
                </a:solidFill>
              </a:rPr>
              <a:t>per via informatica.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Ma la tecnologia non è il focus del processo di insegnamento-apprendimento né il succedaneo dei docenti.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CCC5A1F-D22F-4FB6-93AE-F47A4AFA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781877"/>
          </a:xfrm>
        </p:spPr>
        <p:txBody>
          <a:bodyPr>
            <a:noAutofit/>
          </a:bodyPr>
          <a:lstStyle/>
          <a:p>
            <a:pPr algn="ctr"/>
            <a:r>
              <a:rPr lang="it-IT" sz="5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Inclusione</a:t>
            </a:r>
            <a:br>
              <a:rPr lang="it-IT" sz="3200" b="1" dirty="0">
                <a:solidFill>
                  <a:srgbClr val="7ED155"/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1232453"/>
            <a:ext cx="6824870" cy="503499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I ra­gaz­zi con disabilità o con bi­so­gni spe­cia­li sono in­clu­si in tut­te le at­ti­vi­tà.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Hanno classi dedicate e super attrezzate, all’interno delle scuole comuni, con docenti ed educatori dedicati a sviluppare programmi personalizzati, ma al contempo lavorano con i compagni in alcune discipline e a turno questi ultimi lavorano con loro. 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b="1" dirty="0"/>
              <a:t>L’in­se­gna­men­to di so­ste­gno in Fin­lan­dia è uni­co al mon­do</a:t>
            </a:r>
            <a:r>
              <a:rPr lang="it-IT" dirty="0"/>
              <a:t> per­ché si ba­sa sul ri­co­no­sci­men­to del­le rea­li dif­fi­col­tà di ap­pren­di­men­to, sul­la lo­ro evo­lu­zio­ne e pre­ven­zio­ne piut­to­sto che sul­le cau­se me­di­che.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dirty="0"/>
              <a:t>È af­fian­ca­to da psi­co­lo­gi, me­di­ci, con­su­len­ti, as­si­sten­ti so­cia­li e al­tre fi­gu­re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E69A88-A736-4B69-9397-1CAB899F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81CC17-D1FD-45E0-8270-82A6A7FC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74061"/>
            <a:ext cx="10088880" cy="5923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292EE5D-26B9-4C33-AD11-AD63E174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695" y="450575"/>
            <a:ext cx="6297379" cy="67917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Alle</a:t>
            </a:r>
            <a:r>
              <a:rPr lang="it-IT" sz="4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 origini di un mito</a:t>
            </a:r>
            <a:endParaRPr lang="it-IT" b="1" dirty="0">
              <a:solidFill>
                <a:srgbClr val="7ED155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5" y="1417983"/>
            <a:ext cx="7129669" cy="4923182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sistema educativo finlandese è notoriamente tra i migliori del mondo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statistiche di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it-IT" i="1" dirty="0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 Partnership for </a:t>
            </a:r>
            <a:r>
              <a:rPr lang="it-IT" i="1" dirty="0" err="1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it-IT" i="1" dirty="0">
                <a:solidFill>
                  <a:srgbClr val="7ED155"/>
                </a:solidFill>
              </a:rPr>
              <a:t> </a:t>
            </a:r>
            <a:r>
              <a:rPr lang="it-IT" dirty="0"/>
              <a:t>dimostrano che</a:t>
            </a:r>
            <a:r>
              <a:rPr lang="it-IT" i="1" dirty="0"/>
              <a:t> </a:t>
            </a:r>
            <a:r>
              <a:rPr lang="it-IT" dirty="0"/>
              <a:t>nel 2019 la Finlandia è lo Stato occidentale con il </a:t>
            </a:r>
            <a:r>
              <a:rPr lang="it-IT" b="1" dirty="0">
                <a:solidFill>
                  <a:srgbClr val="7ED155"/>
                </a:solidFill>
              </a:rPr>
              <a:t>miglior sistema scolastico al mondo</a:t>
            </a:r>
            <a:r>
              <a:rPr lang="it-IT" dirty="0"/>
              <a:t>, battendo di poco Canada, Australia e Germania.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Gli studenti finlandesi raggiungono i livelli più alti nelle graduatorie dei risultati dei test OCSE Pisa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 risultati degli studenti italiani sono al di sotto della media europea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 Ciò ha generato negli ultimi anni molto interesse nei confronti del modello educativo finlandese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 All’</a:t>
            </a:r>
            <a:r>
              <a:rPr lang="it-IT" dirty="0">
                <a:solidFill>
                  <a:srgbClr val="66E244"/>
                </a:solidFill>
              </a:rPr>
              <a:t>istituto comprensivo di Piandimeleto</a:t>
            </a:r>
            <a:r>
              <a:rPr lang="it-IT" dirty="0"/>
              <a:t>, in provincia di Pesaro, è stato introdotto per la prima volta in Italia il modello didattico finlandese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3C9CDE7-565E-4585-9C2A-76D1B78A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8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824870" cy="67917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Il sistema scolastico finlandese 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5" y="1417983"/>
            <a:ext cx="7129669" cy="4923182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 </a:t>
            </a:r>
            <a:r>
              <a:rPr lang="it-IT" dirty="0">
                <a:solidFill>
                  <a:srgbClr val="66E24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riforma scolastica finlandese</a:t>
            </a:r>
            <a:r>
              <a:rPr lang="it-IT" dirty="0">
                <a:solidFill>
                  <a:srgbClr val="66E244"/>
                </a:solidFill>
              </a:rPr>
              <a:t> </a:t>
            </a:r>
            <a:r>
              <a:rPr lang="it-IT" dirty="0"/>
              <a:t>risale all’inizio degli anni Settanta e fu decisa per fare fronte al basso livello di istruzione del paese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Dal 1972 al 1977 una serie di modifiche ha profondamente modificato l’intero sistema.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Negli anni a seguire sono stati messe in atto </a:t>
            </a:r>
            <a:r>
              <a:rPr lang="it-IT" dirty="0">
                <a:solidFill>
                  <a:srgbClr val="66E244"/>
                </a:solidFill>
              </a:rPr>
              <a:t>interventi organici e coerenti</a:t>
            </a:r>
            <a:r>
              <a:rPr lang="it-IT" dirty="0"/>
              <a:t> che hanno portato il sistema ai livelli attuali di efficacia didattica ed efficienza organizzativa.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sistema scolastico della Finlandia è strutturato su tre livelli di educazione scolastica: </a:t>
            </a:r>
            <a:r>
              <a:rPr lang="it-IT" b="1" dirty="0">
                <a:solidFill>
                  <a:srgbClr val="7ED155"/>
                </a:solidFill>
              </a:rPr>
              <a:t>primario, secondario, universitario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>
                <a:solidFill>
                  <a:srgbClr val="66E244"/>
                </a:solidFill>
              </a:rPr>
              <a:t>scuola obbligatoria della Finlandia è gratuita </a:t>
            </a:r>
            <a:r>
              <a:rPr lang="it-IT" dirty="0"/>
              <a:t>e pertanto le famiglie finlandesi non devono pagare libri, mensa scolastica e rate scolastiche, persino mezzi di trasporto.</a:t>
            </a:r>
          </a:p>
          <a:p>
            <a:pPr algn="just"/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32F5339-EC7F-4BC0-B948-49048CD6D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2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67917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Il sistema scolastico finlandese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705" y="1417983"/>
            <a:ext cx="7129669" cy="4923182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>
                <a:solidFill>
                  <a:srgbClr val="7ED155"/>
                </a:solidFill>
              </a:rPr>
              <a:t>scuola obbligatoria </a:t>
            </a:r>
            <a:r>
              <a:rPr lang="it-IT" dirty="0"/>
              <a:t>finlandese (</a:t>
            </a:r>
            <a:r>
              <a:rPr lang="it-IT" dirty="0" err="1"/>
              <a:t>Peruskoulu</a:t>
            </a:r>
            <a:r>
              <a:rPr lang="it-IT" dirty="0"/>
              <a:t>) ha una durata di </a:t>
            </a:r>
            <a:r>
              <a:rPr lang="it-IT" dirty="0">
                <a:solidFill>
                  <a:srgbClr val="7ED155"/>
                </a:solidFill>
              </a:rPr>
              <a:t>nove anni</a:t>
            </a:r>
            <a:r>
              <a:rPr lang="it-IT" dirty="0"/>
              <a:t>, con obbligo di frequenza. </a:t>
            </a:r>
            <a:r>
              <a:rPr lang="it-IT" dirty="0">
                <a:solidFill>
                  <a:srgbClr val="7ED155"/>
                </a:solidFill>
              </a:rPr>
              <a:t>Inizia a 7 anni e termina a 16 anni; a 6 anni, </a:t>
            </a:r>
            <a:r>
              <a:rPr lang="it-IT" dirty="0"/>
              <a:t>se i genitori vogliono, i bambini possono frequentare </a:t>
            </a:r>
            <a:r>
              <a:rPr lang="it-IT" dirty="0">
                <a:solidFill>
                  <a:srgbClr val="7ED155"/>
                </a:solidFill>
              </a:rPr>
              <a:t>una sorta di primina.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Paragonando la </a:t>
            </a:r>
            <a:r>
              <a:rPr lang="it-IT" dirty="0" err="1"/>
              <a:t>Peruskoulu</a:t>
            </a:r>
            <a:r>
              <a:rPr lang="it-IT" dirty="0"/>
              <a:t> con le scuole italiane, essa </a:t>
            </a:r>
            <a:r>
              <a:rPr lang="it-IT" dirty="0">
                <a:solidFill>
                  <a:srgbClr val="7ED155"/>
                </a:solidFill>
              </a:rPr>
              <a:t>comprende la scuola primaria, la scuola media, più i primi due anni delle scuole superiori.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Al termine della scuola obbligatoria lo studente finlandese ha la possibilità di scegliere se iscriversi alla scuola </a:t>
            </a:r>
            <a:r>
              <a:rPr lang="it-IT" dirty="0">
                <a:solidFill>
                  <a:srgbClr val="7ED155"/>
                </a:solidFill>
              </a:rPr>
              <a:t>secondaria superiore </a:t>
            </a:r>
            <a:r>
              <a:rPr lang="it-IT" dirty="0"/>
              <a:t>(</a:t>
            </a:r>
            <a:r>
              <a:rPr lang="it-IT" dirty="0" err="1"/>
              <a:t>Lukio-Gymnasium</a:t>
            </a:r>
            <a:r>
              <a:rPr lang="it-IT" dirty="0"/>
              <a:t>) o alla scuola </a:t>
            </a:r>
            <a:r>
              <a:rPr lang="it-IT" dirty="0">
                <a:solidFill>
                  <a:srgbClr val="7ED155"/>
                </a:solidFill>
              </a:rPr>
              <a:t>professionale superiore </a:t>
            </a:r>
            <a:r>
              <a:rPr lang="it-IT" dirty="0"/>
              <a:t>(</a:t>
            </a:r>
            <a:r>
              <a:rPr lang="it-IT" dirty="0" err="1"/>
              <a:t>Ammatillinen</a:t>
            </a:r>
            <a:r>
              <a:rPr lang="it-IT" dirty="0"/>
              <a:t> </a:t>
            </a:r>
            <a:r>
              <a:rPr lang="it-IT" dirty="0" err="1"/>
              <a:t>oppilaitosYrkesinstitut</a:t>
            </a:r>
            <a:r>
              <a:rPr lang="it-IT" dirty="0"/>
              <a:t>), che hanno entrambe </a:t>
            </a:r>
            <a:r>
              <a:rPr lang="it-IT" dirty="0">
                <a:solidFill>
                  <a:srgbClr val="7ED155"/>
                </a:solidFill>
              </a:rPr>
              <a:t>durata triennale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scuola secondaria superiore prevede un </a:t>
            </a:r>
            <a:r>
              <a:rPr lang="it-IT" dirty="0">
                <a:solidFill>
                  <a:srgbClr val="7ED155"/>
                </a:solidFill>
              </a:rPr>
              <a:t>esame finale </a:t>
            </a:r>
            <a:r>
              <a:rPr lang="it-IT" dirty="0"/>
              <a:t>per accedere al livello universitario.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terzo livello di studi è suddiviso in università (</a:t>
            </a:r>
            <a:r>
              <a:rPr lang="it-IT" dirty="0" err="1"/>
              <a:t>yliopisto</a:t>
            </a:r>
            <a:r>
              <a:rPr lang="it-IT" dirty="0"/>
              <a:t>) e politecnici (</a:t>
            </a:r>
            <a:r>
              <a:rPr lang="it-IT" dirty="0" err="1"/>
              <a:t>ammattikorkeakoulu</a:t>
            </a:r>
            <a:r>
              <a:rPr lang="it-IT" dirty="0"/>
              <a:t>, abbreviati AMK).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Con tale struttura in Finlandia la media dei laureati è cresciuta fino al 46%; Mentre l’Italia con la media nazionale di laureati del 21 % circa è la seconda più bassa in Europa (dati Eurostat 2017)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D03781-874B-4132-AF3B-4B4B89CA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252" y="331305"/>
            <a:ext cx="6718853" cy="1011719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Il sistema scolastico finlandese 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33B629A-FD0E-42E1-93DC-0815B93857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1" y="1343025"/>
            <a:ext cx="5201064" cy="538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6ADC5F3-C82D-4BC0-A501-A33AEBBC9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9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967408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 concetti chiave</a:t>
            </a:r>
            <a:br>
              <a:rPr lang="it-IT" sz="3200" b="1" dirty="0">
                <a:solidFill>
                  <a:srgbClr val="7ED155"/>
                </a:solidFill>
                <a:latin typeface="Lucida Handwriting" panose="03010101010101010101" pitchFamily="66" charset="0"/>
              </a:rPr>
            </a:br>
            <a:r>
              <a:rPr lang="it-IT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Equità, fiducia, dialogo</a:t>
            </a:r>
            <a:b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1417983"/>
            <a:ext cx="6824870" cy="4923182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Il </a:t>
            </a:r>
            <a:r>
              <a:rPr lang="it-IT" b="1" dirty="0">
                <a:solidFill>
                  <a:srgbClr val="7ED155"/>
                </a:solidFill>
              </a:rPr>
              <a:t>Prof. Marco </a:t>
            </a:r>
            <a:r>
              <a:rPr lang="it-IT" b="1" dirty="0" err="1">
                <a:solidFill>
                  <a:srgbClr val="7ED155"/>
                </a:solidFill>
              </a:rPr>
              <a:t>Braghero</a:t>
            </a:r>
            <a:r>
              <a:rPr lang="it-IT" dirty="0"/>
              <a:t>, esperto di sistemi formativi, già ricercatore presso l’università finlandese di </a:t>
            </a:r>
            <a:r>
              <a:rPr lang="it-IT" dirty="0" err="1"/>
              <a:t>Jyvaskyla</a:t>
            </a:r>
            <a:r>
              <a:rPr lang="it-IT" dirty="0"/>
              <a:t>, ora funzionario del Miur, ha riassunto in questi concetti il </a:t>
            </a:r>
            <a:r>
              <a:rPr lang="it-IT" dirty="0">
                <a:solidFill>
                  <a:srgbClr val="7ED155"/>
                </a:solidFill>
              </a:rPr>
              <a:t>sistema valoriale alla base del successo del modello scolastico finlandese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ED155"/>
                </a:solidFill>
              </a:rPr>
              <a:t>Equità</a:t>
            </a:r>
            <a:r>
              <a:rPr lang="it-IT" dirty="0"/>
              <a:t>: tutti i bambini, sia di famiglie ricche che povere, frequentano le scuole pubbliche; </a:t>
            </a:r>
            <a:r>
              <a:rPr lang="it-IT" dirty="0">
                <a:solidFill>
                  <a:srgbClr val="66E244"/>
                </a:solidFill>
              </a:rPr>
              <a:t>tutte le scuole sono tra loro uguali per qualità didattica, servizi e strutture</a:t>
            </a:r>
            <a:r>
              <a:rPr lang="it-IT" dirty="0"/>
              <a:t>; gli studenti frequentano di solito la scuola più vicina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ED155"/>
                </a:solidFill>
              </a:rPr>
              <a:t>Fiducia: </a:t>
            </a:r>
            <a:r>
              <a:rPr lang="it-IT" dirty="0"/>
              <a:t>le famiglie e gli studenti ripongono </a:t>
            </a:r>
            <a:r>
              <a:rPr lang="it-IT" dirty="0">
                <a:solidFill>
                  <a:srgbClr val="66E244"/>
                </a:solidFill>
              </a:rPr>
              <a:t>una fiducia assoluta nei docenti,</a:t>
            </a:r>
            <a:r>
              <a:rPr lang="it-IT" dirty="0"/>
              <a:t> i  docenti tra loro e nei confronti degli studenti, che hanno più libertà, ma anche più autodisciplina; la fiducia è anche dei docenti verso il dirigente e viceversa; quindi rispetto reciproco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ED155"/>
                </a:solidFill>
              </a:rPr>
              <a:t>Dialogo: </a:t>
            </a:r>
            <a:r>
              <a:rPr lang="it-IT" dirty="0"/>
              <a:t>il dialogo è continuo tra docenti e studenti, tra i vari docenti e con il dirigente, che si pone per lo più come un collega; ci sono anche </a:t>
            </a:r>
            <a:r>
              <a:rPr lang="it-IT" dirty="0">
                <a:solidFill>
                  <a:srgbClr val="66E244"/>
                </a:solidFill>
              </a:rPr>
              <a:t>momenti informali di dialogo</a:t>
            </a:r>
            <a:r>
              <a:rPr lang="it-IT" dirty="0"/>
              <a:t>, grazie al fatto che i docenti hanno più tempo libero nella giornata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0F9EFF-D165-4504-B31F-5569064C3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967408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 concetti chiave</a:t>
            </a:r>
            <a:br>
              <a:rPr lang="it-IT" sz="3200" b="1" dirty="0">
                <a:solidFill>
                  <a:srgbClr val="7ED155"/>
                </a:solidFill>
                <a:latin typeface="Lucida Handwriting" panose="03010101010101010101" pitchFamily="66" charset="0"/>
              </a:rPr>
            </a:br>
            <a:r>
              <a:rPr lang="it-IT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Autonomia, territorio</a:t>
            </a:r>
            <a:br>
              <a:rPr lang="it-IT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1417983"/>
            <a:ext cx="6824870" cy="4923182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ED155"/>
                </a:solidFill>
              </a:rPr>
              <a:t>Autonomia: </a:t>
            </a:r>
            <a:r>
              <a:rPr lang="it-IT" dirty="0"/>
              <a:t>la scuola </a:t>
            </a:r>
            <a:r>
              <a:rPr lang="it-IT" dirty="0">
                <a:solidFill>
                  <a:srgbClr val="7ED155"/>
                </a:solidFill>
              </a:rPr>
              <a:t>non è gestita dallo Stato</a:t>
            </a:r>
            <a:r>
              <a:rPr lang="it-IT" dirty="0"/>
              <a:t>, che ha solo una funzione di indirizzo generale, ma dagli </a:t>
            </a:r>
            <a:r>
              <a:rPr lang="it-IT" dirty="0">
                <a:solidFill>
                  <a:srgbClr val="7ED155"/>
                </a:solidFill>
              </a:rPr>
              <a:t>Enti locali </a:t>
            </a:r>
            <a:r>
              <a:rPr lang="it-IT" dirty="0"/>
              <a:t>(comuni); ne consegue una maggiore autonomia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Circa la metà degli istituti professionali è comunale, un terzo è statale e il resto sono privati. Le scuole professionali ricevono sovvenzioni dallo Stato. Anche la maggior parte dei licei è attualmente di proprietà comunale (sono molto rari quelli privati).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Esiste un curriculum nazionale ma </a:t>
            </a:r>
            <a:r>
              <a:rPr lang="it-IT" dirty="0">
                <a:solidFill>
                  <a:srgbClr val="7ED155"/>
                </a:solidFill>
              </a:rPr>
              <a:t>i programmi sono redatti a livello comunale </a:t>
            </a:r>
            <a:r>
              <a:rPr lang="it-IT" dirty="0"/>
              <a:t>ed ogni scuola ha il suo piano annuale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riforma del 1994 ha dato ancora più autonomia alle scuole: gli </a:t>
            </a:r>
            <a:r>
              <a:rPr lang="it-IT" dirty="0">
                <a:solidFill>
                  <a:srgbClr val="7ED155"/>
                </a:solidFill>
              </a:rPr>
              <a:t>insegnanti sono liberi di progettare completamente la loro programmazione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7ED155"/>
                </a:solidFill>
              </a:rPr>
              <a:t>Territorio: </a:t>
            </a:r>
            <a:r>
              <a:rPr lang="it-IT" dirty="0"/>
              <a:t>l’interdipendenza tra scuola e territorio, così come quella tra scuola e famiglia, è una delle chiavi strategiche del sistema finlandese</a:t>
            </a:r>
            <a:endParaRPr lang="it-IT" dirty="0">
              <a:solidFill>
                <a:srgbClr val="7ED155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205AF3-7131-44D0-ADBF-E778075C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298779"/>
            <a:ext cx="6718853" cy="781877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I docenti</a:t>
            </a:r>
            <a:br>
              <a:rPr lang="it-IT" sz="3200" b="1" dirty="0">
                <a:solidFill>
                  <a:srgbClr val="7ED155"/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983674"/>
            <a:ext cx="6824870" cy="5701606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Secondo il report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it-IT" i="1" dirty="0" err="1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</a:t>
            </a:r>
            <a:r>
              <a:rPr lang="it-IT" i="1" dirty="0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i="1" dirty="0" err="1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</a:t>
            </a:r>
            <a:r>
              <a:rPr lang="it-IT" i="1" dirty="0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it-IT" i="1" dirty="0" err="1">
                <a:solidFill>
                  <a:srgbClr val="7ED15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glance</a:t>
            </a:r>
            <a:r>
              <a:rPr lang="it-IT" dirty="0">
                <a:solidFill>
                  <a:srgbClr val="7ED155"/>
                </a:solidFill>
              </a:rPr>
              <a:t> </a:t>
            </a:r>
            <a:r>
              <a:rPr lang="it-IT" dirty="0"/>
              <a:t>del 2018, l’Italia ha solo l’1% dei docenti sotto i 30 anni e ben il 58% sopra i 50.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 Finlandia il </a:t>
            </a:r>
            <a:r>
              <a:rPr lang="it-IT" dirty="0">
                <a:solidFill>
                  <a:srgbClr val="7ED155"/>
                </a:solidFill>
              </a:rPr>
              <a:t>corpo docente è composto per il 7% da insegnanti under 30 e per il 57% tra i 30 e i 50 ann</a:t>
            </a:r>
            <a:r>
              <a:rPr lang="it-IT" dirty="0"/>
              <a:t>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Tut­ti gli in­se­gnan­ti ri­ce­vo­no </a:t>
            </a:r>
            <a:r>
              <a:rPr lang="it-IT" dirty="0">
                <a:solidFill>
                  <a:srgbClr val="7ED155"/>
                </a:solidFill>
              </a:rPr>
              <a:t>un’ot­ti­ma for­ma­zio­ne</a:t>
            </a:r>
            <a:r>
              <a:rPr lang="it-IT" dirty="0"/>
              <a:t>: tut­ti de­vo­no stu­dia­re al­l’u­ni­ver­si­tà, an­che chi la­vo­ra nel­le scuo­le ma­ter­ne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 par­ti­re dal­la pri­ma clas­se del­la scuo­la ele­men­ta­re la qua­li­fi­ca mi­ni­ma per in­se­gna­re è la lau­rea magistrale in </a:t>
            </a:r>
            <a:r>
              <a:rPr lang="it-IT" i="1" dirty="0" err="1"/>
              <a:t>teacher</a:t>
            </a:r>
            <a:r>
              <a:rPr lang="it-IT" i="1" dirty="0"/>
              <a:t> training</a:t>
            </a: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>
                <a:solidFill>
                  <a:srgbClr val="66E244"/>
                </a:solidFill>
              </a:rPr>
              <a:t>selezione per chi vuole intraprendere la carriera docente è elevata</a:t>
            </a:r>
            <a:r>
              <a:rPr lang="it-IT" dirty="0"/>
              <a:t>: mol­te per­so­ne vo­glio­no iscri­ver­si ai cor­si di lau­rea per di­ven­ta­re in­se­gnan­ti (circa 6000 matricole l’anno) ma </a:t>
            </a:r>
            <a:r>
              <a:rPr lang="it-IT" dirty="0">
                <a:solidFill>
                  <a:srgbClr val="66E244"/>
                </a:solidFill>
              </a:rPr>
              <a:t>sol­tan­to il 10% ot­tie­ne il po­sto.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>
                <a:solidFill>
                  <a:srgbClr val="66E244"/>
                </a:solidFill>
              </a:rPr>
              <a:t>formazione è continua ed obbligatoria</a:t>
            </a:r>
            <a:r>
              <a:rPr lang="it-IT" dirty="0"/>
              <a:t>, con sessioni comuni per confrontarsi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L’insegnamento è una professione molto </a:t>
            </a:r>
            <a:r>
              <a:rPr lang="it-IT" dirty="0">
                <a:solidFill>
                  <a:srgbClr val="66E244"/>
                </a:solidFill>
              </a:rPr>
              <a:t>apprezzata socialmente e ben pagata</a:t>
            </a:r>
            <a:r>
              <a:rPr lang="it-IT" dirty="0"/>
              <a:t>	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Gli insegnanti finnici vengono </a:t>
            </a:r>
            <a:r>
              <a:rPr lang="it-IT" dirty="0">
                <a:solidFill>
                  <a:srgbClr val="66E244"/>
                </a:solidFill>
              </a:rPr>
              <a:t>reclutati (e licenziati) dalle singole scuole </a:t>
            </a:r>
            <a:r>
              <a:rPr lang="it-IT" dirty="0"/>
              <a:t>o dai Comuni, i quali spesso ricorrono ad annunci sui quotidiani per trovare personale.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9657F5-D08F-4814-B553-10844F321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84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25886-0408-44F0-B1EE-ADE059C77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504" y="450575"/>
            <a:ext cx="6718853" cy="781877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solidFill>
                  <a:srgbClr val="7ED155"/>
                </a:solidFill>
                <a:latin typeface="Lucida Handwriting" panose="03010101010101010101" pitchFamily="66" charset="0"/>
              </a:rPr>
              <a:t>Organizzazione del tempo</a:t>
            </a:r>
            <a:br>
              <a:rPr lang="it-IT" sz="3200" b="1" dirty="0">
                <a:solidFill>
                  <a:srgbClr val="7ED155"/>
                </a:solidFill>
              </a:rPr>
            </a:br>
            <a:endParaRPr lang="it-IT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B01B55-90FD-4F8C-ACF8-1E981B8FD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0504" y="1417983"/>
            <a:ext cx="6824870" cy="4923182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L’anno scolastico comincia a </a:t>
            </a:r>
            <a:r>
              <a:rPr lang="it-IT" dirty="0">
                <a:solidFill>
                  <a:srgbClr val="66E244"/>
                </a:solidFill>
              </a:rPr>
              <a:t>metà agosto </a:t>
            </a:r>
            <a:r>
              <a:rPr lang="it-IT" dirty="0"/>
              <a:t>e termina </a:t>
            </a:r>
            <a:r>
              <a:rPr lang="it-IT" dirty="0">
                <a:solidFill>
                  <a:srgbClr val="66E244"/>
                </a:solidFill>
              </a:rPr>
              <a:t>fine maggio/primi giugno</a:t>
            </a:r>
            <a:r>
              <a:rPr lang="it-IT" dirty="0"/>
              <a:t> ed è articolato in </a:t>
            </a:r>
            <a:r>
              <a:rPr lang="it-IT" dirty="0">
                <a:solidFill>
                  <a:srgbClr val="66E244"/>
                </a:solidFill>
              </a:rPr>
              <a:t>5 periodi con interruzioni </a:t>
            </a:r>
            <a:r>
              <a:rPr lang="it-IT" dirty="0"/>
              <a:t>in autunno, a Natale, in inverno ed a Pasqua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ore di apprendimento settimanali sono circa 37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ore di apprendimento annuali sono circa 1400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Gli insegnanti passano 592 ore per anno scolastico nelle classi (media OCSE: 703 ore).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66E244"/>
                </a:solidFill>
              </a:rPr>
              <a:t>Ogni ora di  lezione consiste in 45 minuti effettivi di attività e 15 minuti di pausa</a:t>
            </a:r>
            <a:r>
              <a:rPr lang="it-IT" dirty="0"/>
              <a:t>, utilizzati anche dagli studenti per spostarsi da un’aula all’altra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Le lezioni cominciano verso le </a:t>
            </a:r>
            <a:r>
              <a:rPr lang="it-IT" dirty="0">
                <a:solidFill>
                  <a:srgbClr val="7ED155"/>
                </a:solidFill>
              </a:rPr>
              <a:t>9.00</a:t>
            </a:r>
            <a:r>
              <a:rPr lang="it-IT" dirty="0"/>
              <a:t> e terminano verso le </a:t>
            </a:r>
            <a:r>
              <a:rPr lang="it-IT" dirty="0">
                <a:solidFill>
                  <a:srgbClr val="7ED155"/>
                </a:solidFill>
              </a:rPr>
              <a:t>16.00.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 </a:t>
            </a:r>
            <a:r>
              <a:rPr lang="it-IT" dirty="0">
                <a:solidFill>
                  <a:srgbClr val="7ED155"/>
                </a:solidFill>
              </a:rPr>
              <a:t>pausa mensa </a:t>
            </a:r>
            <a:r>
              <a:rPr lang="it-IT" dirty="0"/>
              <a:t>è differenziata tra piccoli e grandi e dura circa </a:t>
            </a:r>
            <a:r>
              <a:rPr lang="it-IT" dirty="0">
                <a:solidFill>
                  <a:srgbClr val="7ED155"/>
                </a:solidFill>
              </a:rPr>
              <a:t>mezz’ora.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9398D6-486D-4F86-860A-6ED9B2F7A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96934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5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{0BD329C1-12B7-4CF0-A12B-798EA8BF750B}tf16401375</Template>
  <TotalTime>1100</TotalTime>
  <Words>2027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Handwriting</vt:lpstr>
      <vt:lpstr>MS Shell Dlg 2</vt:lpstr>
      <vt:lpstr>Wingdings</vt:lpstr>
      <vt:lpstr>Wingdings 3</vt:lpstr>
      <vt:lpstr>Madison</vt:lpstr>
      <vt:lpstr> FINLAND Utajärven Lukio   25 GENNAIO           2 FEBBRAIO 2020         Liceo Scientifico «Peano» - Roma  Angela Di Fabio                              Pina Giaimo</vt:lpstr>
      <vt:lpstr>Alle origini di un mito</vt:lpstr>
      <vt:lpstr>Il sistema scolastico finlandese 1</vt:lpstr>
      <vt:lpstr>Il sistema scolastico finlandese 2</vt:lpstr>
      <vt:lpstr>Il sistema scolastico finlandese 3</vt:lpstr>
      <vt:lpstr>I concetti chiave Equità, fiducia, dialogo </vt:lpstr>
      <vt:lpstr>I concetti chiave Autonomia, territorio </vt:lpstr>
      <vt:lpstr>I docenti </vt:lpstr>
      <vt:lpstr>Organizzazione del tempo </vt:lpstr>
      <vt:lpstr>Organizzazione dello spazio </vt:lpstr>
      <vt:lpstr>Metodologia</vt:lpstr>
      <vt:lpstr>Strumenti</vt:lpstr>
      <vt:lpstr>Inclusione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FINLANDIA</dc:title>
  <dc:creator>Angela Di Fabio</dc:creator>
  <cp:lastModifiedBy>Giorgio</cp:lastModifiedBy>
  <cp:revision>87</cp:revision>
  <dcterms:created xsi:type="dcterms:W3CDTF">2020-02-22T15:21:17Z</dcterms:created>
  <dcterms:modified xsi:type="dcterms:W3CDTF">2020-05-02T07:23:21Z</dcterms:modified>
</cp:coreProperties>
</file>