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70" r:id="rId14"/>
    <p:sldId id="273" r:id="rId15"/>
    <p:sldId id="268" r:id="rId16"/>
    <p:sldId id="271" r:id="rId17"/>
    <p:sldId id="272"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32"/>
    <p:restoredTop sz="86378"/>
  </p:normalViewPr>
  <p:slideViewPr>
    <p:cSldViewPr snapToGrid="0" snapToObjects="1">
      <p:cViewPr varScale="1">
        <p:scale>
          <a:sx n="90" d="100"/>
          <a:sy n="90" d="100"/>
        </p:scale>
        <p:origin x="780"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4" d="100"/>
          <a:sy n="84" d="100"/>
        </p:scale>
        <p:origin x="2760"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D1544A-1877-C243-8DB4-F70593282EC7}" type="datetimeFigureOut">
              <a:rPr lang="it-IT" smtClean="0"/>
              <a:t>22/06/2020</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C86C3D-04A8-7D4D-97BC-1341C9C32533}" type="slidenum">
              <a:rPr lang="it-IT" smtClean="0"/>
              <a:t>‹N›</a:t>
            </a:fld>
            <a:endParaRPr lang="it-IT"/>
          </a:p>
        </p:txBody>
      </p:sp>
    </p:spTree>
    <p:extLst>
      <p:ext uri="{BB962C8B-B14F-4D97-AF65-F5344CB8AC3E}">
        <p14:creationId xmlns:p14="http://schemas.microsoft.com/office/powerpoint/2010/main" val="1403595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DC86C3D-04A8-7D4D-97BC-1341C9C32533}" type="slidenum">
              <a:rPr lang="it-IT" smtClean="0"/>
              <a:t>1</a:t>
            </a:fld>
            <a:endParaRPr lang="it-IT"/>
          </a:p>
        </p:txBody>
      </p:sp>
    </p:spTree>
    <p:extLst>
      <p:ext uri="{BB962C8B-B14F-4D97-AF65-F5344CB8AC3E}">
        <p14:creationId xmlns:p14="http://schemas.microsoft.com/office/powerpoint/2010/main" val="502790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FDC86C3D-04A8-7D4D-97BC-1341C9C32533}" type="slidenum">
              <a:rPr lang="it-IT" smtClean="0"/>
              <a:t>3</a:t>
            </a:fld>
            <a:endParaRPr lang="it-IT"/>
          </a:p>
        </p:txBody>
      </p:sp>
    </p:spTree>
    <p:extLst>
      <p:ext uri="{BB962C8B-B14F-4D97-AF65-F5344CB8AC3E}">
        <p14:creationId xmlns:p14="http://schemas.microsoft.com/office/powerpoint/2010/main" val="2442492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FDC86C3D-04A8-7D4D-97BC-1341C9C32533}" type="slidenum">
              <a:rPr lang="it-IT" smtClean="0"/>
              <a:t>4</a:t>
            </a:fld>
            <a:endParaRPr lang="it-IT"/>
          </a:p>
        </p:txBody>
      </p:sp>
    </p:spTree>
    <p:extLst>
      <p:ext uri="{BB962C8B-B14F-4D97-AF65-F5344CB8AC3E}">
        <p14:creationId xmlns:p14="http://schemas.microsoft.com/office/powerpoint/2010/main" val="1959311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DC86C3D-04A8-7D4D-97BC-1341C9C32533}" type="slidenum">
              <a:rPr lang="it-IT" smtClean="0"/>
              <a:t>13</a:t>
            </a:fld>
            <a:endParaRPr lang="it-IT"/>
          </a:p>
        </p:txBody>
      </p:sp>
    </p:spTree>
    <p:extLst>
      <p:ext uri="{BB962C8B-B14F-4D97-AF65-F5344CB8AC3E}">
        <p14:creationId xmlns:p14="http://schemas.microsoft.com/office/powerpoint/2010/main" val="3732566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DC86C3D-04A8-7D4D-97BC-1341C9C32533}" type="slidenum">
              <a:rPr lang="it-IT" smtClean="0"/>
              <a:t>15</a:t>
            </a:fld>
            <a:endParaRPr lang="it-IT"/>
          </a:p>
        </p:txBody>
      </p:sp>
    </p:spTree>
    <p:extLst>
      <p:ext uri="{BB962C8B-B14F-4D97-AF65-F5344CB8AC3E}">
        <p14:creationId xmlns:p14="http://schemas.microsoft.com/office/powerpoint/2010/main" val="2159464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DC86C3D-04A8-7D4D-97BC-1341C9C32533}" type="slidenum">
              <a:rPr lang="it-IT" smtClean="0"/>
              <a:t>16</a:t>
            </a:fld>
            <a:endParaRPr lang="it-IT"/>
          </a:p>
        </p:txBody>
      </p:sp>
    </p:spTree>
    <p:extLst>
      <p:ext uri="{BB962C8B-B14F-4D97-AF65-F5344CB8AC3E}">
        <p14:creationId xmlns:p14="http://schemas.microsoft.com/office/powerpoint/2010/main" val="1513223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DC86C3D-04A8-7D4D-97BC-1341C9C32533}" type="slidenum">
              <a:rPr lang="it-IT" smtClean="0"/>
              <a:t>17</a:t>
            </a:fld>
            <a:endParaRPr lang="it-IT"/>
          </a:p>
        </p:txBody>
      </p:sp>
    </p:spTree>
    <p:extLst>
      <p:ext uri="{BB962C8B-B14F-4D97-AF65-F5344CB8AC3E}">
        <p14:creationId xmlns:p14="http://schemas.microsoft.com/office/powerpoint/2010/main" val="25102080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6/22/2020</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it-IT"/>
              <a:t>Fare clic sull'icona per inserire un'immagine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48A87A34-81AB-432B-8DAE-1953F412C126}" type="datetimeFigureOut">
              <a:rPr lang="en-US" dirty="0"/>
              <a:t>6/22/2020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48A87A34-81AB-432B-8DAE-1953F412C126}" type="datetimeFigureOut">
              <a:rPr lang="en-US" dirty="0"/>
              <a:t>6/22/2020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it-IT"/>
              <a:t>Fare clic per modificare lo stile del titolo dello schema</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48A87A34-81AB-432B-8DAE-1953F412C126}" type="datetimeFigureOut">
              <a:rPr lang="en-US" dirty="0"/>
              <a:t>6/22/2020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48A87A34-81AB-432B-8DAE-1953F412C126}" type="datetimeFigureOut">
              <a:rPr lang="en-US" dirty="0"/>
              <a:t>6/22/2020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it-IT"/>
              <a:t>Fare clic per modificare lo stile del titolo dello schema</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3" name="Date Placeholder 2"/>
          <p:cNvSpPr>
            <a:spLocks noGrp="1"/>
          </p:cNvSpPr>
          <p:nvPr>
            <p:ph type="dt" sz="half" idx="10"/>
          </p:nvPr>
        </p:nvSpPr>
        <p:spPr/>
        <p:txBody>
          <a:bodyPr/>
          <a:lstStyle/>
          <a:p>
            <a:fld id="{48A87A34-81AB-432B-8DAE-1953F412C126}" type="datetimeFigureOut">
              <a:rPr lang="en-US" dirty="0"/>
              <a:t>6/22/2020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it-IT"/>
              <a:t>Fare clic per modificare lo stile del titolo dello schema</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it-IT"/>
              <a:t>Fare clic sull'icona per inserire un'immagine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it-IT"/>
              <a:t>Fare clic sull'icona per inserire un'immagine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it-IT"/>
              <a:t>Fare clic sull'icona per inserire un'immagine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3" name="Date Placeholder 2"/>
          <p:cNvSpPr>
            <a:spLocks noGrp="1"/>
          </p:cNvSpPr>
          <p:nvPr>
            <p:ph type="dt" sz="half" idx="10"/>
          </p:nvPr>
        </p:nvSpPr>
        <p:spPr/>
        <p:txBody>
          <a:bodyPr/>
          <a:lstStyle/>
          <a:p>
            <a:fld id="{48A87A34-81AB-432B-8DAE-1953F412C126}" type="datetimeFigureOut">
              <a:rPr lang="en-US" dirty="0"/>
              <a:t>6/22/2020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48A87A34-81AB-432B-8DAE-1953F412C126}" type="datetimeFigureOut">
              <a:rPr lang="en-US" dirty="0"/>
              <a:t>6/22/2020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6/22/2020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141410" y="3073397"/>
            <a:ext cx="4878391" cy="2717801"/>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72200" y="3073397"/>
            <a:ext cx="4875210" cy="2717801"/>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6/22/2020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6/22/2020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6/22/2020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48A87A34-81AB-432B-8DAE-1953F412C126}" type="datetimeFigureOut">
              <a:rPr lang="en-US" dirty="0"/>
              <a:t>6/22/2020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48A87A34-81AB-432B-8DAE-1953F412C126}" type="datetimeFigureOut">
              <a:rPr lang="en-US" dirty="0"/>
              <a:t>6/22/2020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6/22/2020</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jpg"/><Relationship Id="rId5" Type="http://schemas.openxmlformats.org/officeDocument/2006/relationships/image" Target="../media/image2.png"/><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0.jp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69" name="Group 9">
            <a:extLst>
              <a:ext uri="{FF2B5EF4-FFF2-40B4-BE49-F238E27FC236}">
                <a16:creationId xmlns:a16="http://schemas.microsoft.com/office/drawing/2014/main" id="{096A8A5D-137F-4A8A-9811-F7A867F02E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81" name="Rectangle 10">
              <a:extLst>
                <a:ext uri="{FF2B5EF4-FFF2-40B4-BE49-F238E27FC236}">
                  <a16:creationId xmlns:a16="http://schemas.microsoft.com/office/drawing/2014/main" id="{6EA64E00-438F-4B4F-9366-7A7230A9A0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59E6386A-8042-4EC7-A981-EFAC2ACB89D5}"/>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sp>
        <p:nvSpPr>
          <p:cNvPr id="2" name="Titolo 1">
            <a:extLst>
              <a:ext uri="{FF2B5EF4-FFF2-40B4-BE49-F238E27FC236}">
                <a16:creationId xmlns:a16="http://schemas.microsoft.com/office/drawing/2014/main" id="{28901F37-8838-FE4E-98B0-07347FA74AA0}"/>
              </a:ext>
            </a:extLst>
          </p:cNvPr>
          <p:cNvSpPr>
            <a:spLocks noGrp="1"/>
          </p:cNvSpPr>
          <p:nvPr>
            <p:ph type="ctrTitle"/>
          </p:nvPr>
        </p:nvSpPr>
        <p:spPr>
          <a:xfrm>
            <a:off x="7899121" y="57707"/>
            <a:ext cx="4011891" cy="3571318"/>
          </a:xfrm>
        </p:spPr>
        <p:txBody>
          <a:bodyPr>
            <a:normAutofit fontScale="90000"/>
          </a:bodyPr>
          <a:lstStyle/>
          <a:p>
            <a:br>
              <a:rPr lang="it-IT" sz="3600" dirty="0">
                <a:latin typeface="Abadi MT Condensed Light" panose="020B0306030101010103" pitchFamily="34" charset="77"/>
                <a:cs typeface="Apple Chancery" panose="03020702040506060504" pitchFamily="66" charset="-79"/>
              </a:rPr>
            </a:br>
            <a:br>
              <a:rPr lang="it-IT" sz="3600" dirty="0">
                <a:latin typeface="Abadi MT Condensed Light" panose="020B0306030101010103" pitchFamily="34" charset="77"/>
                <a:cs typeface="Apple Chancery" panose="03020702040506060504" pitchFamily="66" charset="-79"/>
              </a:rPr>
            </a:br>
            <a:br>
              <a:rPr lang="it-IT" sz="3600" dirty="0">
                <a:latin typeface="Abadi MT Condensed Light" panose="020B0306030101010103" pitchFamily="34" charset="77"/>
                <a:cs typeface="Apple Chancery" panose="03020702040506060504" pitchFamily="66" charset="-79"/>
              </a:rPr>
            </a:br>
            <a:br>
              <a:rPr lang="it-IT" sz="3600" dirty="0">
                <a:latin typeface="Abadi MT Condensed Light" panose="020B0306030101010103" pitchFamily="34" charset="77"/>
                <a:cs typeface="Apple Chancery" panose="03020702040506060504" pitchFamily="66" charset="-79"/>
              </a:rPr>
            </a:br>
            <a:br>
              <a:rPr lang="it-IT" sz="3600" dirty="0">
                <a:latin typeface="Abadi MT Condensed Light" panose="020B0306030101010103" pitchFamily="34" charset="77"/>
                <a:cs typeface="Apple Chancery" panose="03020702040506060504" pitchFamily="66" charset="-79"/>
              </a:rPr>
            </a:br>
            <a:r>
              <a:rPr lang="it-IT" sz="4000" b="1" dirty="0">
                <a:solidFill>
                  <a:srgbClr val="FF0000"/>
                </a:solidFill>
                <a:latin typeface="Abadi MT Condensed Light" panose="020B0306030101010103" pitchFamily="34" charset="77"/>
                <a:cs typeface="Apple Chancery" panose="03020702040506060504" pitchFamily="66" charset="-79"/>
              </a:rPr>
              <a:t>ERASMUS+ KA1</a:t>
            </a:r>
            <a:br>
              <a:rPr lang="it-IT" sz="4000" b="1" dirty="0">
                <a:solidFill>
                  <a:srgbClr val="FF0000"/>
                </a:solidFill>
                <a:latin typeface="Abadi MT Condensed Light" panose="020B0306030101010103" pitchFamily="34" charset="77"/>
                <a:cs typeface="Apple Chancery" panose="03020702040506060504" pitchFamily="66" charset="-79"/>
              </a:rPr>
            </a:br>
            <a:r>
              <a:rPr lang="it-IT" sz="4000" b="1" dirty="0" err="1">
                <a:solidFill>
                  <a:srgbClr val="FF0000"/>
                </a:solidFill>
                <a:latin typeface="Abadi MT Condensed Light" panose="020B0306030101010103" pitchFamily="34" charset="77"/>
                <a:cs typeface="Apple Chancery" panose="03020702040506060504" pitchFamily="66" charset="-79"/>
              </a:rPr>
              <a:t>EspaÑa</a:t>
            </a:r>
            <a:br>
              <a:rPr lang="it-IT" sz="4000" b="1" dirty="0">
                <a:solidFill>
                  <a:srgbClr val="FF0000"/>
                </a:solidFill>
                <a:latin typeface="Abadi MT Condensed Light" panose="020B0306030101010103" pitchFamily="34" charset="77"/>
                <a:cs typeface="Apple Chancery" panose="03020702040506060504" pitchFamily="66" charset="-79"/>
              </a:rPr>
            </a:br>
            <a:r>
              <a:rPr lang="it-IT" sz="4000" b="1" dirty="0" err="1">
                <a:solidFill>
                  <a:srgbClr val="FF0000"/>
                </a:solidFill>
                <a:latin typeface="Abadi MT Condensed Light" panose="020B0306030101010103" pitchFamily="34" charset="77"/>
                <a:cs typeface="Apple Chancery" panose="03020702040506060504" pitchFamily="66" charset="-79"/>
              </a:rPr>
              <a:t>galicia</a:t>
            </a:r>
            <a:r>
              <a:rPr lang="it-IT" sz="4000" b="1" dirty="0">
                <a:solidFill>
                  <a:srgbClr val="FF0000"/>
                </a:solidFill>
                <a:latin typeface="Abadi MT Condensed Light" panose="020B0306030101010103" pitchFamily="34" charset="77"/>
                <a:cs typeface="Apple Chancery" panose="03020702040506060504" pitchFamily="66" charset="-79"/>
              </a:rPr>
              <a:t> </a:t>
            </a:r>
            <a:br>
              <a:rPr lang="it-IT" sz="4000" b="1" dirty="0">
                <a:solidFill>
                  <a:srgbClr val="FF0000"/>
                </a:solidFill>
                <a:latin typeface="Abadi MT Condensed Light" panose="020B0306030101010103" pitchFamily="34" charset="77"/>
                <a:cs typeface="Apple Chancery" panose="03020702040506060504" pitchFamily="66" charset="-79"/>
              </a:rPr>
            </a:br>
            <a:r>
              <a:rPr lang="it-IT" sz="4000" b="1" dirty="0" err="1">
                <a:solidFill>
                  <a:srgbClr val="FF0000"/>
                </a:solidFill>
                <a:latin typeface="Abadi MT Condensed Light" panose="020B0306030101010103" pitchFamily="34" charset="77"/>
                <a:cs typeface="Apple Chancery" panose="03020702040506060504" pitchFamily="66" charset="-79"/>
              </a:rPr>
              <a:t>santiago</a:t>
            </a:r>
            <a:r>
              <a:rPr lang="it-IT" sz="4000" b="1" dirty="0">
                <a:solidFill>
                  <a:srgbClr val="FF0000"/>
                </a:solidFill>
                <a:latin typeface="Abadi MT Condensed Light" panose="020B0306030101010103" pitchFamily="34" charset="77"/>
                <a:cs typeface="Apple Chancery" panose="03020702040506060504" pitchFamily="66" charset="-79"/>
              </a:rPr>
              <a:t> de </a:t>
            </a:r>
            <a:r>
              <a:rPr lang="it-IT" sz="4000" b="1" dirty="0" err="1">
                <a:solidFill>
                  <a:srgbClr val="FF0000"/>
                </a:solidFill>
                <a:latin typeface="Abadi MT Condensed Light" panose="020B0306030101010103" pitchFamily="34" charset="77"/>
                <a:cs typeface="Apple Chancery" panose="03020702040506060504" pitchFamily="66" charset="-79"/>
              </a:rPr>
              <a:t>compostela</a:t>
            </a:r>
            <a:br>
              <a:rPr lang="it-IT" sz="4000" b="1" dirty="0">
                <a:solidFill>
                  <a:srgbClr val="FF0000"/>
                </a:solidFill>
                <a:latin typeface="Abadi MT Condensed Light" panose="020B0306030101010103" pitchFamily="34" charset="77"/>
                <a:cs typeface="Apple Chancery" panose="03020702040506060504" pitchFamily="66" charset="-79"/>
              </a:rPr>
            </a:br>
            <a:br>
              <a:rPr lang="it-IT" sz="4000" b="1" dirty="0">
                <a:latin typeface="Abadi MT Condensed Light" panose="020B0306030101010103" pitchFamily="34" charset="77"/>
                <a:cs typeface="Apple Chancery" panose="03020702040506060504" pitchFamily="66" charset="-79"/>
              </a:rPr>
            </a:br>
            <a:r>
              <a:rPr lang="it-IT" sz="2700" b="1" dirty="0">
                <a:latin typeface="Abadi MT Condensed Light" panose="020B0306030101010103" pitchFamily="34" charset="77"/>
                <a:cs typeface="Apple Chancery" panose="03020702040506060504" pitchFamily="66" charset="-79"/>
              </a:rPr>
              <a:t>28 luglio 2019 - 04 agosto 2019</a:t>
            </a:r>
          </a:p>
        </p:txBody>
      </p:sp>
      <p:sp>
        <p:nvSpPr>
          <p:cNvPr id="3" name="Sottotitolo 2">
            <a:extLst>
              <a:ext uri="{FF2B5EF4-FFF2-40B4-BE49-F238E27FC236}">
                <a16:creationId xmlns:a16="http://schemas.microsoft.com/office/drawing/2014/main" id="{DF08D31A-24CA-524B-8F27-D4E82750FE77}"/>
              </a:ext>
            </a:extLst>
          </p:cNvPr>
          <p:cNvSpPr>
            <a:spLocks noGrp="1"/>
          </p:cNvSpPr>
          <p:nvPr>
            <p:ph type="subTitle" idx="1"/>
          </p:nvPr>
        </p:nvSpPr>
        <p:spPr>
          <a:xfrm>
            <a:off x="7886319" y="3806825"/>
            <a:ext cx="3184804" cy="2993469"/>
          </a:xfrm>
        </p:spPr>
        <p:txBody>
          <a:bodyPr>
            <a:noAutofit/>
          </a:bodyPr>
          <a:lstStyle/>
          <a:p>
            <a:r>
              <a:rPr lang="it-IT" sz="3600" b="1" dirty="0">
                <a:latin typeface="Abadi MT Condensed Light" panose="020B0306030101010103" pitchFamily="34" charset="77"/>
                <a:cs typeface="Apple Chancery" panose="03020702040506060504" pitchFamily="66" charset="-79"/>
              </a:rPr>
              <a:t>LICEO SCIENTIFICO PEANO ROMA</a:t>
            </a:r>
            <a:br>
              <a:rPr lang="it-IT" sz="3600" b="1" dirty="0">
                <a:latin typeface="Abadi MT Condensed Light" panose="020B0306030101010103" pitchFamily="34" charset="77"/>
                <a:cs typeface="Apple Chancery" panose="03020702040506060504" pitchFamily="66" charset="-79"/>
              </a:rPr>
            </a:br>
            <a:r>
              <a:rPr lang="it-IT" sz="3600" b="1" dirty="0">
                <a:latin typeface="Abadi MT Condensed Light" panose="020B0306030101010103" pitchFamily="34" charset="77"/>
                <a:cs typeface="Apple Chancery" panose="03020702040506060504" pitchFamily="66" charset="-79"/>
              </a:rPr>
              <a:t>Marilena Lerro</a:t>
            </a:r>
            <a:endParaRPr lang="it-IT" sz="3600" b="1" dirty="0"/>
          </a:p>
        </p:txBody>
      </p:sp>
      <p:pic>
        <p:nvPicPr>
          <p:cNvPr id="5" name="Immagine 4" descr="Immagine che contiene acqua, esterni, natura, barca&#10;&#10;Descrizione generata automaticamente">
            <a:extLst>
              <a:ext uri="{FF2B5EF4-FFF2-40B4-BE49-F238E27FC236}">
                <a16:creationId xmlns:a16="http://schemas.microsoft.com/office/drawing/2014/main" id="{4226A976-8C64-D54A-9B18-DCE4E17960E4}"/>
              </a:ext>
            </a:extLst>
          </p:cNvPr>
          <p:cNvPicPr>
            <a:picLocks noChangeAspect="1"/>
          </p:cNvPicPr>
          <p:nvPr/>
        </p:nvPicPr>
        <p:blipFill rotWithShape="1">
          <a:blip r:embed="rId5"/>
          <a:srcRect l="17339"/>
          <a:stretch/>
        </p:blipFill>
        <p:spPr>
          <a:xfrm>
            <a:off x="171450" y="-5546"/>
            <a:ext cx="7558541" cy="6857990"/>
          </a:xfrm>
          <a:prstGeom prst="rect">
            <a:avLst/>
          </a:prstGeom>
        </p:spPr>
      </p:pic>
      <p:grpSp>
        <p:nvGrpSpPr>
          <p:cNvPr id="82" name="Group 13">
            <a:extLst>
              <a:ext uri="{FF2B5EF4-FFF2-40B4-BE49-F238E27FC236}">
                <a16:creationId xmlns:a16="http://schemas.microsoft.com/office/drawing/2014/main" id="{0FA686C7-6B08-416F-AEF3-C204079363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83" name="Rectangle 5">
              <a:extLst>
                <a:ext uri="{FF2B5EF4-FFF2-40B4-BE49-F238E27FC236}">
                  <a16:creationId xmlns:a16="http://schemas.microsoft.com/office/drawing/2014/main" id="{2BBDDDB2-3938-4066-91BA-4907AF8826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6" name="Freeform 6">
              <a:extLst>
                <a:ext uri="{FF2B5EF4-FFF2-40B4-BE49-F238E27FC236}">
                  <a16:creationId xmlns:a16="http://schemas.microsoft.com/office/drawing/2014/main" id="{D2125FCC-F305-4C4C-9CB1-14B83ADD73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 name="Freeform 7">
              <a:extLst>
                <a:ext uri="{FF2B5EF4-FFF2-40B4-BE49-F238E27FC236}">
                  <a16:creationId xmlns:a16="http://schemas.microsoft.com/office/drawing/2014/main" id="{96643530-0EE0-4AC8-8241-ED8E26ED83A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 name="Rectangle 8">
              <a:extLst>
                <a:ext uri="{FF2B5EF4-FFF2-40B4-BE49-F238E27FC236}">
                  <a16:creationId xmlns:a16="http://schemas.microsoft.com/office/drawing/2014/main" id="{A784F0C8-95D3-4D7D-8FA9-326D3DEA266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9" name="Freeform 9">
              <a:extLst>
                <a:ext uri="{FF2B5EF4-FFF2-40B4-BE49-F238E27FC236}">
                  <a16:creationId xmlns:a16="http://schemas.microsoft.com/office/drawing/2014/main" id="{4D49008E-3A2F-4C2C-85EB-1D228F38E6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 name="Freeform 10">
              <a:extLst>
                <a:ext uri="{FF2B5EF4-FFF2-40B4-BE49-F238E27FC236}">
                  <a16:creationId xmlns:a16="http://schemas.microsoft.com/office/drawing/2014/main" id="{B09CB0F8-91EE-4A04-91CD-9B9D390ED6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 name="Freeform 11">
              <a:extLst>
                <a:ext uri="{FF2B5EF4-FFF2-40B4-BE49-F238E27FC236}">
                  <a16:creationId xmlns:a16="http://schemas.microsoft.com/office/drawing/2014/main" id="{954CB039-9A52-4C07-BDB1-747876D868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 name="Freeform 12">
              <a:extLst>
                <a:ext uri="{FF2B5EF4-FFF2-40B4-BE49-F238E27FC236}">
                  <a16:creationId xmlns:a16="http://schemas.microsoft.com/office/drawing/2014/main" id="{AD9FE313-C425-42A8-92A9-82E74C4096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 name="Freeform 13">
              <a:extLst>
                <a:ext uri="{FF2B5EF4-FFF2-40B4-BE49-F238E27FC236}">
                  <a16:creationId xmlns:a16="http://schemas.microsoft.com/office/drawing/2014/main" id="{CD506FC5-3A23-48B7-9771-7B77E6DA0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 name="Freeform 14">
              <a:extLst>
                <a:ext uri="{FF2B5EF4-FFF2-40B4-BE49-F238E27FC236}">
                  <a16:creationId xmlns:a16="http://schemas.microsoft.com/office/drawing/2014/main" id="{6FF54CDF-21B0-46AE-B402-234E62F9D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 name="Freeform 15">
              <a:extLst>
                <a:ext uri="{FF2B5EF4-FFF2-40B4-BE49-F238E27FC236}">
                  <a16:creationId xmlns:a16="http://schemas.microsoft.com/office/drawing/2014/main" id="{EE88784D-C24D-4FBD-AF34-85BA74966F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 name="Freeform 16">
              <a:extLst>
                <a:ext uri="{FF2B5EF4-FFF2-40B4-BE49-F238E27FC236}">
                  <a16:creationId xmlns:a16="http://schemas.microsoft.com/office/drawing/2014/main" id="{F524C128-9723-4A4D-BFB5-7EBD5B24FB9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 name="Freeform 17">
              <a:extLst>
                <a:ext uri="{FF2B5EF4-FFF2-40B4-BE49-F238E27FC236}">
                  <a16:creationId xmlns:a16="http://schemas.microsoft.com/office/drawing/2014/main" id="{9C742EF7-4F82-4B4A-9693-4F794B6A5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 name="Freeform 18">
              <a:extLst>
                <a:ext uri="{FF2B5EF4-FFF2-40B4-BE49-F238E27FC236}">
                  <a16:creationId xmlns:a16="http://schemas.microsoft.com/office/drawing/2014/main" id="{0265747A-2114-4F0F-81B6-618FD38958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 name="Freeform 19">
              <a:extLst>
                <a:ext uri="{FF2B5EF4-FFF2-40B4-BE49-F238E27FC236}">
                  <a16:creationId xmlns:a16="http://schemas.microsoft.com/office/drawing/2014/main" id="{99E488E3-470E-4FC6-A3B0-141DF162D8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 name="Freeform 20">
              <a:extLst>
                <a:ext uri="{FF2B5EF4-FFF2-40B4-BE49-F238E27FC236}">
                  <a16:creationId xmlns:a16="http://schemas.microsoft.com/office/drawing/2014/main" id="{612B7DC5-03F3-4B7B-9520-D66144F168D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 name="Freeform 21">
              <a:extLst>
                <a:ext uri="{FF2B5EF4-FFF2-40B4-BE49-F238E27FC236}">
                  <a16:creationId xmlns:a16="http://schemas.microsoft.com/office/drawing/2014/main" id="{B2355AA2-DB69-485A-B600-E3DF02F2DF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 name="Freeform 22">
              <a:extLst>
                <a:ext uri="{FF2B5EF4-FFF2-40B4-BE49-F238E27FC236}">
                  <a16:creationId xmlns:a16="http://schemas.microsoft.com/office/drawing/2014/main" id="{4DC3AC80-2B15-428E-8B1E-53312C666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 name="Freeform 23">
              <a:extLst>
                <a:ext uri="{FF2B5EF4-FFF2-40B4-BE49-F238E27FC236}">
                  <a16:creationId xmlns:a16="http://schemas.microsoft.com/office/drawing/2014/main" id="{C48F81D6-640C-4483-9773-8C7BFF461DC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 name="Freeform 24">
              <a:extLst>
                <a:ext uri="{FF2B5EF4-FFF2-40B4-BE49-F238E27FC236}">
                  <a16:creationId xmlns:a16="http://schemas.microsoft.com/office/drawing/2014/main" id="{C7AA2EE3-7411-4DCB-B79E-0C5C95D7C7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 name="Freeform 25">
              <a:extLst>
                <a:ext uri="{FF2B5EF4-FFF2-40B4-BE49-F238E27FC236}">
                  <a16:creationId xmlns:a16="http://schemas.microsoft.com/office/drawing/2014/main" id="{8B84BFA3-B122-4CA5-8C28-79134C9752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 name="Freeform 26">
              <a:extLst>
                <a:ext uri="{FF2B5EF4-FFF2-40B4-BE49-F238E27FC236}">
                  <a16:creationId xmlns:a16="http://schemas.microsoft.com/office/drawing/2014/main" id="{A7C22B06-B32B-46EB-9428-B7CA7DA1F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 name="Freeform 27">
              <a:extLst>
                <a:ext uri="{FF2B5EF4-FFF2-40B4-BE49-F238E27FC236}">
                  <a16:creationId xmlns:a16="http://schemas.microsoft.com/office/drawing/2014/main" id="{1AE1D740-5AF4-4B8F-B533-C8CD4E56E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 name="Freeform 28">
              <a:extLst>
                <a:ext uri="{FF2B5EF4-FFF2-40B4-BE49-F238E27FC236}">
                  <a16:creationId xmlns:a16="http://schemas.microsoft.com/office/drawing/2014/main" id="{555B0792-99B8-4014-AC84-7B39D21294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 name="Freeform 29">
              <a:extLst>
                <a:ext uri="{FF2B5EF4-FFF2-40B4-BE49-F238E27FC236}">
                  <a16:creationId xmlns:a16="http://schemas.microsoft.com/office/drawing/2014/main" id="{395B90B6-A4DE-4EEF-B53E-395E8D4AF3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0" name="Freeform 30">
              <a:extLst>
                <a:ext uri="{FF2B5EF4-FFF2-40B4-BE49-F238E27FC236}">
                  <a16:creationId xmlns:a16="http://schemas.microsoft.com/office/drawing/2014/main" id="{A0117576-A27F-4175-BD9D-EE15C96D98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1" name="Freeform 31">
              <a:extLst>
                <a:ext uri="{FF2B5EF4-FFF2-40B4-BE49-F238E27FC236}">
                  <a16:creationId xmlns:a16="http://schemas.microsoft.com/office/drawing/2014/main" id="{93C8332E-93D3-4919-A977-06EC76556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2" name="Freeform 32">
              <a:extLst>
                <a:ext uri="{FF2B5EF4-FFF2-40B4-BE49-F238E27FC236}">
                  <a16:creationId xmlns:a16="http://schemas.microsoft.com/office/drawing/2014/main" id="{B086AC0E-8130-47AC-A510-5285FAE6596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3" name="Rectangle 33">
              <a:extLst>
                <a:ext uri="{FF2B5EF4-FFF2-40B4-BE49-F238E27FC236}">
                  <a16:creationId xmlns:a16="http://schemas.microsoft.com/office/drawing/2014/main" id="{DF1BC1DF-8089-49D8-9535-EAB0D7C9A4C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44" name="Freeform 34">
              <a:extLst>
                <a:ext uri="{FF2B5EF4-FFF2-40B4-BE49-F238E27FC236}">
                  <a16:creationId xmlns:a16="http://schemas.microsoft.com/office/drawing/2014/main" id="{97388BAE-DCB9-4B88-9CDE-6FA3304D3A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5" name="Freeform 35">
              <a:extLst>
                <a:ext uri="{FF2B5EF4-FFF2-40B4-BE49-F238E27FC236}">
                  <a16:creationId xmlns:a16="http://schemas.microsoft.com/office/drawing/2014/main" id="{7E059A96-E5FE-4EE1-9C6D-3AB208BF67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6" name="Freeform 36">
              <a:extLst>
                <a:ext uri="{FF2B5EF4-FFF2-40B4-BE49-F238E27FC236}">
                  <a16:creationId xmlns:a16="http://schemas.microsoft.com/office/drawing/2014/main" id="{CD6A3DCE-FBEE-41E7-A0EC-CA23A1DF3C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7" name="Freeform 37">
              <a:extLst>
                <a:ext uri="{FF2B5EF4-FFF2-40B4-BE49-F238E27FC236}">
                  <a16:creationId xmlns:a16="http://schemas.microsoft.com/office/drawing/2014/main" id="{52966C83-B07E-463F-B982-F3E074D9D1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8" name="Freeform 38">
              <a:extLst>
                <a:ext uri="{FF2B5EF4-FFF2-40B4-BE49-F238E27FC236}">
                  <a16:creationId xmlns:a16="http://schemas.microsoft.com/office/drawing/2014/main" id="{0F475B53-6578-4C68-AC7C-3BE28EA6A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9" name="Freeform 39">
              <a:extLst>
                <a:ext uri="{FF2B5EF4-FFF2-40B4-BE49-F238E27FC236}">
                  <a16:creationId xmlns:a16="http://schemas.microsoft.com/office/drawing/2014/main" id="{8475C02B-D024-4E20-9EF3-2A7E96740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0" name="Freeform 40">
              <a:extLst>
                <a:ext uri="{FF2B5EF4-FFF2-40B4-BE49-F238E27FC236}">
                  <a16:creationId xmlns:a16="http://schemas.microsoft.com/office/drawing/2014/main" id="{1F5EF5DC-7372-4549-B0A6-800F194068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1" name="Freeform 41">
              <a:extLst>
                <a:ext uri="{FF2B5EF4-FFF2-40B4-BE49-F238E27FC236}">
                  <a16:creationId xmlns:a16="http://schemas.microsoft.com/office/drawing/2014/main" id="{8B908D96-CCB2-426B-862C-2BDB2AF717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2" name="Freeform 42">
              <a:extLst>
                <a:ext uri="{FF2B5EF4-FFF2-40B4-BE49-F238E27FC236}">
                  <a16:creationId xmlns:a16="http://schemas.microsoft.com/office/drawing/2014/main" id="{26752E6D-E46B-4DA2-B280-5C696EF4FD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3" name="Freeform 43">
              <a:extLst>
                <a:ext uri="{FF2B5EF4-FFF2-40B4-BE49-F238E27FC236}">
                  <a16:creationId xmlns:a16="http://schemas.microsoft.com/office/drawing/2014/main" id="{011E7A27-73CF-4E1E-8AE2-B88B96F3B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4" name="Freeform 44">
              <a:extLst>
                <a:ext uri="{FF2B5EF4-FFF2-40B4-BE49-F238E27FC236}">
                  <a16:creationId xmlns:a16="http://schemas.microsoft.com/office/drawing/2014/main" id="{1DBE1EE2-4667-4A45-80F7-217D3B6FA7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5" name="Rectangle 45">
              <a:extLst>
                <a:ext uri="{FF2B5EF4-FFF2-40B4-BE49-F238E27FC236}">
                  <a16:creationId xmlns:a16="http://schemas.microsoft.com/office/drawing/2014/main" id="{A48239BC-3712-4110-AE92-4AC892603DE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56" name="Freeform 46">
              <a:extLst>
                <a:ext uri="{FF2B5EF4-FFF2-40B4-BE49-F238E27FC236}">
                  <a16:creationId xmlns:a16="http://schemas.microsoft.com/office/drawing/2014/main" id="{14B6D739-1C93-4350-BC14-ED88C6341B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7" name="Freeform 47">
              <a:extLst>
                <a:ext uri="{FF2B5EF4-FFF2-40B4-BE49-F238E27FC236}">
                  <a16:creationId xmlns:a16="http://schemas.microsoft.com/office/drawing/2014/main" id="{2F73DF89-CB95-4798-90CA-B7A1DF2D36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8" name="Freeform 48">
              <a:extLst>
                <a:ext uri="{FF2B5EF4-FFF2-40B4-BE49-F238E27FC236}">
                  <a16:creationId xmlns:a16="http://schemas.microsoft.com/office/drawing/2014/main" id="{1DA7D977-8D60-47B5-8071-30A6FA0C9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9" name="Freeform 49">
              <a:extLst>
                <a:ext uri="{FF2B5EF4-FFF2-40B4-BE49-F238E27FC236}">
                  <a16:creationId xmlns:a16="http://schemas.microsoft.com/office/drawing/2014/main" id="{4A241594-4FC5-4570-94B2-724F248A6B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0" name="Freeform 50">
              <a:extLst>
                <a:ext uri="{FF2B5EF4-FFF2-40B4-BE49-F238E27FC236}">
                  <a16:creationId xmlns:a16="http://schemas.microsoft.com/office/drawing/2014/main" id="{9D31F634-1A34-473E-A0FA-D06EB57D97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1" name="Freeform 51">
              <a:extLst>
                <a:ext uri="{FF2B5EF4-FFF2-40B4-BE49-F238E27FC236}">
                  <a16:creationId xmlns:a16="http://schemas.microsoft.com/office/drawing/2014/main" id="{CE20C679-7385-48FF-BBE5-5BA7C0E700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2" name="Freeform 52">
              <a:extLst>
                <a:ext uri="{FF2B5EF4-FFF2-40B4-BE49-F238E27FC236}">
                  <a16:creationId xmlns:a16="http://schemas.microsoft.com/office/drawing/2014/main" id="{ADF9CA3B-265F-4927-BA79-0A676AF3F5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3" name="Freeform 53">
              <a:extLst>
                <a:ext uri="{FF2B5EF4-FFF2-40B4-BE49-F238E27FC236}">
                  <a16:creationId xmlns:a16="http://schemas.microsoft.com/office/drawing/2014/main" id="{B138D01D-340C-4DB0-A0E1-D54B9319D5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4" name="Freeform 54">
              <a:extLst>
                <a:ext uri="{FF2B5EF4-FFF2-40B4-BE49-F238E27FC236}">
                  <a16:creationId xmlns:a16="http://schemas.microsoft.com/office/drawing/2014/main" id="{B56918B0-069B-4C98-995E-4D6B0B1765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5" name="Freeform 55">
              <a:extLst>
                <a:ext uri="{FF2B5EF4-FFF2-40B4-BE49-F238E27FC236}">
                  <a16:creationId xmlns:a16="http://schemas.microsoft.com/office/drawing/2014/main" id="{2BD45940-09B7-4CD3-90E7-0EA2CF6A03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6" name="Freeform 56">
              <a:extLst>
                <a:ext uri="{FF2B5EF4-FFF2-40B4-BE49-F238E27FC236}">
                  <a16:creationId xmlns:a16="http://schemas.microsoft.com/office/drawing/2014/main" id="{347A8664-7179-419E-A26E-8250762910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7" name="Freeform 57">
              <a:extLst>
                <a:ext uri="{FF2B5EF4-FFF2-40B4-BE49-F238E27FC236}">
                  <a16:creationId xmlns:a16="http://schemas.microsoft.com/office/drawing/2014/main" id="{B7350394-4D50-4E2E-8AF2-F4A52E734D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8" name="Freeform 58">
              <a:extLst>
                <a:ext uri="{FF2B5EF4-FFF2-40B4-BE49-F238E27FC236}">
                  <a16:creationId xmlns:a16="http://schemas.microsoft.com/office/drawing/2014/main" id="{6B464294-4049-4542-A83E-22B8CC6331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70" name="Group 69">
            <a:extLst>
              <a:ext uri="{FF2B5EF4-FFF2-40B4-BE49-F238E27FC236}">
                <a16:creationId xmlns:a16="http://schemas.microsoft.com/office/drawing/2014/main" id="{4C78E281-F596-4ECB-979A-89D89452AA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71" name="Freeform 32">
              <a:extLst>
                <a:ext uri="{FF2B5EF4-FFF2-40B4-BE49-F238E27FC236}">
                  <a16:creationId xmlns:a16="http://schemas.microsoft.com/office/drawing/2014/main" id="{C20E68C0-5C9E-4DA6-83AD-0EC3179BB3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2" name="Freeform 33">
              <a:extLst>
                <a:ext uri="{FF2B5EF4-FFF2-40B4-BE49-F238E27FC236}">
                  <a16:creationId xmlns:a16="http://schemas.microsoft.com/office/drawing/2014/main" id="{80C08ED9-C9F6-4168-816A-F5C5F3AF5AA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3" name="Freeform 34">
              <a:extLst>
                <a:ext uri="{FF2B5EF4-FFF2-40B4-BE49-F238E27FC236}">
                  <a16:creationId xmlns:a16="http://schemas.microsoft.com/office/drawing/2014/main" id="{0A83E4BF-890D-4E0A-A720-48088D4224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4" name="Freeform 35">
              <a:extLst>
                <a:ext uri="{FF2B5EF4-FFF2-40B4-BE49-F238E27FC236}">
                  <a16:creationId xmlns:a16="http://schemas.microsoft.com/office/drawing/2014/main" id="{996F9B33-C769-451E-9044-EA85C625CA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5" name="Freeform 36">
              <a:extLst>
                <a:ext uri="{FF2B5EF4-FFF2-40B4-BE49-F238E27FC236}">
                  <a16:creationId xmlns:a16="http://schemas.microsoft.com/office/drawing/2014/main" id="{F91D6EA2-C024-4E53-A81E-A50907517B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6" name="Freeform 37">
              <a:extLst>
                <a:ext uri="{FF2B5EF4-FFF2-40B4-BE49-F238E27FC236}">
                  <a16:creationId xmlns:a16="http://schemas.microsoft.com/office/drawing/2014/main" id="{233F8C4E-A946-462B-9703-971ABD45D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7" name="Freeform 38">
              <a:extLst>
                <a:ext uri="{FF2B5EF4-FFF2-40B4-BE49-F238E27FC236}">
                  <a16:creationId xmlns:a16="http://schemas.microsoft.com/office/drawing/2014/main" id="{06059614-A557-45C6-B625-488D41C394A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8" name="Freeform 39">
              <a:extLst>
                <a:ext uri="{FF2B5EF4-FFF2-40B4-BE49-F238E27FC236}">
                  <a16:creationId xmlns:a16="http://schemas.microsoft.com/office/drawing/2014/main" id="{26BCD22B-880F-40F8-88AC-CD9285348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9" name="Freeform 40">
              <a:extLst>
                <a:ext uri="{FF2B5EF4-FFF2-40B4-BE49-F238E27FC236}">
                  <a16:creationId xmlns:a16="http://schemas.microsoft.com/office/drawing/2014/main" id="{52324B00-0190-4453-9F81-F0E9138009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0" name="Rectangle 41">
              <a:extLst>
                <a:ext uri="{FF2B5EF4-FFF2-40B4-BE49-F238E27FC236}">
                  <a16:creationId xmlns:a16="http://schemas.microsoft.com/office/drawing/2014/main" id="{33BE57C0-F93F-4C88-B489-0BFA90D01B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grpSp>
      <p:sp>
        <p:nvSpPr>
          <p:cNvPr id="6" name="CasellaDiTesto 5">
            <a:extLst>
              <a:ext uri="{FF2B5EF4-FFF2-40B4-BE49-F238E27FC236}">
                <a16:creationId xmlns:a16="http://schemas.microsoft.com/office/drawing/2014/main" id="{FA0D8538-AE31-7244-AAB6-2B4F04EF82BA}"/>
              </a:ext>
            </a:extLst>
          </p:cNvPr>
          <p:cNvSpPr txBox="1"/>
          <p:nvPr/>
        </p:nvSpPr>
        <p:spPr>
          <a:xfrm>
            <a:off x="3381377" y="6007784"/>
            <a:ext cx="4134954" cy="707886"/>
          </a:xfrm>
          <a:prstGeom prst="rect">
            <a:avLst/>
          </a:prstGeom>
          <a:noFill/>
        </p:spPr>
        <p:txBody>
          <a:bodyPr wrap="square" rtlCol="0">
            <a:spAutoFit/>
          </a:bodyPr>
          <a:lstStyle/>
          <a:p>
            <a:r>
              <a:rPr lang="it-IT" sz="2000" dirty="0"/>
              <a:t>CABO DE FINISTERRE</a:t>
            </a:r>
          </a:p>
          <a:p>
            <a:r>
              <a:rPr lang="it-IT" sz="2000" dirty="0"/>
              <a:t>RÍAS ALTAS, 3 de </a:t>
            </a:r>
            <a:r>
              <a:rPr lang="it-IT" sz="2000"/>
              <a:t>agosto de 2019</a:t>
            </a:r>
            <a:endParaRPr lang="it-IT" sz="2000" dirty="0"/>
          </a:p>
        </p:txBody>
      </p:sp>
    </p:spTree>
    <p:extLst>
      <p:ext uri="{BB962C8B-B14F-4D97-AF65-F5344CB8AC3E}">
        <p14:creationId xmlns:p14="http://schemas.microsoft.com/office/powerpoint/2010/main" val="1454663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5E1925-9A80-D24B-A7DB-DE61D764EC0F}"/>
              </a:ext>
            </a:extLst>
          </p:cNvPr>
          <p:cNvSpPr>
            <a:spLocks noGrp="1"/>
          </p:cNvSpPr>
          <p:nvPr>
            <p:ph type="title"/>
          </p:nvPr>
        </p:nvSpPr>
        <p:spPr/>
        <p:txBody>
          <a:bodyPr/>
          <a:lstStyle/>
          <a:p>
            <a:r>
              <a:rPr lang="it-IT" dirty="0">
                <a:solidFill>
                  <a:srgbClr val="FF0000"/>
                </a:solidFill>
                <a:latin typeface="Abadi MT Condensed Light" panose="020B0306030101010103" pitchFamily="34" charset="77"/>
              </a:rPr>
              <a:t>quinta sessione: la PUBBLICITÀ nella classe di spagnolo</a:t>
            </a:r>
            <a:endParaRPr lang="it-IT" dirty="0">
              <a:solidFill>
                <a:srgbClr val="FF0000"/>
              </a:solidFill>
            </a:endParaRPr>
          </a:p>
        </p:txBody>
      </p:sp>
      <p:sp>
        <p:nvSpPr>
          <p:cNvPr id="3" name="Segnaposto contenuto 2">
            <a:extLst>
              <a:ext uri="{FF2B5EF4-FFF2-40B4-BE49-F238E27FC236}">
                <a16:creationId xmlns:a16="http://schemas.microsoft.com/office/drawing/2014/main" id="{104D33DB-FE0A-EE4A-83EB-55AEF0951C01}"/>
              </a:ext>
            </a:extLst>
          </p:cNvPr>
          <p:cNvSpPr>
            <a:spLocks noGrp="1"/>
          </p:cNvSpPr>
          <p:nvPr>
            <p:ph idx="1"/>
          </p:nvPr>
        </p:nvSpPr>
        <p:spPr/>
        <p:txBody>
          <a:bodyPr>
            <a:normAutofit/>
          </a:bodyPr>
          <a:lstStyle/>
          <a:p>
            <a:r>
              <a:rPr lang="it-IT" sz="3200" dirty="0">
                <a:latin typeface="Abadi MT Condensed Light" panose="020B0306030101010103" pitchFamily="34" charset="77"/>
              </a:rPr>
              <a:t>Il «marketing </a:t>
            </a:r>
            <a:r>
              <a:rPr lang="it-IT" sz="3200" i="1" dirty="0">
                <a:latin typeface="Abadi MT Condensed Light" panose="020B0306030101010103" pitchFamily="34" charset="77"/>
              </a:rPr>
              <a:t>de </a:t>
            </a:r>
            <a:r>
              <a:rPr lang="it-IT" sz="3200" i="1" dirty="0" err="1">
                <a:latin typeface="Abadi MT Condensed Light" panose="020B0306030101010103" pitchFamily="34" charset="77"/>
              </a:rPr>
              <a:t>guerrilla</a:t>
            </a:r>
            <a:r>
              <a:rPr lang="it-IT" sz="3200" dirty="0">
                <a:latin typeface="Abadi MT Condensed Light" panose="020B0306030101010103" pitchFamily="34" charset="77"/>
              </a:rPr>
              <a:t>» e il suo uso in aula</a:t>
            </a:r>
          </a:p>
          <a:p>
            <a:r>
              <a:rPr lang="it-IT" sz="3200" dirty="0">
                <a:latin typeface="Abadi MT Condensed Light" panose="020B0306030101010103" pitchFamily="34" charset="77"/>
              </a:rPr>
              <a:t>Esempi di didattica applicabili ad annunci pubblicitari</a:t>
            </a:r>
          </a:p>
          <a:p>
            <a:r>
              <a:rPr lang="it-IT" sz="3200" dirty="0">
                <a:latin typeface="Abadi MT Condensed Light" panose="020B0306030101010103" pitchFamily="34" charset="77"/>
              </a:rPr>
              <a:t>Come utilizzare gli </a:t>
            </a:r>
            <a:r>
              <a:rPr lang="it-IT" sz="3200" i="1" dirty="0" err="1">
                <a:latin typeface="Abadi MT Condensed Light" panose="020B0306030101010103" pitchFamily="34" charset="77"/>
              </a:rPr>
              <a:t>spots</a:t>
            </a:r>
            <a:r>
              <a:rPr lang="it-IT" sz="3200" i="1" dirty="0">
                <a:latin typeface="Abadi MT Condensed Light" panose="020B0306030101010103" pitchFamily="34" charset="77"/>
              </a:rPr>
              <a:t> </a:t>
            </a:r>
            <a:r>
              <a:rPr lang="it-IT" sz="3200" dirty="0">
                <a:latin typeface="Abadi MT Condensed Light" panose="020B0306030101010103" pitchFamily="34" charset="77"/>
              </a:rPr>
              <a:t>per le lezioni</a:t>
            </a:r>
          </a:p>
          <a:p>
            <a:r>
              <a:rPr lang="it-IT" sz="3200" dirty="0">
                <a:latin typeface="Abadi MT Condensed Light" panose="020B0306030101010103" pitchFamily="34" charset="77"/>
              </a:rPr>
              <a:t>Come creare sottotitoli per gli annunci pubblicitari</a:t>
            </a:r>
          </a:p>
        </p:txBody>
      </p:sp>
    </p:spTree>
    <p:extLst>
      <p:ext uri="{BB962C8B-B14F-4D97-AF65-F5344CB8AC3E}">
        <p14:creationId xmlns:p14="http://schemas.microsoft.com/office/powerpoint/2010/main" val="3166114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3BECA6-D281-2546-9B1C-845662C25F73}"/>
              </a:ext>
            </a:extLst>
          </p:cNvPr>
          <p:cNvSpPr>
            <a:spLocks noGrp="1"/>
          </p:cNvSpPr>
          <p:nvPr>
            <p:ph type="title"/>
          </p:nvPr>
        </p:nvSpPr>
        <p:spPr/>
        <p:txBody>
          <a:bodyPr>
            <a:normAutofit/>
          </a:bodyPr>
          <a:lstStyle/>
          <a:p>
            <a:r>
              <a:rPr lang="it-IT" sz="4800" dirty="0">
                <a:solidFill>
                  <a:srgbClr val="FF0000"/>
                </a:solidFill>
                <a:latin typeface="Abadi MT Condensed Light" panose="020B0306030101010103" pitchFamily="34" charset="77"/>
              </a:rPr>
              <a:t>escursioni</a:t>
            </a:r>
          </a:p>
        </p:txBody>
      </p:sp>
      <p:sp>
        <p:nvSpPr>
          <p:cNvPr id="3" name="Segnaposto contenuto 2">
            <a:extLst>
              <a:ext uri="{FF2B5EF4-FFF2-40B4-BE49-F238E27FC236}">
                <a16:creationId xmlns:a16="http://schemas.microsoft.com/office/drawing/2014/main" id="{8C025846-2601-7C40-8488-C58CF1640E60}"/>
              </a:ext>
            </a:extLst>
          </p:cNvPr>
          <p:cNvSpPr>
            <a:spLocks noGrp="1"/>
          </p:cNvSpPr>
          <p:nvPr>
            <p:ph idx="1"/>
          </p:nvPr>
        </p:nvSpPr>
        <p:spPr/>
        <p:txBody>
          <a:bodyPr>
            <a:normAutofit fontScale="92500" lnSpcReduction="10000"/>
          </a:bodyPr>
          <a:lstStyle/>
          <a:p>
            <a:r>
              <a:rPr lang="it-IT" sz="3200" dirty="0">
                <a:latin typeface="Abadi MT Condensed Light" panose="020B0306030101010103" pitchFamily="34" charset="77"/>
              </a:rPr>
              <a:t>VISITA DELLA CITTÀ DI SANTIAGO DI COMPOSTELA seguita da </a:t>
            </a:r>
          </a:p>
          <a:p>
            <a:pPr marL="0" indent="0">
              <a:buNone/>
            </a:pPr>
            <a:r>
              <a:rPr lang="it-IT" sz="3200" dirty="0">
                <a:latin typeface="Abadi MT Condensed Light" panose="020B0306030101010103" pitchFamily="34" charset="77"/>
              </a:rPr>
              <a:t>	¡COPA DE BIENVENIDA!</a:t>
            </a:r>
          </a:p>
          <a:p>
            <a:r>
              <a:rPr lang="it-IT" sz="3200" dirty="0">
                <a:latin typeface="Abadi MT Condensed Light" panose="020B0306030101010103" pitchFamily="34" charset="77"/>
              </a:rPr>
              <a:t>ESCURSIONE GUIDATA DI </a:t>
            </a:r>
            <a:r>
              <a:rPr lang="it-IT" sz="3200" i="1" dirty="0">
                <a:latin typeface="Abadi MT Condensed Light" panose="020B0306030101010103" pitchFamily="34" charset="77"/>
              </a:rPr>
              <a:t>SENDERISMO</a:t>
            </a:r>
            <a:r>
              <a:rPr lang="it-IT" sz="3200" dirty="0">
                <a:latin typeface="Abadi MT Condensed Light" panose="020B0306030101010103" pitchFamily="34" charset="77"/>
              </a:rPr>
              <a:t> ALLA SCOPERTA DEL PRIMO TRATTO DEL </a:t>
            </a:r>
            <a:r>
              <a:rPr lang="it-IT" sz="3200" i="1" dirty="0">
                <a:latin typeface="Abadi MT Condensed Light" panose="020B0306030101010103" pitchFamily="34" charset="77"/>
              </a:rPr>
              <a:t>CAMINO DE SANTIAGO </a:t>
            </a:r>
          </a:p>
          <a:p>
            <a:r>
              <a:rPr lang="it-IT" sz="3200" dirty="0">
                <a:latin typeface="Abadi MT Condensed Light" panose="020B0306030101010103" pitchFamily="34" charset="77"/>
              </a:rPr>
              <a:t>ESCURSIONE DI INTERA GIORNATA AL </a:t>
            </a:r>
            <a:r>
              <a:rPr lang="it-IT" sz="3200" i="1" dirty="0">
                <a:latin typeface="Abadi MT Condensed Light" panose="020B0306030101010103" pitchFamily="34" charset="77"/>
              </a:rPr>
              <a:t>FINISTERRE, </a:t>
            </a:r>
            <a:r>
              <a:rPr lang="it-IT" sz="3200" dirty="0">
                <a:latin typeface="Abadi MT Condensed Light" panose="020B0306030101010103" pitchFamily="34" charset="77"/>
              </a:rPr>
              <a:t>ULTIMA TAPPA DEL </a:t>
            </a:r>
            <a:r>
              <a:rPr lang="it-IT" sz="3200" i="1" dirty="0">
                <a:latin typeface="Abadi MT Condensed Light" panose="020B0306030101010103" pitchFamily="34" charset="77"/>
              </a:rPr>
              <a:t>CAMINO DE SANTIAGO</a:t>
            </a:r>
          </a:p>
          <a:p>
            <a:endParaRPr lang="it-IT" dirty="0"/>
          </a:p>
          <a:p>
            <a:endParaRPr lang="it-IT" dirty="0"/>
          </a:p>
          <a:p>
            <a:endParaRPr lang="it-IT" dirty="0"/>
          </a:p>
        </p:txBody>
      </p:sp>
    </p:spTree>
    <p:extLst>
      <p:ext uri="{BB962C8B-B14F-4D97-AF65-F5344CB8AC3E}">
        <p14:creationId xmlns:p14="http://schemas.microsoft.com/office/powerpoint/2010/main" val="2410263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AE4726C-1831-4FE3-9A11-227F0DC2F0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1" name="Rectangle 10">
              <a:extLst>
                <a:ext uri="{FF2B5EF4-FFF2-40B4-BE49-F238E27FC236}">
                  <a16:creationId xmlns:a16="http://schemas.microsoft.com/office/drawing/2014/main" id="{B651D7F7-8C54-448E-A268-1CBFAD87D4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E3B56E94-40E1-489A-98B2-A3238D66A064}"/>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sp>
        <p:nvSpPr>
          <p:cNvPr id="2" name="Titolo 1">
            <a:extLst>
              <a:ext uri="{FF2B5EF4-FFF2-40B4-BE49-F238E27FC236}">
                <a16:creationId xmlns:a16="http://schemas.microsoft.com/office/drawing/2014/main" id="{2B956904-452C-7F42-AA69-64085A0A3E2B}"/>
              </a:ext>
            </a:extLst>
          </p:cNvPr>
          <p:cNvSpPr>
            <a:spLocks noGrp="1"/>
          </p:cNvSpPr>
          <p:nvPr>
            <p:ph type="title"/>
          </p:nvPr>
        </p:nvSpPr>
        <p:spPr>
          <a:xfrm>
            <a:off x="4996697" y="618518"/>
            <a:ext cx="6050713" cy="992795"/>
          </a:xfrm>
        </p:spPr>
        <p:txBody>
          <a:bodyPr>
            <a:normAutofit/>
          </a:bodyPr>
          <a:lstStyle/>
          <a:p>
            <a:r>
              <a:rPr lang="it-IT" dirty="0">
                <a:solidFill>
                  <a:srgbClr val="FF0000"/>
                </a:solidFill>
                <a:latin typeface="Abadi MT Condensed Light" panose="020B0306030101010103" pitchFamily="34" charset="77"/>
              </a:rPr>
              <a:t>ringraziamenti</a:t>
            </a:r>
          </a:p>
        </p:txBody>
      </p:sp>
      <p:pic>
        <p:nvPicPr>
          <p:cNvPr id="5" name="Immagine 4" descr="Immagine che contiene esterni, edificio, largo, città&#10;&#10;Descrizione generata automaticamente">
            <a:extLst>
              <a:ext uri="{FF2B5EF4-FFF2-40B4-BE49-F238E27FC236}">
                <a16:creationId xmlns:a16="http://schemas.microsoft.com/office/drawing/2014/main" id="{505AD6E3-2960-0244-BE21-DE75FFF53BD0}"/>
              </a:ext>
            </a:extLst>
          </p:cNvPr>
          <p:cNvPicPr>
            <a:picLocks noChangeAspect="1"/>
          </p:cNvPicPr>
          <p:nvPr/>
        </p:nvPicPr>
        <p:blipFill rotWithShape="1">
          <a:blip r:embed="rId4"/>
          <a:srcRect r="9875"/>
          <a:stretch/>
        </p:blipFill>
        <p:spPr>
          <a:xfrm>
            <a:off x="-5597" y="10"/>
            <a:ext cx="4635583" cy="6857990"/>
          </a:xfrm>
          <a:prstGeom prst="rect">
            <a:avLst/>
          </a:prstGeom>
        </p:spPr>
      </p:pic>
      <p:grpSp>
        <p:nvGrpSpPr>
          <p:cNvPr id="14" name="Group 13">
            <a:extLst>
              <a:ext uri="{FF2B5EF4-FFF2-40B4-BE49-F238E27FC236}">
                <a16:creationId xmlns:a16="http://schemas.microsoft.com/office/drawing/2014/main" id="{E916825F-759B-4F1A-BA80-AF7137691E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5" name="Rectangle 14">
              <a:extLst>
                <a:ext uri="{FF2B5EF4-FFF2-40B4-BE49-F238E27FC236}">
                  <a16:creationId xmlns:a16="http://schemas.microsoft.com/office/drawing/2014/main" id="{0AF64541-DE3B-4DBB-84E1-907956469E5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6" name="Freeform 6">
              <a:extLst>
                <a:ext uri="{FF2B5EF4-FFF2-40B4-BE49-F238E27FC236}">
                  <a16:creationId xmlns:a16="http://schemas.microsoft.com/office/drawing/2014/main" id="{9175DCC0-514A-4CA1-AD9A-1BB0FFF1B4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 name="Freeform 7">
              <a:extLst>
                <a:ext uri="{FF2B5EF4-FFF2-40B4-BE49-F238E27FC236}">
                  <a16:creationId xmlns:a16="http://schemas.microsoft.com/office/drawing/2014/main" id="{10371924-94D9-48AF-9D5B-6471775BE8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 name="Rectangle 17">
              <a:extLst>
                <a:ext uri="{FF2B5EF4-FFF2-40B4-BE49-F238E27FC236}">
                  <a16:creationId xmlns:a16="http://schemas.microsoft.com/office/drawing/2014/main" id="{7C964FF9-A41A-438C-A22B-62690C98F1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9" name="Freeform 9">
              <a:extLst>
                <a:ext uri="{FF2B5EF4-FFF2-40B4-BE49-F238E27FC236}">
                  <a16:creationId xmlns:a16="http://schemas.microsoft.com/office/drawing/2014/main" id="{61716CD6-1875-4567-B3E2-364CD0960D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 name="Freeform 10">
              <a:extLst>
                <a:ext uri="{FF2B5EF4-FFF2-40B4-BE49-F238E27FC236}">
                  <a16:creationId xmlns:a16="http://schemas.microsoft.com/office/drawing/2014/main" id="{31A293D3-7189-453D-AB91-1291AAFF3D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 name="Freeform 11">
              <a:extLst>
                <a:ext uri="{FF2B5EF4-FFF2-40B4-BE49-F238E27FC236}">
                  <a16:creationId xmlns:a16="http://schemas.microsoft.com/office/drawing/2014/main" id="{87CB4EFE-58B3-4326-9CFB-A2AFADDFA5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 name="Freeform 12">
              <a:extLst>
                <a:ext uri="{FF2B5EF4-FFF2-40B4-BE49-F238E27FC236}">
                  <a16:creationId xmlns:a16="http://schemas.microsoft.com/office/drawing/2014/main" id="{249CF4D3-B5A3-4287-BC9D-E9BB8FA6EB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 name="Freeform 13">
              <a:extLst>
                <a:ext uri="{FF2B5EF4-FFF2-40B4-BE49-F238E27FC236}">
                  <a16:creationId xmlns:a16="http://schemas.microsoft.com/office/drawing/2014/main" id="{4D2515F2-4D11-41AF-A6B1-7D084BEA9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 name="Freeform 14">
              <a:extLst>
                <a:ext uri="{FF2B5EF4-FFF2-40B4-BE49-F238E27FC236}">
                  <a16:creationId xmlns:a16="http://schemas.microsoft.com/office/drawing/2014/main" id="{331BCBF4-0DC2-426E-84B3-AE38E403C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 name="Freeform 15">
              <a:extLst>
                <a:ext uri="{FF2B5EF4-FFF2-40B4-BE49-F238E27FC236}">
                  <a16:creationId xmlns:a16="http://schemas.microsoft.com/office/drawing/2014/main" id="{EC8AF156-0BE9-437D-A83B-87364146D0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 name="Freeform 16">
              <a:extLst>
                <a:ext uri="{FF2B5EF4-FFF2-40B4-BE49-F238E27FC236}">
                  <a16:creationId xmlns:a16="http://schemas.microsoft.com/office/drawing/2014/main" id="{AC8CB256-3F62-4406-88F5-CE2421FF25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 name="Freeform 17">
              <a:extLst>
                <a:ext uri="{FF2B5EF4-FFF2-40B4-BE49-F238E27FC236}">
                  <a16:creationId xmlns:a16="http://schemas.microsoft.com/office/drawing/2014/main" id="{F3E812EB-415E-4B60-B0FB-65386882C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 name="Freeform 18">
              <a:extLst>
                <a:ext uri="{FF2B5EF4-FFF2-40B4-BE49-F238E27FC236}">
                  <a16:creationId xmlns:a16="http://schemas.microsoft.com/office/drawing/2014/main" id="{EB4C95D7-8E6D-45EC-8CA1-9123D718E3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 name="Freeform 19">
              <a:extLst>
                <a:ext uri="{FF2B5EF4-FFF2-40B4-BE49-F238E27FC236}">
                  <a16:creationId xmlns:a16="http://schemas.microsoft.com/office/drawing/2014/main" id="{83F62FD2-2F62-4495-997C-8BD7F95AB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 name="Freeform 20">
              <a:extLst>
                <a:ext uri="{FF2B5EF4-FFF2-40B4-BE49-F238E27FC236}">
                  <a16:creationId xmlns:a16="http://schemas.microsoft.com/office/drawing/2014/main" id="{B7DFE0F9-22A3-4846-8D4E-0D193BD3288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 name="Freeform 21">
              <a:extLst>
                <a:ext uri="{FF2B5EF4-FFF2-40B4-BE49-F238E27FC236}">
                  <a16:creationId xmlns:a16="http://schemas.microsoft.com/office/drawing/2014/main" id="{244DAF25-7415-491A-9FF6-E04BC2DC2E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 name="Freeform 22">
              <a:extLst>
                <a:ext uri="{FF2B5EF4-FFF2-40B4-BE49-F238E27FC236}">
                  <a16:creationId xmlns:a16="http://schemas.microsoft.com/office/drawing/2014/main" id="{7ACA3646-863C-4D00-A58A-62C7FE71CE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 name="Freeform 23">
              <a:extLst>
                <a:ext uri="{FF2B5EF4-FFF2-40B4-BE49-F238E27FC236}">
                  <a16:creationId xmlns:a16="http://schemas.microsoft.com/office/drawing/2014/main" id="{0EA18B38-BD42-45ED-8458-FB205DBC76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 name="Freeform 24">
              <a:extLst>
                <a:ext uri="{FF2B5EF4-FFF2-40B4-BE49-F238E27FC236}">
                  <a16:creationId xmlns:a16="http://schemas.microsoft.com/office/drawing/2014/main" id="{45302917-5DBE-4CF2-B52F-478F93FDDE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 name="Freeform 25">
              <a:extLst>
                <a:ext uri="{FF2B5EF4-FFF2-40B4-BE49-F238E27FC236}">
                  <a16:creationId xmlns:a16="http://schemas.microsoft.com/office/drawing/2014/main" id="{8E61E6FD-D40E-479C-ABE9-2B69AE20D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 name="Freeform 26">
              <a:extLst>
                <a:ext uri="{FF2B5EF4-FFF2-40B4-BE49-F238E27FC236}">
                  <a16:creationId xmlns:a16="http://schemas.microsoft.com/office/drawing/2014/main" id="{2F4DEB4F-F824-48D7-AF9B-B5D905DCD1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 name="Freeform 27">
              <a:extLst>
                <a:ext uri="{FF2B5EF4-FFF2-40B4-BE49-F238E27FC236}">
                  <a16:creationId xmlns:a16="http://schemas.microsoft.com/office/drawing/2014/main" id="{F76CFA02-6090-4464-B573-BCA350C90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 name="Freeform 28">
              <a:extLst>
                <a:ext uri="{FF2B5EF4-FFF2-40B4-BE49-F238E27FC236}">
                  <a16:creationId xmlns:a16="http://schemas.microsoft.com/office/drawing/2014/main" id="{51BE8BEC-76C7-41FE-AB76-35194C2442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 name="Freeform 29">
              <a:extLst>
                <a:ext uri="{FF2B5EF4-FFF2-40B4-BE49-F238E27FC236}">
                  <a16:creationId xmlns:a16="http://schemas.microsoft.com/office/drawing/2014/main" id="{710F61D4-3B34-45A9-B9B7-CE0373AB49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0" name="Freeform 30">
              <a:extLst>
                <a:ext uri="{FF2B5EF4-FFF2-40B4-BE49-F238E27FC236}">
                  <a16:creationId xmlns:a16="http://schemas.microsoft.com/office/drawing/2014/main" id="{451F080F-4CFB-4626-87CA-BB4CACA1C6F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1" name="Freeform 31">
              <a:extLst>
                <a:ext uri="{FF2B5EF4-FFF2-40B4-BE49-F238E27FC236}">
                  <a16:creationId xmlns:a16="http://schemas.microsoft.com/office/drawing/2014/main" id="{667BBD71-2295-4A66-B76C-F82175C2B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2" name="Freeform 32">
              <a:extLst>
                <a:ext uri="{FF2B5EF4-FFF2-40B4-BE49-F238E27FC236}">
                  <a16:creationId xmlns:a16="http://schemas.microsoft.com/office/drawing/2014/main" id="{B6644DE8-5BD1-4D5F-B245-0D3A21BCE1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3" name="Rectangle 42">
              <a:extLst>
                <a:ext uri="{FF2B5EF4-FFF2-40B4-BE49-F238E27FC236}">
                  <a16:creationId xmlns:a16="http://schemas.microsoft.com/office/drawing/2014/main" id="{A4DE8FD0-E681-4D9C-85C2-BEA4C2B3A06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44" name="Freeform 34">
              <a:extLst>
                <a:ext uri="{FF2B5EF4-FFF2-40B4-BE49-F238E27FC236}">
                  <a16:creationId xmlns:a16="http://schemas.microsoft.com/office/drawing/2014/main" id="{D46033BD-1026-4388-B926-9D11E1D7C4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5" name="Freeform 35">
              <a:extLst>
                <a:ext uri="{FF2B5EF4-FFF2-40B4-BE49-F238E27FC236}">
                  <a16:creationId xmlns:a16="http://schemas.microsoft.com/office/drawing/2014/main" id="{1FA74D4C-2E28-42C5-A7FA-3C7D6BD8B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6" name="Freeform 36">
              <a:extLst>
                <a:ext uri="{FF2B5EF4-FFF2-40B4-BE49-F238E27FC236}">
                  <a16:creationId xmlns:a16="http://schemas.microsoft.com/office/drawing/2014/main" id="{FADF7B3F-903C-456C-983E-C9868DDAB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7" name="Freeform 37">
              <a:extLst>
                <a:ext uri="{FF2B5EF4-FFF2-40B4-BE49-F238E27FC236}">
                  <a16:creationId xmlns:a16="http://schemas.microsoft.com/office/drawing/2014/main" id="{033F8698-1549-44AD-8DAD-0055D7B80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8" name="Freeform 38">
              <a:extLst>
                <a:ext uri="{FF2B5EF4-FFF2-40B4-BE49-F238E27FC236}">
                  <a16:creationId xmlns:a16="http://schemas.microsoft.com/office/drawing/2014/main" id="{F1BDD4B6-46FD-4048-ADF1-32EADD9E5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9" name="Freeform 39">
              <a:extLst>
                <a:ext uri="{FF2B5EF4-FFF2-40B4-BE49-F238E27FC236}">
                  <a16:creationId xmlns:a16="http://schemas.microsoft.com/office/drawing/2014/main" id="{E7F387A7-B3BF-4B1A-BFCA-2D21AD3DF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0" name="Freeform 40">
              <a:extLst>
                <a:ext uri="{FF2B5EF4-FFF2-40B4-BE49-F238E27FC236}">
                  <a16:creationId xmlns:a16="http://schemas.microsoft.com/office/drawing/2014/main" id="{7A1B6BC8-EA82-459D-A0E0-4EBE394E71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1" name="Freeform 41">
              <a:extLst>
                <a:ext uri="{FF2B5EF4-FFF2-40B4-BE49-F238E27FC236}">
                  <a16:creationId xmlns:a16="http://schemas.microsoft.com/office/drawing/2014/main" id="{8B94E190-DDC2-4545-906F-A1699BD73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2" name="Freeform 42">
              <a:extLst>
                <a:ext uri="{FF2B5EF4-FFF2-40B4-BE49-F238E27FC236}">
                  <a16:creationId xmlns:a16="http://schemas.microsoft.com/office/drawing/2014/main" id="{D9807239-A5BA-4BB3-9194-BCE3B2F21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3" name="Freeform 43">
              <a:extLst>
                <a:ext uri="{FF2B5EF4-FFF2-40B4-BE49-F238E27FC236}">
                  <a16:creationId xmlns:a16="http://schemas.microsoft.com/office/drawing/2014/main" id="{04D300FD-DC53-4375-8981-09EA63BCF1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4" name="Freeform 44">
              <a:extLst>
                <a:ext uri="{FF2B5EF4-FFF2-40B4-BE49-F238E27FC236}">
                  <a16:creationId xmlns:a16="http://schemas.microsoft.com/office/drawing/2014/main" id="{1DF83FFD-4C16-41FD-928F-6E88AFC451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5" name="Rectangle 54">
              <a:extLst>
                <a:ext uri="{FF2B5EF4-FFF2-40B4-BE49-F238E27FC236}">
                  <a16:creationId xmlns:a16="http://schemas.microsoft.com/office/drawing/2014/main" id="{A5B4BC2F-B667-462B-99D8-0C433124ABD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56" name="Freeform 46">
              <a:extLst>
                <a:ext uri="{FF2B5EF4-FFF2-40B4-BE49-F238E27FC236}">
                  <a16:creationId xmlns:a16="http://schemas.microsoft.com/office/drawing/2014/main" id="{0CBD9EFB-AC61-4674-B75A-56449003C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7" name="Freeform 47">
              <a:extLst>
                <a:ext uri="{FF2B5EF4-FFF2-40B4-BE49-F238E27FC236}">
                  <a16:creationId xmlns:a16="http://schemas.microsoft.com/office/drawing/2014/main" id="{1AD4BBB0-F6A7-451F-BE09-DF619F38EB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8" name="Freeform 48">
              <a:extLst>
                <a:ext uri="{FF2B5EF4-FFF2-40B4-BE49-F238E27FC236}">
                  <a16:creationId xmlns:a16="http://schemas.microsoft.com/office/drawing/2014/main" id="{A258B285-AE5E-473A-AA72-3C95E1D83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9" name="Freeform 49">
              <a:extLst>
                <a:ext uri="{FF2B5EF4-FFF2-40B4-BE49-F238E27FC236}">
                  <a16:creationId xmlns:a16="http://schemas.microsoft.com/office/drawing/2014/main" id="{7BEEDDE5-CB8A-4DF9-858F-4D9462D955A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0" name="Freeform 50">
              <a:extLst>
                <a:ext uri="{FF2B5EF4-FFF2-40B4-BE49-F238E27FC236}">
                  <a16:creationId xmlns:a16="http://schemas.microsoft.com/office/drawing/2014/main" id="{DA1C731B-9B66-4D65-BF47-04B118107B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1" name="Freeform 51">
              <a:extLst>
                <a:ext uri="{FF2B5EF4-FFF2-40B4-BE49-F238E27FC236}">
                  <a16:creationId xmlns:a16="http://schemas.microsoft.com/office/drawing/2014/main" id="{58DBFEC6-C6DC-4B7A-934F-5A79EC328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2" name="Freeform 52">
              <a:extLst>
                <a:ext uri="{FF2B5EF4-FFF2-40B4-BE49-F238E27FC236}">
                  <a16:creationId xmlns:a16="http://schemas.microsoft.com/office/drawing/2014/main" id="{9948D8CB-2DBE-4E48-98EA-DF9E2666A2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3" name="Freeform 53">
              <a:extLst>
                <a:ext uri="{FF2B5EF4-FFF2-40B4-BE49-F238E27FC236}">
                  <a16:creationId xmlns:a16="http://schemas.microsoft.com/office/drawing/2014/main" id="{56AB69F6-9F0B-4AB6-BCA8-AA2FD69E99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4" name="Freeform 54">
              <a:extLst>
                <a:ext uri="{FF2B5EF4-FFF2-40B4-BE49-F238E27FC236}">
                  <a16:creationId xmlns:a16="http://schemas.microsoft.com/office/drawing/2014/main" id="{0E7FB426-288D-4B0B-B73B-10CCC0EF41E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5" name="Freeform 55">
              <a:extLst>
                <a:ext uri="{FF2B5EF4-FFF2-40B4-BE49-F238E27FC236}">
                  <a16:creationId xmlns:a16="http://schemas.microsoft.com/office/drawing/2014/main" id="{A5C59C6B-46C9-48C9-9F57-2EE738B53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6" name="Freeform 56">
              <a:extLst>
                <a:ext uri="{FF2B5EF4-FFF2-40B4-BE49-F238E27FC236}">
                  <a16:creationId xmlns:a16="http://schemas.microsoft.com/office/drawing/2014/main" id="{7CE85F33-17DC-4273-B06F-D171094449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7" name="Freeform 57">
              <a:extLst>
                <a:ext uri="{FF2B5EF4-FFF2-40B4-BE49-F238E27FC236}">
                  <a16:creationId xmlns:a16="http://schemas.microsoft.com/office/drawing/2014/main" id="{5CD001CF-F2C4-4810-A8D9-679F9F89E5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8" name="Freeform 58">
              <a:extLst>
                <a:ext uri="{FF2B5EF4-FFF2-40B4-BE49-F238E27FC236}">
                  <a16:creationId xmlns:a16="http://schemas.microsoft.com/office/drawing/2014/main" id="{69F4BCDD-D153-40D2-8DD1-2509EE0CE4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sp>
        <p:nvSpPr>
          <p:cNvPr id="3" name="Segnaposto contenuto 2">
            <a:extLst>
              <a:ext uri="{FF2B5EF4-FFF2-40B4-BE49-F238E27FC236}">
                <a16:creationId xmlns:a16="http://schemas.microsoft.com/office/drawing/2014/main" id="{1F8F256F-C193-D84E-A6A5-21BD387CE786}"/>
              </a:ext>
            </a:extLst>
          </p:cNvPr>
          <p:cNvSpPr>
            <a:spLocks noGrp="1"/>
          </p:cNvSpPr>
          <p:nvPr>
            <p:ph idx="1"/>
          </p:nvPr>
        </p:nvSpPr>
        <p:spPr>
          <a:xfrm>
            <a:off x="4968958" y="1801812"/>
            <a:ext cx="6889667" cy="4437669"/>
          </a:xfrm>
        </p:spPr>
        <p:txBody>
          <a:bodyPr>
            <a:normAutofit/>
          </a:bodyPr>
          <a:lstStyle/>
          <a:p>
            <a:pPr>
              <a:lnSpc>
                <a:spcPct val="110000"/>
              </a:lnSpc>
            </a:pPr>
            <a:r>
              <a:rPr lang="it-IT" dirty="0">
                <a:latin typeface="Abadi MT Condensed Light" panose="020B0306030101010103" pitchFamily="34" charset="77"/>
              </a:rPr>
              <a:t>Il corso è stato molto formativo dal punto di vista professionale, grazie alla competenza del formatore, Prof. </a:t>
            </a:r>
            <a:r>
              <a:rPr lang="es-ES" b="1" dirty="0">
                <a:latin typeface="Abadi MT Condensed Light" panose="020B0306030101010103" pitchFamily="34" charset="77"/>
              </a:rPr>
              <a:t>Marcos Suárez </a:t>
            </a:r>
            <a:r>
              <a:rPr lang="es-ES" b="1" dirty="0" err="1">
                <a:latin typeface="Abadi MT Condensed Light" panose="020B0306030101010103" pitchFamily="34" charset="77"/>
              </a:rPr>
              <a:t>Luaces</a:t>
            </a:r>
            <a:r>
              <a:rPr lang="es-ES" b="1" dirty="0">
                <a:latin typeface="Abadi MT Condensed Light" panose="020B0306030101010103" pitchFamily="34" charset="77"/>
              </a:rPr>
              <a:t> e </a:t>
            </a:r>
            <a:r>
              <a:rPr lang="es-ES" b="1" dirty="0" err="1">
                <a:latin typeface="Abadi MT Condensed Light" panose="020B0306030101010103" pitchFamily="34" charset="77"/>
              </a:rPr>
              <a:t>all’eccellente</a:t>
            </a:r>
            <a:r>
              <a:rPr lang="es-ES" b="1" dirty="0">
                <a:latin typeface="Abadi MT Condensed Light" panose="020B0306030101010103" pitchFamily="34" charset="77"/>
              </a:rPr>
              <a:t> </a:t>
            </a:r>
            <a:r>
              <a:rPr lang="es-ES" b="1" dirty="0" err="1">
                <a:latin typeface="Abadi MT Condensed Light" panose="020B0306030101010103" pitchFamily="34" charset="77"/>
              </a:rPr>
              <a:t>organizzazione</a:t>
            </a:r>
            <a:r>
              <a:rPr lang="es-ES" b="1" dirty="0">
                <a:latin typeface="Abadi MT Condensed Light" panose="020B0306030101010103" pitchFamily="34" charset="77"/>
              </a:rPr>
              <a:t> </a:t>
            </a:r>
            <a:r>
              <a:rPr lang="es-ES" b="1" dirty="0" err="1">
                <a:latin typeface="Abadi MT Condensed Light" panose="020B0306030101010103" pitchFamily="34" charset="77"/>
              </a:rPr>
              <a:t>della</a:t>
            </a:r>
            <a:r>
              <a:rPr lang="es-ES" b="1" dirty="0">
                <a:latin typeface="Abadi MT Condensed Light" panose="020B0306030101010103" pitchFamily="34" charset="77"/>
              </a:rPr>
              <a:t> Academia </a:t>
            </a:r>
            <a:r>
              <a:rPr lang="es-ES" b="1" dirty="0" err="1">
                <a:latin typeface="Abadi MT Condensed Light" panose="020B0306030101010103" pitchFamily="34" charset="77"/>
              </a:rPr>
              <a:t>Iria</a:t>
            </a:r>
            <a:r>
              <a:rPr lang="es-ES" b="1" dirty="0">
                <a:latin typeface="Abadi MT Condensed Light" panose="020B0306030101010103" pitchFamily="34" charset="77"/>
              </a:rPr>
              <a:t> Flavia, </a:t>
            </a:r>
            <a:r>
              <a:rPr lang="es-ES" b="1" dirty="0" err="1">
                <a:latin typeface="Abadi MT Condensed Light" panose="020B0306030101010103" pitchFamily="34" charset="77"/>
              </a:rPr>
              <a:t>diretta</a:t>
            </a:r>
            <a:r>
              <a:rPr lang="es-ES" b="1" dirty="0">
                <a:latin typeface="Abadi MT Condensed Light" panose="020B0306030101010103" pitchFamily="34" charset="77"/>
              </a:rPr>
              <a:t> da José Luis Clavijo Salgado.</a:t>
            </a:r>
          </a:p>
          <a:p>
            <a:pPr>
              <a:lnSpc>
                <a:spcPct val="110000"/>
              </a:lnSpc>
            </a:pPr>
            <a:r>
              <a:rPr lang="es-ES" b="1" dirty="0">
                <a:latin typeface="Abadi MT Condensed Light" panose="020B0306030101010103" pitchFamily="34" charset="77"/>
              </a:rPr>
              <a:t>Un </a:t>
            </a:r>
            <a:r>
              <a:rPr lang="es-ES" b="1" dirty="0" err="1">
                <a:latin typeface="Abadi MT Condensed Light" panose="020B0306030101010103" pitchFamily="34" charset="77"/>
              </a:rPr>
              <a:t>ringraziamento</a:t>
            </a:r>
            <a:r>
              <a:rPr lang="es-ES" b="1" dirty="0">
                <a:latin typeface="Abadi MT Condensed Light" panose="020B0306030101010103" pitchFamily="34" charset="77"/>
              </a:rPr>
              <a:t> </a:t>
            </a:r>
            <a:r>
              <a:rPr lang="es-ES" b="1" dirty="0" err="1">
                <a:latin typeface="Abadi MT Condensed Light" panose="020B0306030101010103" pitchFamily="34" charset="77"/>
              </a:rPr>
              <a:t>particolare</a:t>
            </a:r>
            <a:r>
              <a:rPr lang="es-ES" b="1" dirty="0">
                <a:latin typeface="Abadi MT Condensed Light" panose="020B0306030101010103" pitchFamily="34" charset="77"/>
              </a:rPr>
              <a:t> </a:t>
            </a:r>
            <a:r>
              <a:rPr lang="es-ES" b="1" dirty="0" err="1">
                <a:latin typeface="Abadi MT Condensed Light" panose="020B0306030101010103" pitchFamily="34" charset="77"/>
              </a:rPr>
              <a:t>è</a:t>
            </a:r>
            <a:r>
              <a:rPr lang="es-ES" b="1" dirty="0">
                <a:latin typeface="Abadi MT Condensed Light" panose="020B0306030101010103" pitchFamily="34" charset="77"/>
              </a:rPr>
              <a:t> </a:t>
            </a:r>
            <a:r>
              <a:rPr lang="es-ES" b="1" dirty="0" err="1">
                <a:latin typeface="Abadi MT Condensed Light" panose="020B0306030101010103" pitchFamily="34" charset="77"/>
              </a:rPr>
              <a:t>dovuto</a:t>
            </a:r>
            <a:r>
              <a:rPr lang="es-ES" b="1" dirty="0">
                <a:latin typeface="Abadi MT Condensed Light" panose="020B0306030101010103" pitchFamily="34" charset="77"/>
              </a:rPr>
              <a:t> al Prof. Giorgio </a:t>
            </a:r>
            <a:r>
              <a:rPr lang="es-ES" b="1" dirty="0" err="1">
                <a:latin typeface="Abadi MT Condensed Light" panose="020B0306030101010103" pitchFamily="34" charset="77"/>
              </a:rPr>
              <a:t>Marsan</a:t>
            </a:r>
            <a:r>
              <a:rPr lang="es-ES" b="1" dirty="0">
                <a:latin typeface="Abadi MT Condensed Light" panose="020B0306030101010103" pitchFamily="34" charset="77"/>
              </a:rPr>
              <a:t>, che ha </a:t>
            </a:r>
            <a:r>
              <a:rPr lang="es-ES" b="1" dirty="0" err="1">
                <a:latin typeface="Abadi MT Condensed Light" panose="020B0306030101010103" pitchFamily="34" charset="77"/>
              </a:rPr>
              <a:t>elaborato</a:t>
            </a:r>
            <a:r>
              <a:rPr lang="es-ES" b="1" dirty="0">
                <a:latin typeface="Abadi MT Condensed Light" panose="020B0306030101010103" pitchFamily="34" charset="77"/>
              </a:rPr>
              <a:t> </a:t>
            </a:r>
            <a:r>
              <a:rPr lang="es-ES" b="1" dirty="0" err="1">
                <a:latin typeface="Abadi MT Condensed Light" panose="020B0306030101010103" pitchFamily="34" charset="77"/>
              </a:rPr>
              <a:t>il</a:t>
            </a:r>
            <a:r>
              <a:rPr lang="es-ES" b="1" dirty="0">
                <a:latin typeface="Abadi MT Condensed Light" panose="020B0306030101010103" pitchFamily="34" charset="77"/>
              </a:rPr>
              <a:t> </a:t>
            </a:r>
            <a:r>
              <a:rPr lang="es-ES" b="1" dirty="0" err="1">
                <a:latin typeface="Abadi MT Condensed Light" panose="020B0306030101010103" pitchFamily="34" charset="77"/>
              </a:rPr>
              <a:t>Progetto</a:t>
            </a:r>
            <a:r>
              <a:rPr lang="es-ES" b="1" dirty="0">
                <a:latin typeface="Abadi MT Condensed Light" panose="020B0306030101010103" pitchFamily="34" charset="77"/>
              </a:rPr>
              <a:t> Erasmus+KA1 e mi ha dato </a:t>
            </a:r>
            <a:r>
              <a:rPr lang="es-ES" b="1" dirty="0" err="1">
                <a:latin typeface="Abadi MT Condensed Light" panose="020B0306030101010103" pitchFamily="34" charset="77"/>
              </a:rPr>
              <a:t>l’opportunità</a:t>
            </a:r>
            <a:r>
              <a:rPr lang="es-ES" b="1" dirty="0">
                <a:latin typeface="Abadi MT Condensed Light" panose="020B0306030101010103" pitchFamily="34" charset="77"/>
              </a:rPr>
              <a:t> di </a:t>
            </a:r>
            <a:r>
              <a:rPr lang="es-ES" b="1" dirty="0" err="1">
                <a:latin typeface="Abadi MT Condensed Light" panose="020B0306030101010103" pitchFamily="34" charset="77"/>
              </a:rPr>
              <a:t>partecipare</a:t>
            </a:r>
            <a:r>
              <a:rPr lang="es-ES" b="1" dirty="0">
                <a:latin typeface="Abadi MT Condensed Light" panose="020B0306030101010103" pitchFamily="34" charset="77"/>
              </a:rPr>
              <a:t> e di </a:t>
            </a:r>
            <a:r>
              <a:rPr lang="es-ES" b="1" dirty="0" err="1">
                <a:latin typeface="Abadi MT Condensed Light" panose="020B0306030101010103" pitchFamily="34" charset="77"/>
              </a:rPr>
              <a:t>conoscere</a:t>
            </a:r>
            <a:r>
              <a:rPr lang="es-ES" b="1" dirty="0">
                <a:latin typeface="Abadi MT Condensed Light" panose="020B0306030101010103" pitchFamily="34" charset="77"/>
              </a:rPr>
              <a:t> Santiago de Compostela, Patrimonio </a:t>
            </a:r>
            <a:r>
              <a:rPr lang="es-ES" b="1" dirty="0" err="1">
                <a:latin typeface="Abadi MT Condensed Light" panose="020B0306030101010103" pitchFamily="34" charset="77"/>
              </a:rPr>
              <a:t>Culturale</a:t>
            </a:r>
            <a:r>
              <a:rPr lang="es-ES" b="1" dirty="0">
                <a:latin typeface="Abadi MT Condensed Light" panose="020B0306030101010103" pitchFamily="34" charset="77"/>
              </a:rPr>
              <a:t> </a:t>
            </a:r>
            <a:r>
              <a:rPr lang="es-ES" b="1" dirty="0" err="1">
                <a:latin typeface="Abadi MT Condensed Light" panose="020B0306030101010103" pitchFamily="34" charset="77"/>
              </a:rPr>
              <a:t>dell’Umanità</a:t>
            </a:r>
            <a:r>
              <a:rPr lang="es-ES" b="1" dirty="0">
                <a:latin typeface="Abadi MT Condensed Light" panose="020B0306030101010103" pitchFamily="34" charset="77"/>
              </a:rPr>
              <a:t> </a:t>
            </a:r>
            <a:r>
              <a:rPr lang="es-ES" b="1" dirty="0" err="1">
                <a:latin typeface="Abadi MT Condensed Light" panose="020B0306030101010103" pitchFamily="34" charset="77"/>
              </a:rPr>
              <a:t>dell’Unesco</a:t>
            </a:r>
            <a:r>
              <a:rPr lang="es-ES" b="1" dirty="0">
                <a:latin typeface="Abadi MT Condensed Light" panose="020B0306030101010103" pitchFamily="34" charset="77"/>
              </a:rPr>
              <a:t> </a:t>
            </a:r>
            <a:r>
              <a:rPr lang="es-ES" b="1" dirty="0" err="1">
                <a:latin typeface="Abadi MT Condensed Light" panose="020B0306030101010103" pitchFamily="34" charset="77"/>
              </a:rPr>
              <a:t>dal</a:t>
            </a:r>
            <a:r>
              <a:rPr lang="es-ES" b="1" dirty="0">
                <a:latin typeface="Abadi MT Condensed Light" panose="020B0306030101010103" pitchFamily="34" charset="77"/>
              </a:rPr>
              <a:t> 1985, e </a:t>
            </a:r>
            <a:r>
              <a:rPr lang="es-ES" b="1" dirty="0" err="1">
                <a:latin typeface="Abadi MT Condensed Light" panose="020B0306030101010103" pitchFamily="34" charset="77"/>
              </a:rPr>
              <a:t>il</a:t>
            </a:r>
            <a:r>
              <a:rPr lang="es-ES" b="1" dirty="0">
                <a:latin typeface="Abadi MT Condensed Light" panose="020B0306030101010103" pitchFamily="34" charset="77"/>
              </a:rPr>
              <a:t> </a:t>
            </a:r>
            <a:r>
              <a:rPr lang="es-ES" b="1" dirty="0" err="1">
                <a:latin typeface="Abadi MT Condensed Light" panose="020B0306030101010103" pitchFamily="34" charset="77"/>
              </a:rPr>
              <a:t>suggestivo</a:t>
            </a:r>
            <a:r>
              <a:rPr lang="es-ES" b="1" dirty="0">
                <a:latin typeface="Abadi MT Condensed Light" panose="020B0306030101010103" pitchFamily="34" charset="77"/>
              </a:rPr>
              <a:t> e </a:t>
            </a:r>
            <a:r>
              <a:rPr lang="es-ES" b="1" dirty="0" err="1">
                <a:latin typeface="Abadi MT Condensed Light" panose="020B0306030101010103" pitchFamily="34" charset="77"/>
              </a:rPr>
              <a:t>mistico</a:t>
            </a:r>
            <a:r>
              <a:rPr lang="es-ES" b="1" dirty="0">
                <a:latin typeface="Abadi MT Condensed Light" panose="020B0306030101010103" pitchFamily="34" charset="77"/>
              </a:rPr>
              <a:t> Camino de Santiago.</a:t>
            </a:r>
          </a:p>
          <a:p>
            <a:pPr marL="0" indent="0">
              <a:lnSpc>
                <a:spcPct val="110000"/>
              </a:lnSpc>
              <a:buNone/>
            </a:pPr>
            <a:r>
              <a:rPr lang="es-ES" b="1" dirty="0">
                <a:latin typeface="Abadi MT Condensed Light" panose="020B0306030101010103" pitchFamily="34" charset="77"/>
              </a:rPr>
              <a:t>			            </a:t>
            </a:r>
            <a:r>
              <a:rPr lang="es-ES" b="1" i="1" dirty="0" err="1">
                <a:latin typeface="Abadi MT Condensed Light" panose="020B0306030101010103" pitchFamily="34" charset="77"/>
              </a:rPr>
              <a:t>Marilena</a:t>
            </a:r>
            <a:r>
              <a:rPr lang="es-ES" b="1" i="1" dirty="0">
                <a:latin typeface="Abadi MT Condensed Light" panose="020B0306030101010103" pitchFamily="34" charset="77"/>
              </a:rPr>
              <a:t> </a:t>
            </a:r>
            <a:r>
              <a:rPr lang="es-ES" b="1" i="1" dirty="0" err="1">
                <a:latin typeface="Abadi MT Condensed Light" panose="020B0306030101010103" pitchFamily="34" charset="77"/>
              </a:rPr>
              <a:t>Lerro</a:t>
            </a:r>
            <a:endParaRPr lang="es-ES" b="1" i="1" dirty="0">
              <a:latin typeface="Abadi MT Condensed Light" panose="020B0306030101010103" pitchFamily="34" charset="77"/>
            </a:endParaRPr>
          </a:p>
          <a:p>
            <a:pPr>
              <a:lnSpc>
                <a:spcPct val="110000"/>
              </a:lnSpc>
            </a:pPr>
            <a:endParaRPr lang="it-IT" sz="1900" dirty="0">
              <a:latin typeface="Abadi MT Condensed Light" panose="020B0306030101010103" pitchFamily="34" charset="77"/>
            </a:endParaRPr>
          </a:p>
        </p:txBody>
      </p:sp>
    </p:spTree>
    <p:extLst>
      <p:ext uri="{BB962C8B-B14F-4D97-AF65-F5344CB8AC3E}">
        <p14:creationId xmlns:p14="http://schemas.microsoft.com/office/powerpoint/2010/main" val="2036915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8000"/>
            <a:duotone>
              <a:schemeClr val="bg2">
                <a:shade val="88000"/>
                <a:hueMod val="106000"/>
                <a:satMod val="140000"/>
                <a:lumMod val="54000"/>
              </a:schemeClr>
              <a:schemeClr val="bg2">
                <a:tint val="98000"/>
                <a:hueMod val="90000"/>
                <a:satMod val="150000"/>
                <a:lumMod val="160000"/>
              </a:schemeClr>
            </a:duotone>
            <a:lum/>
          </a:blip>
          <a:srcRect/>
          <a:stretch>
            <a:fillRect/>
          </a:stretch>
        </a:blip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0359C6-50B2-E84E-81BB-75A67866D81A}"/>
              </a:ext>
            </a:extLst>
          </p:cNvPr>
          <p:cNvSpPr>
            <a:spLocks noGrp="1"/>
          </p:cNvSpPr>
          <p:nvPr>
            <p:ph type="title"/>
          </p:nvPr>
        </p:nvSpPr>
        <p:spPr>
          <a:xfrm>
            <a:off x="1141413" y="9700"/>
            <a:ext cx="9905998" cy="1478570"/>
          </a:xfrm>
        </p:spPr>
        <p:txBody>
          <a:bodyPr>
            <a:normAutofit fontScale="90000"/>
          </a:bodyPr>
          <a:lstStyle/>
          <a:p>
            <a:r>
              <a:rPr lang="it-IT" dirty="0">
                <a:solidFill>
                  <a:srgbClr val="FF0000"/>
                </a:solidFill>
                <a:latin typeface="Abadi MT Condensed Light" panose="020B0306030101010103" pitchFamily="34" charset="77"/>
              </a:rPr>
              <a:t>15-31 luglio </a:t>
            </a:r>
            <a:br>
              <a:rPr lang="it-IT" dirty="0">
                <a:solidFill>
                  <a:srgbClr val="FF0000"/>
                </a:solidFill>
                <a:latin typeface="Abadi MT Condensed Light" panose="020B0306030101010103" pitchFamily="34" charset="77"/>
              </a:rPr>
            </a:br>
            <a:r>
              <a:rPr lang="it-IT" dirty="0">
                <a:solidFill>
                  <a:srgbClr val="FF0000"/>
                </a:solidFill>
                <a:latin typeface="Abadi MT Condensed Light" panose="020B0306030101010103" pitchFamily="34" charset="77"/>
              </a:rPr>
              <a:t>CELEBRAZIONI IN ONORE DELL’APOSTOLO SANTIAGO</a:t>
            </a:r>
          </a:p>
        </p:txBody>
      </p:sp>
      <p:sp>
        <p:nvSpPr>
          <p:cNvPr id="3" name="Segnaposto contenuto 2">
            <a:extLst>
              <a:ext uri="{FF2B5EF4-FFF2-40B4-BE49-F238E27FC236}">
                <a16:creationId xmlns:a16="http://schemas.microsoft.com/office/drawing/2014/main" id="{C6F9F6D8-1D3E-EB43-9A43-500E2D38A551}"/>
              </a:ext>
            </a:extLst>
          </p:cNvPr>
          <p:cNvSpPr>
            <a:spLocks noGrp="1"/>
          </p:cNvSpPr>
          <p:nvPr>
            <p:ph idx="1"/>
          </p:nvPr>
        </p:nvSpPr>
        <p:spPr>
          <a:xfrm>
            <a:off x="950026" y="1223116"/>
            <a:ext cx="9905999" cy="4668253"/>
          </a:xfrm>
        </p:spPr>
        <p:txBody>
          <a:bodyPr>
            <a:normAutofit fontScale="25000" lnSpcReduction="20000"/>
          </a:bodyPr>
          <a:lstStyle/>
          <a:p>
            <a:r>
              <a:rPr lang="it-IT" sz="8000" dirty="0">
                <a:solidFill>
                  <a:srgbClr val="FF0000"/>
                </a:solidFill>
                <a:latin typeface="Abadi MT Condensed Light" panose="020B0306030101010103" pitchFamily="34" charset="77"/>
              </a:rPr>
              <a:t>Le celebrazioni dedicate all'Apostolo, patrono di Santiago, della Galizia e di tutta la Spagna, hanno una durata di circa quindici giorni. In queste feste convivono la solennità religiosa ed ufficiale, il sapore popolare, e la vita, che trasformano la città in un gran festival.</a:t>
            </a:r>
          </a:p>
          <a:p>
            <a:r>
              <a:rPr lang="it-IT" sz="8000" dirty="0">
                <a:solidFill>
                  <a:srgbClr val="FF0000"/>
                </a:solidFill>
                <a:latin typeface="Abadi MT Condensed Light" panose="020B0306030101010103" pitchFamily="34" charset="77"/>
              </a:rPr>
              <a:t>Il 24 ed il 25 sono i giorni principali. La notte del 24 c'è un impressionante spettacolo di fuochi d’artificio in onore dell'Apostolo, allo stesso tempo che si brucia il grande castello pirotecnico che imita la facciata gotica della Cattedrale.</a:t>
            </a:r>
          </a:p>
          <a:p>
            <a:r>
              <a:rPr lang="it-IT" sz="8000" dirty="0">
                <a:solidFill>
                  <a:srgbClr val="FF0000"/>
                </a:solidFill>
                <a:latin typeface="Abadi MT Condensed Light" panose="020B0306030101010103" pitchFamily="34" charset="77"/>
              </a:rPr>
              <a:t>Il 25, durante la messa solenne che si celebra nella cattedrale, il Re o un delegato della Casa Reale fa il tradizionale omaggio all'Apostolo San Giacomo. In questa messa si può vedere il </a:t>
            </a:r>
            <a:r>
              <a:rPr lang="it-IT" sz="8000" i="1" dirty="0" err="1">
                <a:solidFill>
                  <a:srgbClr val="FF0000"/>
                </a:solidFill>
                <a:latin typeface="Abadi MT Condensed Light" panose="020B0306030101010103" pitchFamily="34" charset="77"/>
              </a:rPr>
              <a:t>botafumeiro</a:t>
            </a:r>
            <a:r>
              <a:rPr lang="it-IT" sz="8000" dirty="0">
                <a:solidFill>
                  <a:srgbClr val="FF0000"/>
                </a:solidFill>
                <a:latin typeface="Abadi MT Condensed Light" panose="020B0306030101010103" pitchFamily="34" charset="77"/>
              </a:rPr>
              <a:t>, straordinario incensiere di gigantesche dimensioni, oscillare nella Cattedrale profumandola ed avvolgendola di un alone mistico. Il 25 è anche il giorno della Galizia, con atti che congregano migliaia di cittadini galiziani in città.</a:t>
            </a:r>
          </a:p>
          <a:p>
            <a:r>
              <a:rPr lang="it-IT" sz="8000" dirty="0">
                <a:solidFill>
                  <a:srgbClr val="FF0000"/>
                </a:solidFill>
                <a:latin typeface="Abadi MT Condensed Light" panose="020B0306030101010103" pitchFamily="34" charset="77"/>
              </a:rPr>
              <a:t>Durante questi quindici giorni le attività culturali spiccano per la loro qualità e diversità. La musica di tutti gli stili, la danza o il teatro, i </a:t>
            </a:r>
            <a:r>
              <a:rPr lang="it-IT" sz="8000" i="1" dirty="0" err="1">
                <a:solidFill>
                  <a:srgbClr val="FF0000"/>
                </a:solidFill>
                <a:latin typeface="Abadi MT Condensed Light" panose="020B0306030101010103" pitchFamily="34" charset="77"/>
              </a:rPr>
              <a:t>pasacalles</a:t>
            </a:r>
            <a:r>
              <a:rPr lang="it-IT" sz="8000" dirty="0">
                <a:solidFill>
                  <a:srgbClr val="FF0000"/>
                </a:solidFill>
                <a:latin typeface="Abadi MT Condensed Light" panose="020B0306030101010103" pitchFamily="34" charset="77"/>
              </a:rPr>
              <a:t>, le serate con orchestre invadono Compostela. La tradizionale riunione di Bande Musicali di tutta la Galizia e le esibizioni di vestiti regionali e balli folcloristici sono altri degli appuntamenti di queste feste, che si chiudono il 31 luglio con un altro spettacolo di fuochi d’artificio.</a:t>
            </a:r>
          </a:p>
          <a:p>
            <a:endParaRPr lang="it-IT" dirty="0"/>
          </a:p>
        </p:txBody>
      </p:sp>
    </p:spTree>
    <p:extLst>
      <p:ext uri="{BB962C8B-B14F-4D97-AF65-F5344CB8AC3E}">
        <p14:creationId xmlns:p14="http://schemas.microsoft.com/office/powerpoint/2010/main" val="22113593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4">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59FACE42-44B0-4185-8ED4-9043A78C86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13" name="Group 12">
            <a:extLst>
              <a:ext uri="{FF2B5EF4-FFF2-40B4-BE49-F238E27FC236}">
                <a16:creationId xmlns:a16="http://schemas.microsoft.com/office/drawing/2014/main" id="{A838DBA2-246D-4087-AE0A-6EA2B4B65A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4" name="Group 13">
              <a:extLst>
                <a:ext uri="{FF2B5EF4-FFF2-40B4-BE49-F238E27FC236}">
                  <a16:creationId xmlns:a16="http://schemas.microsoft.com/office/drawing/2014/main" id="{B4406F95-9579-494D-BE1E-A012A7F4CB3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6" name="Rectangle 5">
                <a:extLst>
                  <a:ext uri="{FF2B5EF4-FFF2-40B4-BE49-F238E27FC236}">
                    <a16:creationId xmlns:a16="http://schemas.microsoft.com/office/drawing/2014/main" id="{4C8D671A-5C73-44CA-B6D0-7F3BC195BA6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7" name="Freeform 6">
                <a:extLst>
                  <a:ext uri="{FF2B5EF4-FFF2-40B4-BE49-F238E27FC236}">
                    <a16:creationId xmlns:a16="http://schemas.microsoft.com/office/drawing/2014/main" id="{F0DB3AC8-B5AD-4004-B0B9-74B58BECA0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 name="Freeform 7">
                <a:extLst>
                  <a:ext uri="{FF2B5EF4-FFF2-40B4-BE49-F238E27FC236}">
                    <a16:creationId xmlns:a16="http://schemas.microsoft.com/office/drawing/2014/main" id="{F3B2C8F3-E236-45B2-B2E1-8460F8FD6D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 name="Freeform 8">
                <a:extLst>
                  <a:ext uri="{FF2B5EF4-FFF2-40B4-BE49-F238E27FC236}">
                    <a16:creationId xmlns:a16="http://schemas.microsoft.com/office/drawing/2014/main" id="{761EE3AC-0BC2-4A29-AD58-5CB0EEFF9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 name="Freeform 9">
                <a:extLst>
                  <a:ext uri="{FF2B5EF4-FFF2-40B4-BE49-F238E27FC236}">
                    <a16:creationId xmlns:a16="http://schemas.microsoft.com/office/drawing/2014/main" id="{38DC43BE-83DD-43F3-A21F-9B58B1074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 name="Freeform 10">
                <a:extLst>
                  <a:ext uri="{FF2B5EF4-FFF2-40B4-BE49-F238E27FC236}">
                    <a16:creationId xmlns:a16="http://schemas.microsoft.com/office/drawing/2014/main" id="{112583CE-53E8-48F6-9F71-25A32BFD6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 name="Freeform 11">
                <a:extLst>
                  <a:ext uri="{FF2B5EF4-FFF2-40B4-BE49-F238E27FC236}">
                    <a16:creationId xmlns:a16="http://schemas.microsoft.com/office/drawing/2014/main" id="{229A7966-2C4F-4334-8FB7-08521F984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 name="Freeform 12">
                <a:extLst>
                  <a:ext uri="{FF2B5EF4-FFF2-40B4-BE49-F238E27FC236}">
                    <a16:creationId xmlns:a16="http://schemas.microsoft.com/office/drawing/2014/main" id="{656FCF6A-DF5B-42AA-83C4-22CD7B9947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 name="Freeform 13">
                <a:extLst>
                  <a:ext uri="{FF2B5EF4-FFF2-40B4-BE49-F238E27FC236}">
                    <a16:creationId xmlns:a16="http://schemas.microsoft.com/office/drawing/2014/main" id="{E908B3EE-F31D-4E8D-BF3C-71F5B35F02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 name="Freeform 14">
                <a:extLst>
                  <a:ext uri="{FF2B5EF4-FFF2-40B4-BE49-F238E27FC236}">
                    <a16:creationId xmlns:a16="http://schemas.microsoft.com/office/drawing/2014/main" id="{DA9F96D7-B42C-4F80-8F26-72388FE0C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 name="Freeform 15">
                <a:extLst>
                  <a:ext uri="{FF2B5EF4-FFF2-40B4-BE49-F238E27FC236}">
                    <a16:creationId xmlns:a16="http://schemas.microsoft.com/office/drawing/2014/main" id="{5C9D5861-5A45-408A-A25E-61ED661AD7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 name="Line 16">
                <a:extLst>
                  <a:ext uri="{FF2B5EF4-FFF2-40B4-BE49-F238E27FC236}">
                    <a16:creationId xmlns:a16="http://schemas.microsoft.com/office/drawing/2014/main" id="{DEEF5DD7-13B2-4CBB-A1AE-193A618B0F0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8" name="Freeform 17">
                <a:extLst>
                  <a:ext uri="{FF2B5EF4-FFF2-40B4-BE49-F238E27FC236}">
                    <a16:creationId xmlns:a16="http://schemas.microsoft.com/office/drawing/2014/main" id="{3D896DDA-5AD2-4360-9E65-A79213105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 name="Freeform 18">
                <a:extLst>
                  <a:ext uri="{FF2B5EF4-FFF2-40B4-BE49-F238E27FC236}">
                    <a16:creationId xmlns:a16="http://schemas.microsoft.com/office/drawing/2014/main" id="{C088F3B1-D893-4078-8EAE-6A3776F67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0" name="Freeform 19">
                <a:extLst>
                  <a:ext uri="{FF2B5EF4-FFF2-40B4-BE49-F238E27FC236}">
                    <a16:creationId xmlns:a16="http://schemas.microsoft.com/office/drawing/2014/main" id="{23CCB367-42E1-4DEF-BABD-7457EB9F2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1" name="Freeform 20">
                <a:extLst>
                  <a:ext uri="{FF2B5EF4-FFF2-40B4-BE49-F238E27FC236}">
                    <a16:creationId xmlns:a16="http://schemas.microsoft.com/office/drawing/2014/main" id="{BAFD46CE-CD21-4C8E-8ACE-B1A0B74A9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2" name="Rectangle 21">
                <a:extLst>
                  <a:ext uri="{FF2B5EF4-FFF2-40B4-BE49-F238E27FC236}">
                    <a16:creationId xmlns:a16="http://schemas.microsoft.com/office/drawing/2014/main" id="{23980A26-1FFF-4434-A77C-C5A1C96A54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43" name="Freeform 22">
                <a:extLst>
                  <a:ext uri="{FF2B5EF4-FFF2-40B4-BE49-F238E27FC236}">
                    <a16:creationId xmlns:a16="http://schemas.microsoft.com/office/drawing/2014/main" id="{AE64C1E5-E917-4222-8080-3EF831FB46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4" name="Freeform 23">
                <a:extLst>
                  <a:ext uri="{FF2B5EF4-FFF2-40B4-BE49-F238E27FC236}">
                    <a16:creationId xmlns:a16="http://schemas.microsoft.com/office/drawing/2014/main" id="{D4D42DE6-99E5-4D28-834E-6601A7DD93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5" name="Freeform 24">
                <a:extLst>
                  <a:ext uri="{FF2B5EF4-FFF2-40B4-BE49-F238E27FC236}">
                    <a16:creationId xmlns:a16="http://schemas.microsoft.com/office/drawing/2014/main" id="{194304B3-4C44-49E0-A677-19E2DA8CC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6" name="Freeform 25">
                <a:extLst>
                  <a:ext uri="{FF2B5EF4-FFF2-40B4-BE49-F238E27FC236}">
                    <a16:creationId xmlns:a16="http://schemas.microsoft.com/office/drawing/2014/main" id="{C726387F-F77D-4FB6-A177-1DC6115E8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7" name="Freeform 26">
                <a:extLst>
                  <a:ext uri="{FF2B5EF4-FFF2-40B4-BE49-F238E27FC236}">
                    <a16:creationId xmlns:a16="http://schemas.microsoft.com/office/drawing/2014/main" id="{2F09766D-0653-4646-BA37-8FC23294B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8" name="Freeform 27">
                <a:extLst>
                  <a:ext uri="{FF2B5EF4-FFF2-40B4-BE49-F238E27FC236}">
                    <a16:creationId xmlns:a16="http://schemas.microsoft.com/office/drawing/2014/main" id="{F50D9867-C9E0-462B-894F-B2F97E26A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9" name="Freeform 28">
                <a:extLst>
                  <a:ext uri="{FF2B5EF4-FFF2-40B4-BE49-F238E27FC236}">
                    <a16:creationId xmlns:a16="http://schemas.microsoft.com/office/drawing/2014/main" id="{44179987-9B3B-4BC1-9BDA-EC9F30A379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0" name="Freeform 29">
                <a:extLst>
                  <a:ext uri="{FF2B5EF4-FFF2-40B4-BE49-F238E27FC236}">
                    <a16:creationId xmlns:a16="http://schemas.microsoft.com/office/drawing/2014/main" id="{EF0E5480-8C2D-4FFE-9357-938DF0642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1" name="Freeform 30">
                <a:extLst>
                  <a:ext uri="{FF2B5EF4-FFF2-40B4-BE49-F238E27FC236}">
                    <a16:creationId xmlns:a16="http://schemas.microsoft.com/office/drawing/2014/main" id="{FDAC2F76-95E6-4EE4-8A26-47CDAE5C6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2" name="Freeform 31">
                <a:extLst>
                  <a:ext uri="{FF2B5EF4-FFF2-40B4-BE49-F238E27FC236}">
                    <a16:creationId xmlns:a16="http://schemas.microsoft.com/office/drawing/2014/main" id="{249EB4AA-5D5B-4A3A-9F2D-6E4EDF2046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15" name="Group 14">
              <a:extLst>
                <a:ext uri="{FF2B5EF4-FFF2-40B4-BE49-F238E27FC236}">
                  <a16:creationId xmlns:a16="http://schemas.microsoft.com/office/drawing/2014/main" id="{375D3DC5-0B19-4EA9-A350-6218AC28CD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6" name="Freeform 32">
                <a:extLst>
                  <a:ext uri="{FF2B5EF4-FFF2-40B4-BE49-F238E27FC236}">
                    <a16:creationId xmlns:a16="http://schemas.microsoft.com/office/drawing/2014/main" id="{86B5A458-9418-4EDA-9B6F-E4754ABA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 name="Freeform 33">
                <a:extLst>
                  <a:ext uri="{FF2B5EF4-FFF2-40B4-BE49-F238E27FC236}">
                    <a16:creationId xmlns:a16="http://schemas.microsoft.com/office/drawing/2014/main" id="{6307D20D-BE6F-4BFD-8A35-230A01AD72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 name="Freeform 34">
                <a:extLst>
                  <a:ext uri="{FF2B5EF4-FFF2-40B4-BE49-F238E27FC236}">
                    <a16:creationId xmlns:a16="http://schemas.microsoft.com/office/drawing/2014/main" id="{37A04039-8217-4B7F-8F43-4039DF087D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 name="Freeform 35">
                <a:extLst>
                  <a:ext uri="{FF2B5EF4-FFF2-40B4-BE49-F238E27FC236}">
                    <a16:creationId xmlns:a16="http://schemas.microsoft.com/office/drawing/2014/main" id="{CA6CE641-5DEB-4A06-B9C3-B726A334C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 name="Freeform 36">
                <a:extLst>
                  <a:ext uri="{FF2B5EF4-FFF2-40B4-BE49-F238E27FC236}">
                    <a16:creationId xmlns:a16="http://schemas.microsoft.com/office/drawing/2014/main" id="{D08C7C1C-DF39-4479-94BD-47E71DE422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 name="Freeform 37">
                <a:extLst>
                  <a:ext uri="{FF2B5EF4-FFF2-40B4-BE49-F238E27FC236}">
                    <a16:creationId xmlns:a16="http://schemas.microsoft.com/office/drawing/2014/main" id="{27C5EAA7-E449-48C0-9B14-E677E6ECF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 name="Freeform 38">
                <a:extLst>
                  <a:ext uri="{FF2B5EF4-FFF2-40B4-BE49-F238E27FC236}">
                    <a16:creationId xmlns:a16="http://schemas.microsoft.com/office/drawing/2014/main" id="{AA6A8A39-39D4-41FE-9974-CB46106A73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 name="Freeform 39">
                <a:extLst>
                  <a:ext uri="{FF2B5EF4-FFF2-40B4-BE49-F238E27FC236}">
                    <a16:creationId xmlns:a16="http://schemas.microsoft.com/office/drawing/2014/main" id="{433C6D82-AE91-4A0C-97C6-34399C908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 name="Freeform 40">
                <a:extLst>
                  <a:ext uri="{FF2B5EF4-FFF2-40B4-BE49-F238E27FC236}">
                    <a16:creationId xmlns:a16="http://schemas.microsoft.com/office/drawing/2014/main" id="{D4C06E36-D233-423A-BC95-5B4D5BE35C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 name="Rectangle 41">
                <a:extLst>
                  <a:ext uri="{FF2B5EF4-FFF2-40B4-BE49-F238E27FC236}">
                    <a16:creationId xmlns:a16="http://schemas.microsoft.com/office/drawing/2014/main" id="{E1B0EEC1-CF7A-4761-B477-941DB41A83D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grpSp>
      </p:grpSp>
      <p:grpSp>
        <p:nvGrpSpPr>
          <p:cNvPr id="54" name="Group 53">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55" name="Rectangle 54">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5">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sp>
        <p:nvSpPr>
          <p:cNvPr id="2" name="Titolo 1">
            <a:extLst>
              <a:ext uri="{FF2B5EF4-FFF2-40B4-BE49-F238E27FC236}">
                <a16:creationId xmlns:a16="http://schemas.microsoft.com/office/drawing/2014/main" id="{0626360B-326E-CD46-BA40-C12C4D029686}"/>
              </a:ext>
            </a:extLst>
          </p:cNvPr>
          <p:cNvSpPr>
            <a:spLocks noGrp="1"/>
          </p:cNvSpPr>
          <p:nvPr>
            <p:ph type="title"/>
          </p:nvPr>
        </p:nvSpPr>
        <p:spPr>
          <a:xfrm>
            <a:off x="7962519" y="618518"/>
            <a:ext cx="3084891" cy="1478570"/>
          </a:xfrm>
        </p:spPr>
        <p:txBody>
          <a:bodyPr vert="horz" lIns="91440" tIns="45720" rIns="91440" bIns="45720" rtlCol="0" anchor="ctr">
            <a:normAutofit/>
          </a:bodyPr>
          <a:lstStyle/>
          <a:p>
            <a:r>
              <a:rPr lang="en-US" sz="2800" dirty="0">
                <a:latin typeface="Abadi MT Condensed Light" panose="020B0306030101010103" pitchFamily="34" charset="77"/>
              </a:rPr>
              <a:t>30 de </a:t>
            </a:r>
            <a:r>
              <a:rPr lang="en-US" sz="2800" dirty="0" err="1">
                <a:latin typeface="Abadi MT Condensed Light" panose="020B0306030101010103" pitchFamily="34" charset="77"/>
              </a:rPr>
              <a:t>julio</a:t>
            </a:r>
            <a:r>
              <a:rPr lang="en-US" sz="2800" dirty="0">
                <a:latin typeface="Abadi MT Condensed Light" panose="020B0306030101010103" pitchFamily="34" charset="77"/>
              </a:rPr>
              <a:t> de 2019</a:t>
            </a:r>
          </a:p>
        </p:txBody>
      </p:sp>
      <p:pic>
        <p:nvPicPr>
          <p:cNvPr id="6" name="Segnaposto immagine 5" descr="Immagine che contiene palcoscenico, scena, interni, tavolo&#10;&#10;Descrizione generata automaticamente">
            <a:extLst>
              <a:ext uri="{FF2B5EF4-FFF2-40B4-BE49-F238E27FC236}">
                <a16:creationId xmlns:a16="http://schemas.microsoft.com/office/drawing/2014/main" id="{509C7925-649C-3441-8A11-B39A7775BA86}"/>
              </a:ext>
            </a:extLst>
          </p:cNvPr>
          <p:cNvPicPr>
            <a:picLocks noGrp="1" noChangeAspect="1"/>
          </p:cNvPicPr>
          <p:nvPr>
            <p:ph type="pic" idx="1"/>
          </p:nvPr>
        </p:nvPicPr>
        <p:blipFill rotWithShape="1">
          <a:blip r:embed="rId6"/>
          <a:srcRect l="8669" r="8669"/>
          <a:stretch/>
        </p:blipFill>
        <p:spPr>
          <a:xfrm>
            <a:off x="-5597" y="10"/>
            <a:ext cx="7558541" cy="6857990"/>
          </a:xfrm>
          <a:prstGeom prst="rect">
            <a:avLst/>
          </a:prstGeom>
        </p:spPr>
      </p:pic>
      <p:grpSp>
        <p:nvGrpSpPr>
          <p:cNvPr id="58" name="Group 57">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59" name="Rectangle 58">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6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2" name="Rectangle 61">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6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7" name="Rectangle 86">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8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9" name="Rectangle 98">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0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sp>
        <p:nvSpPr>
          <p:cNvPr id="4" name="Segnaposto testo 3">
            <a:extLst>
              <a:ext uri="{FF2B5EF4-FFF2-40B4-BE49-F238E27FC236}">
                <a16:creationId xmlns:a16="http://schemas.microsoft.com/office/drawing/2014/main" id="{E732B789-7458-9842-8EFC-0B228CBCFCA8}"/>
              </a:ext>
            </a:extLst>
          </p:cNvPr>
          <p:cNvSpPr>
            <a:spLocks noGrp="1"/>
          </p:cNvSpPr>
          <p:nvPr>
            <p:ph type="body" sz="half" idx="2"/>
          </p:nvPr>
        </p:nvSpPr>
        <p:spPr>
          <a:xfrm>
            <a:off x="7962518" y="1644650"/>
            <a:ext cx="3948493" cy="4960938"/>
          </a:xfrm>
        </p:spPr>
        <p:txBody>
          <a:bodyPr vert="horz" lIns="91440" tIns="45720" rIns="91440" bIns="45720" rtlCol="0">
            <a:normAutofit/>
          </a:bodyPr>
          <a:lstStyle/>
          <a:p>
            <a:r>
              <a:rPr lang="en-US" sz="3600" dirty="0">
                <a:latin typeface="Abadi MT Condensed Light" panose="020B0306030101010103" pitchFamily="34" charset="77"/>
              </a:rPr>
              <a:t>REAL FILHARMONIA DE GALICIA e</a:t>
            </a:r>
          </a:p>
          <a:p>
            <a:r>
              <a:rPr lang="en-US" sz="3600" dirty="0">
                <a:latin typeface="Abadi MT Condensed Light" panose="020B0306030101010103" pitchFamily="34" charset="77"/>
              </a:rPr>
              <a:t>ABRAHAM CUPEIRO</a:t>
            </a:r>
          </a:p>
          <a:p>
            <a:r>
              <a:rPr lang="en-US" sz="3600" dirty="0" err="1">
                <a:latin typeface="Abadi MT Condensed Light" panose="020B0306030101010103" pitchFamily="34" charset="77"/>
              </a:rPr>
              <a:t>Concierto</a:t>
            </a:r>
            <a:r>
              <a:rPr lang="en-US" sz="3600" dirty="0">
                <a:latin typeface="Abadi MT Condensed Light" panose="020B0306030101010103" pitchFamily="34" charset="77"/>
              </a:rPr>
              <a:t> con </a:t>
            </a:r>
            <a:r>
              <a:rPr lang="en-US" sz="3600" dirty="0" err="1">
                <a:latin typeface="Abadi MT Condensed Light" panose="020B0306030101010103" pitchFamily="34" charset="77"/>
              </a:rPr>
              <a:t>antiguos</a:t>
            </a:r>
            <a:r>
              <a:rPr lang="en-US" sz="3600" dirty="0">
                <a:latin typeface="Abadi MT Condensed Light" panose="020B0306030101010103" pitchFamily="34" charset="77"/>
              </a:rPr>
              <a:t> </a:t>
            </a:r>
            <a:r>
              <a:rPr lang="en-US" sz="3600" dirty="0" err="1">
                <a:latin typeface="Abadi MT Condensed Light" panose="020B0306030101010103" pitchFamily="34" charset="77"/>
              </a:rPr>
              <a:t>instrumentos</a:t>
            </a:r>
            <a:r>
              <a:rPr lang="en-US" sz="3600" dirty="0">
                <a:latin typeface="Abadi MT Condensed Light" panose="020B0306030101010103" pitchFamily="34" charset="77"/>
              </a:rPr>
              <a:t> </a:t>
            </a:r>
            <a:r>
              <a:rPr lang="en-US" sz="3600" dirty="0" err="1">
                <a:latin typeface="Abadi MT Condensed Light" panose="020B0306030101010103" pitchFamily="34" charset="77"/>
              </a:rPr>
              <a:t>celtas</a:t>
            </a:r>
            <a:r>
              <a:rPr lang="en-US" sz="3600" dirty="0">
                <a:latin typeface="Abadi MT Condensed Light" panose="020B0306030101010103" pitchFamily="34" charset="77"/>
              </a:rPr>
              <a:t>.</a:t>
            </a:r>
          </a:p>
          <a:p>
            <a:endParaRPr lang="en-US" sz="3600" dirty="0">
              <a:latin typeface="Abadi MT Condensed Light" panose="020B0306030101010103" pitchFamily="34" charset="77"/>
            </a:endParaRPr>
          </a:p>
        </p:txBody>
      </p:sp>
      <p:pic>
        <p:nvPicPr>
          <p:cNvPr id="7" name="Abraham Cupeiro Baleas Ballenas-Os Sons Esquecidos Los sonidos olvidados.mp3" descr="Abraham Cupeiro Baleas Ballenas-Os Sons Esquecidos Los sonidos olvidados.mp3">
            <a:hlinkClick r:id="" action="ppaction://media"/>
            <a:extLst>
              <a:ext uri="{FF2B5EF4-FFF2-40B4-BE49-F238E27FC236}">
                <a16:creationId xmlns:a16="http://schemas.microsoft.com/office/drawing/2014/main" id="{B881004A-B2B6-AD41-B63F-370DECB1D6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61147" y="5448885"/>
            <a:ext cx="818149" cy="698500"/>
          </a:xfrm>
          <a:prstGeom prst="rect">
            <a:avLst/>
          </a:prstGeom>
        </p:spPr>
      </p:pic>
    </p:spTree>
    <p:extLst>
      <p:ext uri="{BB962C8B-B14F-4D97-AF65-F5344CB8AC3E}">
        <p14:creationId xmlns:p14="http://schemas.microsoft.com/office/powerpoint/2010/main" val="176154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4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54"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156" name="Group 155">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57"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58"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9"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0"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61"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2"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3"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4"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5"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6"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7"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8"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9"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0"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1"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2"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3"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4"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5"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6"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7"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8"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9"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0"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1"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2"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3"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4"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5"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6"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7"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8"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9"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0"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1"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2"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3"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4"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5"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6"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7"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98"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9"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0"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1"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2"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3"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4"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5"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6"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7"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8"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9"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0"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212" name="Group 211">
            <a:extLst>
              <a:ext uri="{FF2B5EF4-FFF2-40B4-BE49-F238E27FC236}">
                <a16:creationId xmlns:a16="http://schemas.microsoft.com/office/drawing/2014/main" id="{096A8A5D-137F-4A8A-9811-F7A867F02E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213" name="Rectangle 212">
              <a:extLst>
                <a:ext uri="{FF2B5EF4-FFF2-40B4-BE49-F238E27FC236}">
                  <a16:creationId xmlns:a16="http://schemas.microsoft.com/office/drawing/2014/main" id="{6EA64E00-438F-4B4F-9366-7A7230A9A0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4" name="Picture 2">
              <a:extLst>
                <a:ext uri="{FF2B5EF4-FFF2-40B4-BE49-F238E27FC236}">
                  <a16:creationId xmlns:a16="http://schemas.microsoft.com/office/drawing/2014/main" id="{59E6386A-8042-4EC7-A981-EFAC2ACB89D5}"/>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sp>
        <p:nvSpPr>
          <p:cNvPr id="4" name="CasellaDiTesto 3">
            <a:extLst>
              <a:ext uri="{FF2B5EF4-FFF2-40B4-BE49-F238E27FC236}">
                <a16:creationId xmlns:a16="http://schemas.microsoft.com/office/drawing/2014/main" id="{84B53AEC-17A9-5247-8A1A-995C73B85488}"/>
              </a:ext>
            </a:extLst>
          </p:cNvPr>
          <p:cNvSpPr txBox="1"/>
          <p:nvPr/>
        </p:nvSpPr>
        <p:spPr>
          <a:xfrm>
            <a:off x="7919657" y="1199357"/>
            <a:ext cx="3907506" cy="2387600"/>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2800" cap="all" dirty="0">
                <a:latin typeface="Abadi MT Condensed Light" panose="020B0306030101010103" pitchFamily="34" charset="77"/>
                <a:ea typeface="+mj-ea"/>
                <a:cs typeface="+mj-cs"/>
              </a:rPr>
              <a:t>29 de </a:t>
            </a:r>
            <a:r>
              <a:rPr lang="en-US" sz="2800" cap="all" dirty="0" err="1">
                <a:latin typeface="Abadi MT Condensed Light" panose="020B0306030101010103" pitchFamily="34" charset="77"/>
                <a:ea typeface="+mj-ea"/>
                <a:cs typeface="+mj-cs"/>
              </a:rPr>
              <a:t>julio</a:t>
            </a:r>
            <a:r>
              <a:rPr lang="en-US" sz="2800" cap="all" dirty="0">
                <a:latin typeface="Abadi MT Condensed Light" panose="020B0306030101010103" pitchFamily="34" charset="77"/>
                <a:ea typeface="+mj-ea"/>
                <a:cs typeface="+mj-cs"/>
              </a:rPr>
              <a:t> de 2019</a:t>
            </a:r>
          </a:p>
          <a:p>
            <a:pPr defTabSz="914400">
              <a:lnSpc>
                <a:spcPct val="90000"/>
              </a:lnSpc>
              <a:spcBef>
                <a:spcPct val="0"/>
              </a:spcBef>
              <a:spcAft>
                <a:spcPts val="600"/>
              </a:spcAft>
            </a:pPr>
            <a:endParaRPr lang="en-US" sz="3600" cap="all" dirty="0">
              <a:latin typeface="Abadi MT Condensed Light" panose="020B0306030101010103" pitchFamily="34" charset="77"/>
              <a:ea typeface="+mj-ea"/>
              <a:cs typeface="+mj-cs"/>
            </a:endParaRPr>
          </a:p>
          <a:p>
            <a:pPr defTabSz="914400">
              <a:lnSpc>
                <a:spcPct val="90000"/>
              </a:lnSpc>
              <a:spcBef>
                <a:spcPct val="0"/>
              </a:spcBef>
              <a:spcAft>
                <a:spcPts val="600"/>
              </a:spcAft>
            </a:pPr>
            <a:r>
              <a:rPr lang="en-US" sz="3600" cap="all" dirty="0" err="1">
                <a:latin typeface="Abadi MT Condensed Light" panose="020B0306030101010103" pitchFamily="34" charset="77"/>
                <a:ea typeface="+mj-ea"/>
                <a:cs typeface="+mj-cs"/>
              </a:rPr>
              <a:t>visita</a:t>
            </a:r>
            <a:r>
              <a:rPr lang="en-US" sz="3600" cap="all" dirty="0">
                <a:latin typeface="Abadi MT Condensed Light" panose="020B0306030101010103" pitchFamily="34" charset="77"/>
                <a:ea typeface="+mj-ea"/>
                <a:cs typeface="+mj-cs"/>
              </a:rPr>
              <a:t> </a:t>
            </a:r>
            <a:r>
              <a:rPr lang="en-US" sz="3600" cap="all" dirty="0" err="1">
                <a:latin typeface="Abadi MT Condensed Light" panose="020B0306030101010103" pitchFamily="34" charset="77"/>
                <a:ea typeface="+mj-ea"/>
                <a:cs typeface="+mj-cs"/>
              </a:rPr>
              <a:t>guiada</a:t>
            </a:r>
            <a:r>
              <a:rPr lang="en-US" sz="3600" cap="all" dirty="0">
                <a:latin typeface="Abadi MT Condensed Light" panose="020B0306030101010103" pitchFamily="34" charset="77"/>
                <a:ea typeface="+mj-ea"/>
                <a:cs typeface="+mj-cs"/>
              </a:rPr>
              <a:t> de la ciudad</a:t>
            </a:r>
          </a:p>
        </p:txBody>
      </p:sp>
      <p:pic>
        <p:nvPicPr>
          <p:cNvPr id="3" name="Immagine 2" descr="Immagine che contiene edificio, esterni, persona, persone&#10;&#10;Descrizione generata automaticamente">
            <a:extLst>
              <a:ext uri="{FF2B5EF4-FFF2-40B4-BE49-F238E27FC236}">
                <a16:creationId xmlns:a16="http://schemas.microsoft.com/office/drawing/2014/main" id="{6A25F57F-886C-6A47-B8F8-3DD69B504F68}"/>
              </a:ext>
            </a:extLst>
          </p:cNvPr>
          <p:cNvPicPr>
            <a:picLocks noChangeAspect="1"/>
          </p:cNvPicPr>
          <p:nvPr/>
        </p:nvPicPr>
        <p:blipFill rotWithShape="1">
          <a:blip r:embed="rId5"/>
          <a:srcRect l="17339"/>
          <a:stretch/>
        </p:blipFill>
        <p:spPr>
          <a:xfrm>
            <a:off x="-5597" y="10"/>
            <a:ext cx="7558541" cy="6857990"/>
          </a:xfrm>
          <a:prstGeom prst="rect">
            <a:avLst/>
          </a:prstGeom>
        </p:spPr>
      </p:pic>
      <p:grpSp>
        <p:nvGrpSpPr>
          <p:cNvPr id="216" name="Group 215">
            <a:extLst>
              <a:ext uri="{FF2B5EF4-FFF2-40B4-BE49-F238E27FC236}">
                <a16:creationId xmlns:a16="http://schemas.microsoft.com/office/drawing/2014/main" id="{0FA686C7-6B08-416F-AEF3-C204079363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217" name="Rectangle 5">
              <a:extLst>
                <a:ext uri="{FF2B5EF4-FFF2-40B4-BE49-F238E27FC236}">
                  <a16:creationId xmlns:a16="http://schemas.microsoft.com/office/drawing/2014/main" id="{2BBDDDB2-3938-4066-91BA-4907AF8826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18" name="Freeform 6">
              <a:extLst>
                <a:ext uri="{FF2B5EF4-FFF2-40B4-BE49-F238E27FC236}">
                  <a16:creationId xmlns:a16="http://schemas.microsoft.com/office/drawing/2014/main" id="{D2125FCC-F305-4C4C-9CB1-14B83ADD73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9" name="Freeform 7">
              <a:extLst>
                <a:ext uri="{FF2B5EF4-FFF2-40B4-BE49-F238E27FC236}">
                  <a16:creationId xmlns:a16="http://schemas.microsoft.com/office/drawing/2014/main" id="{96643530-0EE0-4AC8-8241-ED8E26ED83A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0" name="Rectangle 8">
              <a:extLst>
                <a:ext uri="{FF2B5EF4-FFF2-40B4-BE49-F238E27FC236}">
                  <a16:creationId xmlns:a16="http://schemas.microsoft.com/office/drawing/2014/main" id="{A784F0C8-95D3-4D7D-8FA9-326D3DEA266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21" name="Freeform 9">
              <a:extLst>
                <a:ext uri="{FF2B5EF4-FFF2-40B4-BE49-F238E27FC236}">
                  <a16:creationId xmlns:a16="http://schemas.microsoft.com/office/drawing/2014/main" id="{4D49008E-3A2F-4C2C-85EB-1D228F38E6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2" name="Freeform 10">
              <a:extLst>
                <a:ext uri="{FF2B5EF4-FFF2-40B4-BE49-F238E27FC236}">
                  <a16:creationId xmlns:a16="http://schemas.microsoft.com/office/drawing/2014/main" id="{B09CB0F8-91EE-4A04-91CD-9B9D390ED6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3" name="Freeform 11">
              <a:extLst>
                <a:ext uri="{FF2B5EF4-FFF2-40B4-BE49-F238E27FC236}">
                  <a16:creationId xmlns:a16="http://schemas.microsoft.com/office/drawing/2014/main" id="{954CB039-9A52-4C07-BDB1-747876D868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4" name="Freeform 12">
              <a:extLst>
                <a:ext uri="{FF2B5EF4-FFF2-40B4-BE49-F238E27FC236}">
                  <a16:creationId xmlns:a16="http://schemas.microsoft.com/office/drawing/2014/main" id="{AD9FE313-C425-42A8-92A9-82E74C4096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5" name="Freeform 13">
              <a:extLst>
                <a:ext uri="{FF2B5EF4-FFF2-40B4-BE49-F238E27FC236}">
                  <a16:creationId xmlns:a16="http://schemas.microsoft.com/office/drawing/2014/main" id="{CD506FC5-3A23-48B7-9771-7B77E6DA0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6" name="Freeform 14">
              <a:extLst>
                <a:ext uri="{FF2B5EF4-FFF2-40B4-BE49-F238E27FC236}">
                  <a16:creationId xmlns:a16="http://schemas.microsoft.com/office/drawing/2014/main" id="{6FF54CDF-21B0-46AE-B402-234E62F9D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7" name="Freeform 15">
              <a:extLst>
                <a:ext uri="{FF2B5EF4-FFF2-40B4-BE49-F238E27FC236}">
                  <a16:creationId xmlns:a16="http://schemas.microsoft.com/office/drawing/2014/main" id="{EE88784D-C24D-4FBD-AF34-85BA74966F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8" name="Freeform 16">
              <a:extLst>
                <a:ext uri="{FF2B5EF4-FFF2-40B4-BE49-F238E27FC236}">
                  <a16:creationId xmlns:a16="http://schemas.microsoft.com/office/drawing/2014/main" id="{F524C128-9723-4A4D-BFB5-7EBD5B24FB9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9" name="Freeform 17">
              <a:extLst>
                <a:ext uri="{FF2B5EF4-FFF2-40B4-BE49-F238E27FC236}">
                  <a16:creationId xmlns:a16="http://schemas.microsoft.com/office/drawing/2014/main" id="{9C742EF7-4F82-4B4A-9693-4F794B6A5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0" name="Freeform 18">
              <a:extLst>
                <a:ext uri="{FF2B5EF4-FFF2-40B4-BE49-F238E27FC236}">
                  <a16:creationId xmlns:a16="http://schemas.microsoft.com/office/drawing/2014/main" id="{0265747A-2114-4F0F-81B6-618FD38958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1" name="Freeform 19">
              <a:extLst>
                <a:ext uri="{FF2B5EF4-FFF2-40B4-BE49-F238E27FC236}">
                  <a16:creationId xmlns:a16="http://schemas.microsoft.com/office/drawing/2014/main" id="{99E488E3-470E-4FC6-A3B0-141DF162D8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2" name="Freeform 20">
              <a:extLst>
                <a:ext uri="{FF2B5EF4-FFF2-40B4-BE49-F238E27FC236}">
                  <a16:creationId xmlns:a16="http://schemas.microsoft.com/office/drawing/2014/main" id="{612B7DC5-03F3-4B7B-9520-D66144F168D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3" name="Freeform 21">
              <a:extLst>
                <a:ext uri="{FF2B5EF4-FFF2-40B4-BE49-F238E27FC236}">
                  <a16:creationId xmlns:a16="http://schemas.microsoft.com/office/drawing/2014/main" id="{B2355AA2-DB69-485A-B600-E3DF02F2DF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4" name="Freeform 22">
              <a:extLst>
                <a:ext uri="{FF2B5EF4-FFF2-40B4-BE49-F238E27FC236}">
                  <a16:creationId xmlns:a16="http://schemas.microsoft.com/office/drawing/2014/main" id="{4DC3AC80-2B15-428E-8B1E-53312C666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5" name="Freeform 23">
              <a:extLst>
                <a:ext uri="{FF2B5EF4-FFF2-40B4-BE49-F238E27FC236}">
                  <a16:creationId xmlns:a16="http://schemas.microsoft.com/office/drawing/2014/main" id="{C48F81D6-640C-4483-9773-8C7BFF461DC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6" name="Freeform 24">
              <a:extLst>
                <a:ext uri="{FF2B5EF4-FFF2-40B4-BE49-F238E27FC236}">
                  <a16:creationId xmlns:a16="http://schemas.microsoft.com/office/drawing/2014/main" id="{C7AA2EE3-7411-4DCB-B79E-0C5C95D7C7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7" name="Freeform 25">
              <a:extLst>
                <a:ext uri="{FF2B5EF4-FFF2-40B4-BE49-F238E27FC236}">
                  <a16:creationId xmlns:a16="http://schemas.microsoft.com/office/drawing/2014/main" id="{8B84BFA3-B122-4CA5-8C28-79134C9752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8" name="Freeform 26">
              <a:extLst>
                <a:ext uri="{FF2B5EF4-FFF2-40B4-BE49-F238E27FC236}">
                  <a16:creationId xmlns:a16="http://schemas.microsoft.com/office/drawing/2014/main" id="{A7C22B06-B32B-46EB-9428-B7CA7DA1F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9" name="Freeform 27">
              <a:extLst>
                <a:ext uri="{FF2B5EF4-FFF2-40B4-BE49-F238E27FC236}">
                  <a16:creationId xmlns:a16="http://schemas.microsoft.com/office/drawing/2014/main" id="{1AE1D740-5AF4-4B8F-B533-C8CD4E56E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0" name="Freeform 28">
              <a:extLst>
                <a:ext uri="{FF2B5EF4-FFF2-40B4-BE49-F238E27FC236}">
                  <a16:creationId xmlns:a16="http://schemas.microsoft.com/office/drawing/2014/main" id="{555B0792-99B8-4014-AC84-7B39D21294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1" name="Freeform 29">
              <a:extLst>
                <a:ext uri="{FF2B5EF4-FFF2-40B4-BE49-F238E27FC236}">
                  <a16:creationId xmlns:a16="http://schemas.microsoft.com/office/drawing/2014/main" id="{395B90B6-A4DE-4EEF-B53E-395E8D4AF3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2" name="Freeform 30">
              <a:extLst>
                <a:ext uri="{FF2B5EF4-FFF2-40B4-BE49-F238E27FC236}">
                  <a16:creationId xmlns:a16="http://schemas.microsoft.com/office/drawing/2014/main" id="{A0117576-A27F-4175-BD9D-EE15C96D98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3" name="Freeform 31">
              <a:extLst>
                <a:ext uri="{FF2B5EF4-FFF2-40B4-BE49-F238E27FC236}">
                  <a16:creationId xmlns:a16="http://schemas.microsoft.com/office/drawing/2014/main" id="{93C8332E-93D3-4919-A977-06EC76556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4" name="Freeform 32">
              <a:extLst>
                <a:ext uri="{FF2B5EF4-FFF2-40B4-BE49-F238E27FC236}">
                  <a16:creationId xmlns:a16="http://schemas.microsoft.com/office/drawing/2014/main" id="{B086AC0E-8130-47AC-A510-5285FAE6596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5" name="Rectangle 33">
              <a:extLst>
                <a:ext uri="{FF2B5EF4-FFF2-40B4-BE49-F238E27FC236}">
                  <a16:creationId xmlns:a16="http://schemas.microsoft.com/office/drawing/2014/main" id="{DF1BC1DF-8089-49D8-9535-EAB0D7C9A4C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46" name="Freeform 34">
              <a:extLst>
                <a:ext uri="{FF2B5EF4-FFF2-40B4-BE49-F238E27FC236}">
                  <a16:creationId xmlns:a16="http://schemas.microsoft.com/office/drawing/2014/main" id="{97388BAE-DCB9-4B88-9CDE-6FA3304D3A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7" name="Freeform 35">
              <a:extLst>
                <a:ext uri="{FF2B5EF4-FFF2-40B4-BE49-F238E27FC236}">
                  <a16:creationId xmlns:a16="http://schemas.microsoft.com/office/drawing/2014/main" id="{7E059A96-E5FE-4EE1-9C6D-3AB208BF67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8" name="Freeform 36">
              <a:extLst>
                <a:ext uri="{FF2B5EF4-FFF2-40B4-BE49-F238E27FC236}">
                  <a16:creationId xmlns:a16="http://schemas.microsoft.com/office/drawing/2014/main" id="{CD6A3DCE-FBEE-41E7-A0EC-CA23A1DF3C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9" name="Freeform 37">
              <a:extLst>
                <a:ext uri="{FF2B5EF4-FFF2-40B4-BE49-F238E27FC236}">
                  <a16:creationId xmlns:a16="http://schemas.microsoft.com/office/drawing/2014/main" id="{52966C83-B07E-463F-B982-F3E074D9D1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0" name="Freeform 38">
              <a:extLst>
                <a:ext uri="{FF2B5EF4-FFF2-40B4-BE49-F238E27FC236}">
                  <a16:creationId xmlns:a16="http://schemas.microsoft.com/office/drawing/2014/main" id="{0F475B53-6578-4C68-AC7C-3BE28EA6A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1" name="Freeform 39">
              <a:extLst>
                <a:ext uri="{FF2B5EF4-FFF2-40B4-BE49-F238E27FC236}">
                  <a16:creationId xmlns:a16="http://schemas.microsoft.com/office/drawing/2014/main" id="{8475C02B-D024-4E20-9EF3-2A7E96740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2" name="Freeform 40">
              <a:extLst>
                <a:ext uri="{FF2B5EF4-FFF2-40B4-BE49-F238E27FC236}">
                  <a16:creationId xmlns:a16="http://schemas.microsoft.com/office/drawing/2014/main" id="{1F5EF5DC-7372-4549-B0A6-800F194068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3" name="Freeform 41">
              <a:extLst>
                <a:ext uri="{FF2B5EF4-FFF2-40B4-BE49-F238E27FC236}">
                  <a16:creationId xmlns:a16="http://schemas.microsoft.com/office/drawing/2014/main" id="{8B908D96-CCB2-426B-862C-2BDB2AF717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4" name="Freeform 42">
              <a:extLst>
                <a:ext uri="{FF2B5EF4-FFF2-40B4-BE49-F238E27FC236}">
                  <a16:creationId xmlns:a16="http://schemas.microsoft.com/office/drawing/2014/main" id="{26752E6D-E46B-4DA2-B280-5C696EF4FD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5" name="Freeform 43">
              <a:extLst>
                <a:ext uri="{FF2B5EF4-FFF2-40B4-BE49-F238E27FC236}">
                  <a16:creationId xmlns:a16="http://schemas.microsoft.com/office/drawing/2014/main" id="{011E7A27-73CF-4E1E-8AE2-B88B96F3B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6" name="Freeform 44">
              <a:extLst>
                <a:ext uri="{FF2B5EF4-FFF2-40B4-BE49-F238E27FC236}">
                  <a16:creationId xmlns:a16="http://schemas.microsoft.com/office/drawing/2014/main" id="{1DBE1EE2-4667-4A45-80F7-217D3B6FA7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7" name="Rectangle 45">
              <a:extLst>
                <a:ext uri="{FF2B5EF4-FFF2-40B4-BE49-F238E27FC236}">
                  <a16:creationId xmlns:a16="http://schemas.microsoft.com/office/drawing/2014/main" id="{A48239BC-3712-4110-AE92-4AC892603DE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58" name="Freeform 46">
              <a:extLst>
                <a:ext uri="{FF2B5EF4-FFF2-40B4-BE49-F238E27FC236}">
                  <a16:creationId xmlns:a16="http://schemas.microsoft.com/office/drawing/2014/main" id="{14B6D739-1C93-4350-BC14-ED88C6341B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9" name="Freeform 47">
              <a:extLst>
                <a:ext uri="{FF2B5EF4-FFF2-40B4-BE49-F238E27FC236}">
                  <a16:creationId xmlns:a16="http://schemas.microsoft.com/office/drawing/2014/main" id="{2F73DF89-CB95-4798-90CA-B7A1DF2D36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0" name="Freeform 48">
              <a:extLst>
                <a:ext uri="{FF2B5EF4-FFF2-40B4-BE49-F238E27FC236}">
                  <a16:creationId xmlns:a16="http://schemas.microsoft.com/office/drawing/2014/main" id="{1DA7D977-8D60-47B5-8071-30A6FA0C9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1" name="Freeform 49">
              <a:extLst>
                <a:ext uri="{FF2B5EF4-FFF2-40B4-BE49-F238E27FC236}">
                  <a16:creationId xmlns:a16="http://schemas.microsoft.com/office/drawing/2014/main" id="{4A241594-4FC5-4570-94B2-724F248A6B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2" name="Freeform 50">
              <a:extLst>
                <a:ext uri="{FF2B5EF4-FFF2-40B4-BE49-F238E27FC236}">
                  <a16:creationId xmlns:a16="http://schemas.microsoft.com/office/drawing/2014/main" id="{9D31F634-1A34-473E-A0FA-D06EB57D97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3" name="Freeform 51">
              <a:extLst>
                <a:ext uri="{FF2B5EF4-FFF2-40B4-BE49-F238E27FC236}">
                  <a16:creationId xmlns:a16="http://schemas.microsoft.com/office/drawing/2014/main" id="{CE20C679-7385-48FF-BBE5-5BA7C0E700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4" name="Freeform 52">
              <a:extLst>
                <a:ext uri="{FF2B5EF4-FFF2-40B4-BE49-F238E27FC236}">
                  <a16:creationId xmlns:a16="http://schemas.microsoft.com/office/drawing/2014/main" id="{ADF9CA3B-265F-4927-BA79-0A676AF3F5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5" name="Freeform 53">
              <a:extLst>
                <a:ext uri="{FF2B5EF4-FFF2-40B4-BE49-F238E27FC236}">
                  <a16:creationId xmlns:a16="http://schemas.microsoft.com/office/drawing/2014/main" id="{B138D01D-340C-4DB0-A0E1-D54B9319D5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6" name="Freeform 54">
              <a:extLst>
                <a:ext uri="{FF2B5EF4-FFF2-40B4-BE49-F238E27FC236}">
                  <a16:creationId xmlns:a16="http://schemas.microsoft.com/office/drawing/2014/main" id="{B56918B0-069B-4C98-995E-4D6B0B1765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7" name="Freeform 55">
              <a:extLst>
                <a:ext uri="{FF2B5EF4-FFF2-40B4-BE49-F238E27FC236}">
                  <a16:creationId xmlns:a16="http://schemas.microsoft.com/office/drawing/2014/main" id="{2BD45940-09B7-4CD3-90E7-0EA2CF6A03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8" name="Freeform 56">
              <a:extLst>
                <a:ext uri="{FF2B5EF4-FFF2-40B4-BE49-F238E27FC236}">
                  <a16:creationId xmlns:a16="http://schemas.microsoft.com/office/drawing/2014/main" id="{347A8664-7179-419E-A26E-8250762910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9" name="Freeform 57">
              <a:extLst>
                <a:ext uri="{FF2B5EF4-FFF2-40B4-BE49-F238E27FC236}">
                  <a16:creationId xmlns:a16="http://schemas.microsoft.com/office/drawing/2014/main" id="{B7350394-4D50-4E2E-8AF2-F4A52E734D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0" name="Freeform 58">
              <a:extLst>
                <a:ext uri="{FF2B5EF4-FFF2-40B4-BE49-F238E27FC236}">
                  <a16:creationId xmlns:a16="http://schemas.microsoft.com/office/drawing/2014/main" id="{6B464294-4049-4542-A83E-22B8CC6331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272" name="Group 271">
            <a:extLst>
              <a:ext uri="{FF2B5EF4-FFF2-40B4-BE49-F238E27FC236}">
                <a16:creationId xmlns:a16="http://schemas.microsoft.com/office/drawing/2014/main" id="{4C78E281-F596-4ECB-979A-89D89452AA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273" name="Freeform 32">
              <a:extLst>
                <a:ext uri="{FF2B5EF4-FFF2-40B4-BE49-F238E27FC236}">
                  <a16:creationId xmlns:a16="http://schemas.microsoft.com/office/drawing/2014/main" id="{C20E68C0-5C9E-4DA6-83AD-0EC3179BB3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4" name="Freeform 33">
              <a:extLst>
                <a:ext uri="{FF2B5EF4-FFF2-40B4-BE49-F238E27FC236}">
                  <a16:creationId xmlns:a16="http://schemas.microsoft.com/office/drawing/2014/main" id="{80C08ED9-C9F6-4168-816A-F5C5F3AF5AA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5" name="Freeform 34">
              <a:extLst>
                <a:ext uri="{FF2B5EF4-FFF2-40B4-BE49-F238E27FC236}">
                  <a16:creationId xmlns:a16="http://schemas.microsoft.com/office/drawing/2014/main" id="{0A83E4BF-890D-4E0A-A720-48088D4224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6" name="Freeform 35">
              <a:extLst>
                <a:ext uri="{FF2B5EF4-FFF2-40B4-BE49-F238E27FC236}">
                  <a16:creationId xmlns:a16="http://schemas.microsoft.com/office/drawing/2014/main" id="{996F9B33-C769-451E-9044-EA85C625CA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7" name="Freeform 36">
              <a:extLst>
                <a:ext uri="{FF2B5EF4-FFF2-40B4-BE49-F238E27FC236}">
                  <a16:creationId xmlns:a16="http://schemas.microsoft.com/office/drawing/2014/main" id="{F91D6EA2-C024-4E53-A81E-A50907517B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8" name="Freeform 37">
              <a:extLst>
                <a:ext uri="{FF2B5EF4-FFF2-40B4-BE49-F238E27FC236}">
                  <a16:creationId xmlns:a16="http://schemas.microsoft.com/office/drawing/2014/main" id="{233F8C4E-A946-462B-9703-971ABD45D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9" name="Freeform 38">
              <a:extLst>
                <a:ext uri="{FF2B5EF4-FFF2-40B4-BE49-F238E27FC236}">
                  <a16:creationId xmlns:a16="http://schemas.microsoft.com/office/drawing/2014/main" id="{06059614-A557-45C6-B625-488D41C394A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0" name="Freeform 39">
              <a:extLst>
                <a:ext uri="{FF2B5EF4-FFF2-40B4-BE49-F238E27FC236}">
                  <a16:creationId xmlns:a16="http://schemas.microsoft.com/office/drawing/2014/main" id="{26BCD22B-880F-40F8-88AC-CD9285348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1" name="Freeform 40">
              <a:extLst>
                <a:ext uri="{FF2B5EF4-FFF2-40B4-BE49-F238E27FC236}">
                  <a16:creationId xmlns:a16="http://schemas.microsoft.com/office/drawing/2014/main" id="{52324B00-0190-4453-9F81-F0E9138009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2" name="Rectangle 41">
              <a:extLst>
                <a:ext uri="{FF2B5EF4-FFF2-40B4-BE49-F238E27FC236}">
                  <a16:creationId xmlns:a16="http://schemas.microsoft.com/office/drawing/2014/main" id="{33BE57C0-F93F-4C88-B489-0BFA90D01B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grpSp>
    </p:spTree>
    <p:extLst>
      <p:ext uri="{BB962C8B-B14F-4D97-AF65-F5344CB8AC3E}">
        <p14:creationId xmlns:p14="http://schemas.microsoft.com/office/powerpoint/2010/main" val="22858051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3" name="Rectangle 12">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5" name="Segnaposto contenuto 4" descr="Immagine che contiene cibo, interni, ripieno, contatore&#10;&#10;Descrizione generata automaticamente">
            <a:extLst>
              <a:ext uri="{FF2B5EF4-FFF2-40B4-BE49-F238E27FC236}">
                <a16:creationId xmlns:a16="http://schemas.microsoft.com/office/drawing/2014/main" id="{CB17B86C-1700-E745-85AB-3FCF2BDDE236}"/>
              </a:ext>
            </a:extLst>
          </p:cNvPr>
          <p:cNvPicPr>
            <a:picLocks noChangeAspect="1"/>
          </p:cNvPicPr>
          <p:nvPr/>
        </p:nvPicPr>
        <p:blipFill rotWithShape="1">
          <a:blip r:embed="rId5"/>
          <a:srcRect t="27185" r="-1" b="4766"/>
          <a:stretch/>
        </p:blipFill>
        <p:spPr>
          <a:xfrm>
            <a:off x="-5597" y="10"/>
            <a:ext cx="7558541" cy="6857990"/>
          </a:xfrm>
          <a:prstGeom prst="rect">
            <a:avLst/>
          </a:prstGeom>
        </p:spPr>
      </p:pic>
      <p:grpSp>
        <p:nvGrpSpPr>
          <p:cNvPr id="16" name="Group 15">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 name="Rectangle 16">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 name="Rectangle 19">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1"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0"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1"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2"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3"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4"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5" name="Rectangle 44">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46"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7"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8"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9"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0"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1"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2"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3"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4"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5"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6"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7" name="Rectangle 56">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58"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9"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0"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1"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2"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3"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4"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5"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6"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7"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8"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9"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0"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sp>
        <p:nvSpPr>
          <p:cNvPr id="9" name="Content Placeholder 8">
            <a:extLst>
              <a:ext uri="{FF2B5EF4-FFF2-40B4-BE49-F238E27FC236}">
                <a16:creationId xmlns:a16="http://schemas.microsoft.com/office/drawing/2014/main" id="{BA6406C2-8D33-4CA9-BF93-1D08D078AC07}"/>
              </a:ext>
            </a:extLst>
          </p:cNvPr>
          <p:cNvSpPr>
            <a:spLocks noGrp="1"/>
          </p:cNvSpPr>
          <p:nvPr>
            <p:ph idx="1"/>
          </p:nvPr>
        </p:nvSpPr>
        <p:spPr>
          <a:xfrm>
            <a:off x="7962519" y="2249487"/>
            <a:ext cx="3084892" cy="3541714"/>
          </a:xfrm>
        </p:spPr>
        <p:txBody>
          <a:bodyPr>
            <a:normAutofit/>
          </a:bodyPr>
          <a:lstStyle/>
          <a:p>
            <a:pPr marL="0" indent="0">
              <a:buNone/>
            </a:pPr>
            <a:r>
              <a:rPr lang="it-IT" sz="3600" dirty="0">
                <a:latin typeface="Abadi MT Condensed Light" panose="020B0306030101010103" pitchFamily="34" charset="77"/>
              </a:rPr>
              <a:t>GASTRONOMÍA: </a:t>
            </a:r>
            <a:r>
              <a:rPr lang="it-IT" sz="3600" i="1" dirty="0">
                <a:latin typeface="Abadi MT Condensed Light" panose="020B0306030101010103" pitchFamily="34" charset="77"/>
              </a:rPr>
              <a:t>PULPO GALLEGO</a:t>
            </a:r>
            <a:r>
              <a:rPr lang="it-IT" sz="3600" dirty="0">
                <a:latin typeface="Abadi MT Condensed Light" panose="020B0306030101010103" pitchFamily="34" charset="77"/>
              </a:rPr>
              <a:t>, </a:t>
            </a:r>
            <a:r>
              <a:rPr lang="it-IT" sz="3600" i="1" dirty="0">
                <a:latin typeface="Abadi MT Condensed Light" panose="020B0306030101010103" pitchFamily="34" charset="77"/>
              </a:rPr>
              <a:t>MEJILLONES</a:t>
            </a:r>
            <a:r>
              <a:rPr lang="it-IT" sz="3600" dirty="0">
                <a:latin typeface="Abadi MT Condensed Light" panose="020B0306030101010103" pitchFamily="34" charset="77"/>
              </a:rPr>
              <a:t> Y </a:t>
            </a:r>
            <a:r>
              <a:rPr lang="it-IT" sz="3600" i="1" dirty="0">
                <a:latin typeface="Abadi MT Condensed Light" panose="020B0306030101010103" pitchFamily="34" charset="77"/>
              </a:rPr>
              <a:t>OSTRAS</a:t>
            </a:r>
            <a:endParaRPr lang="en-US" sz="3600" dirty="0">
              <a:latin typeface="Abadi MT Condensed Light" panose="020B0306030101010103" pitchFamily="34" charset="77"/>
            </a:endParaRPr>
          </a:p>
        </p:txBody>
      </p:sp>
    </p:spTree>
    <p:extLst>
      <p:ext uri="{BB962C8B-B14F-4D97-AF65-F5344CB8AC3E}">
        <p14:creationId xmlns:p14="http://schemas.microsoft.com/office/powerpoint/2010/main" val="2501883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448"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460" name="Group 332">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334"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35"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6"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7"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38"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9"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0"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1"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2"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3"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4"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5"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6"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7"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8"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9"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0"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1"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2"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3"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4"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5"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6"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7"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8"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9"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0"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1"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2"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63"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4"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5"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6"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7"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8"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9"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0"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1"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2"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3"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4"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75"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6"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7"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8"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9"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0"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1"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2"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3"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4"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5"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6"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7"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461" name="Group 388">
            <a:extLst>
              <a:ext uri="{FF2B5EF4-FFF2-40B4-BE49-F238E27FC236}">
                <a16:creationId xmlns:a16="http://schemas.microsoft.com/office/drawing/2014/main" id="{1351B104-9B78-4A2B-B970-FA8ABE1CE1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390" name="Rectangle 389">
              <a:extLst>
                <a:ext uri="{FF2B5EF4-FFF2-40B4-BE49-F238E27FC236}">
                  <a16:creationId xmlns:a16="http://schemas.microsoft.com/office/drawing/2014/main" id="{3A130E84-D02F-40FB-9BEB-5202392713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1" name="Picture 2">
              <a:extLst>
                <a:ext uri="{FF2B5EF4-FFF2-40B4-BE49-F238E27FC236}">
                  <a16:creationId xmlns:a16="http://schemas.microsoft.com/office/drawing/2014/main" id="{5E142BFD-7D75-4518-BBDF-27C00AB4BC7F}"/>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sp>
        <p:nvSpPr>
          <p:cNvPr id="2" name="Titolo 1">
            <a:extLst>
              <a:ext uri="{FF2B5EF4-FFF2-40B4-BE49-F238E27FC236}">
                <a16:creationId xmlns:a16="http://schemas.microsoft.com/office/drawing/2014/main" id="{A5CAA5FE-361F-094C-885A-32A53F9AD8BB}"/>
              </a:ext>
            </a:extLst>
          </p:cNvPr>
          <p:cNvSpPr>
            <a:spLocks noGrp="1"/>
          </p:cNvSpPr>
          <p:nvPr>
            <p:ph type="title"/>
          </p:nvPr>
        </p:nvSpPr>
        <p:spPr>
          <a:xfrm>
            <a:off x="6615112" y="1122363"/>
            <a:ext cx="4052887" cy="2387600"/>
          </a:xfrm>
        </p:spPr>
        <p:txBody>
          <a:bodyPr vert="horz" lIns="91440" tIns="45720" rIns="91440" bIns="45720" rtlCol="0" anchor="b">
            <a:normAutofit/>
          </a:bodyPr>
          <a:lstStyle/>
          <a:p>
            <a:r>
              <a:rPr lang="en-US" sz="5400" dirty="0">
                <a:latin typeface="Abadi MT Condensed Light" panose="020B0306030101010103" pitchFamily="34" charset="77"/>
              </a:rPr>
              <a:t>¡HASTA PRONTO!</a:t>
            </a:r>
          </a:p>
        </p:txBody>
      </p:sp>
      <p:pic>
        <p:nvPicPr>
          <p:cNvPr id="6" name="Segnaposto contenuto 5" descr="Immagine che contiene esterni, erba, segnale, strada&#10;&#10;Descrizione generata automaticamente">
            <a:extLst>
              <a:ext uri="{FF2B5EF4-FFF2-40B4-BE49-F238E27FC236}">
                <a16:creationId xmlns:a16="http://schemas.microsoft.com/office/drawing/2014/main" id="{A13E3CC6-CC60-3E40-95C4-4B4493CEAF48}"/>
              </a:ext>
            </a:extLst>
          </p:cNvPr>
          <p:cNvPicPr>
            <a:picLocks noChangeAspect="1"/>
          </p:cNvPicPr>
          <p:nvPr/>
        </p:nvPicPr>
        <p:blipFill rotWithShape="1">
          <a:blip r:embed="rId5"/>
          <a:srcRect r="2" b="15704"/>
          <a:stretch/>
        </p:blipFill>
        <p:spPr>
          <a:xfrm>
            <a:off x="-5597" y="10"/>
            <a:ext cx="6101597" cy="6857990"/>
          </a:xfrm>
          <a:prstGeom prst="rect">
            <a:avLst/>
          </a:prstGeom>
        </p:spPr>
      </p:pic>
      <p:grpSp>
        <p:nvGrpSpPr>
          <p:cNvPr id="393" name="Group 392">
            <a:extLst>
              <a:ext uri="{FF2B5EF4-FFF2-40B4-BE49-F238E27FC236}">
                <a16:creationId xmlns:a16="http://schemas.microsoft.com/office/drawing/2014/main" id="{D4116A08-770E-4DC3-AAB6-E3E8E6CEC8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394" name="Rectangle 5">
              <a:extLst>
                <a:ext uri="{FF2B5EF4-FFF2-40B4-BE49-F238E27FC236}">
                  <a16:creationId xmlns:a16="http://schemas.microsoft.com/office/drawing/2014/main" id="{6ADECFB2-F615-49A9-A242-A3D04CADB0B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95" name="Freeform 6">
              <a:extLst>
                <a:ext uri="{FF2B5EF4-FFF2-40B4-BE49-F238E27FC236}">
                  <a16:creationId xmlns:a16="http://schemas.microsoft.com/office/drawing/2014/main" id="{8E1F3AC6-5FF1-401B-91E4-180D1D3560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6" name="Freeform 7">
              <a:extLst>
                <a:ext uri="{FF2B5EF4-FFF2-40B4-BE49-F238E27FC236}">
                  <a16:creationId xmlns:a16="http://schemas.microsoft.com/office/drawing/2014/main" id="{72BC7A9D-387B-4877-B8E6-E8ABA6B265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7" name="Rectangle 8">
              <a:extLst>
                <a:ext uri="{FF2B5EF4-FFF2-40B4-BE49-F238E27FC236}">
                  <a16:creationId xmlns:a16="http://schemas.microsoft.com/office/drawing/2014/main" id="{9114560A-27D6-469D-992E-33A55B40BA0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398" name="Freeform 9">
              <a:extLst>
                <a:ext uri="{FF2B5EF4-FFF2-40B4-BE49-F238E27FC236}">
                  <a16:creationId xmlns:a16="http://schemas.microsoft.com/office/drawing/2014/main" id="{CBF136EF-7DC2-47D2-974C-70044B5E90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9" name="Freeform 10">
              <a:extLst>
                <a:ext uri="{FF2B5EF4-FFF2-40B4-BE49-F238E27FC236}">
                  <a16:creationId xmlns:a16="http://schemas.microsoft.com/office/drawing/2014/main" id="{6B03084D-F566-41C4-BE37-870FB5A0D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00" name="Freeform 11">
              <a:extLst>
                <a:ext uri="{FF2B5EF4-FFF2-40B4-BE49-F238E27FC236}">
                  <a16:creationId xmlns:a16="http://schemas.microsoft.com/office/drawing/2014/main" id="{049DC21B-8236-4901-9ADD-E3167ABDE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01" name="Freeform 12">
              <a:extLst>
                <a:ext uri="{FF2B5EF4-FFF2-40B4-BE49-F238E27FC236}">
                  <a16:creationId xmlns:a16="http://schemas.microsoft.com/office/drawing/2014/main" id="{304F4FEB-8B5B-45BA-988C-5FBF41059E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02" name="Freeform 13">
              <a:extLst>
                <a:ext uri="{FF2B5EF4-FFF2-40B4-BE49-F238E27FC236}">
                  <a16:creationId xmlns:a16="http://schemas.microsoft.com/office/drawing/2014/main" id="{E88E24C8-3D76-4C2F-84D1-BC3C2AACA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03" name="Freeform 14">
              <a:extLst>
                <a:ext uri="{FF2B5EF4-FFF2-40B4-BE49-F238E27FC236}">
                  <a16:creationId xmlns:a16="http://schemas.microsoft.com/office/drawing/2014/main" id="{91C91468-4F8A-42F1-9505-02D9241787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04" name="Freeform 15">
              <a:extLst>
                <a:ext uri="{FF2B5EF4-FFF2-40B4-BE49-F238E27FC236}">
                  <a16:creationId xmlns:a16="http://schemas.microsoft.com/office/drawing/2014/main" id="{C22581B1-C426-4189-85D6-C499D6982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05" name="Freeform 16">
              <a:extLst>
                <a:ext uri="{FF2B5EF4-FFF2-40B4-BE49-F238E27FC236}">
                  <a16:creationId xmlns:a16="http://schemas.microsoft.com/office/drawing/2014/main" id="{29DFD4C4-0517-4A6B-B423-E55582618D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06" name="Freeform 17">
              <a:extLst>
                <a:ext uri="{FF2B5EF4-FFF2-40B4-BE49-F238E27FC236}">
                  <a16:creationId xmlns:a16="http://schemas.microsoft.com/office/drawing/2014/main" id="{7ACD84D3-D09D-4C94-99D5-51713A1D6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07" name="Freeform 18">
              <a:extLst>
                <a:ext uri="{FF2B5EF4-FFF2-40B4-BE49-F238E27FC236}">
                  <a16:creationId xmlns:a16="http://schemas.microsoft.com/office/drawing/2014/main" id="{37C2AEAB-1CC9-4A9A-8303-E1E0C12168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08" name="Freeform 19">
              <a:extLst>
                <a:ext uri="{FF2B5EF4-FFF2-40B4-BE49-F238E27FC236}">
                  <a16:creationId xmlns:a16="http://schemas.microsoft.com/office/drawing/2014/main" id="{20ABD348-58FE-4371-AE12-C66FF8CAC3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09" name="Freeform 20">
              <a:extLst>
                <a:ext uri="{FF2B5EF4-FFF2-40B4-BE49-F238E27FC236}">
                  <a16:creationId xmlns:a16="http://schemas.microsoft.com/office/drawing/2014/main" id="{408E0FAA-F0C5-4CB1-95FE-D3D96830FCE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10" name="Freeform 21">
              <a:extLst>
                <a:ext uri="{FF2B5EF4-FFF2-40B4-BE49-F238E27FC236}">
                  <a16:creationId xmlns:a16="http://schemas.microsoft.com/office/drawing/2014/main" id="{F83C789F-2881-4822-A724-567720953F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11" name="Freeform 22">
              <a:extLst>
                <a:ext uri="{FF2B5EF4-FFF2-40B4-BE49-F238E27FC236}">
                  <a16:creationId xmlns:a16="http://schemas.microsoft.com/office/drawing/2014/main" id="{6B039120-5C84-4A03-9ADD-32EA6E5D44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12" name="Freeform 23">
              <a:extLst>
                <a:ext uri="{FF2B5EF4-FFF2-40B4-BE49-F238E27FC236}">
                  <a16:creationId xmlns:a16="http://schemas.microsoft.com/office/drawing/2014/main" id="{440E956F-26EB-40C6-B500-1A4BB4ABF7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13" name="Freeform 24">
              <a:extLst>
                <a:ext uri="{FF2B5EF4-FFF2-40B4-BE49-F238E27FC236}">
                  <a16:creationId xmlns:a16="http://schemas.microsoft.com/office/drawing/2014/main" id="{D2449A75-05DC-4791-90F1-335CC6732CB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14" name="Freeform 25">
              <a:extLst>
                <a:ext uri="{FF2B5EF4-FFF2-40B4-BE49-F238E27FC236}">
                  <a16:creationId xmlns:a16="http://schemas.microsoft.com/office/drawing/2014/main" id="{2A0F57CD-8F34-4F1D-BFF3-1293522501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15" name="Freeform 26">
              <a:extLst>
                <a:ext uri="{FF2B5EF4-FFF2-40B4-BE49-F238E27FC236}">
                  <a16:creationId xmlns:a16="http://schemas.microsoft.com/office/drawing/2014/main" id="{DB0DDCCE-FA18-4790-8F10-67FC661721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16" name="Freeform 27">
              <a:extLst>
                <a:ext uri="{FF2B5EF4-FFF2-40B4-BE49-F238E27FC236}">
                  <a16:creationId xmlns:a16="http://schemas.microsoft.com/office/drawing/2014/main" id="{750A8178-D049-42D4-BA77-A262FE55F9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17" name="Freeform 28">
              <a:extLst>
                <a:ext uri="{FF2B5EF4-FFF2-40B4-BE49-F238E27FC236}">
                  <a16:creationId xmlns:a16="http://schemas.microsoft.com/office/drawing/2014/main" id="{B33B9383-8846-404B-85BE-E43F0773794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18" name="Freeform 29">
              <a:extLst>
                <a:ext uri="{FF2B5EF4-FFF2-40B4-BE49-F238E27FC236}">
                  <a16:creationId xmlns:a16="http://schemas.microsoft.com/office/drawing/2014/main" id="{79468103-A660-495B-BFDF-8E7D98A09A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19" name="Freeform 30">
              <a:extLst>
                <a:ext uri="{FF2B5EF4-FFF2-40B4-BE49-F238E27FC236}">
                  <a16:creationId xmlns:a16="http://schemas.microsoft.com/office/drawing/2014/main" id="{06F4CC44-94E1-47AF-893C-19C4A4AB40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20" name="Freeform 31">
              <a:extLst>
                <a:ext uri="{FF2B5EF4-FFF2-40B4-BE49-F238E27FC236}">
                  <a16:creationId xmlns:a16="http://schemas.microsoft.com/office/drawing/2014/main" id="{E87F601E-2166-4FAE-AF96-2A1B17E46E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21" name="Freeform 32">
              <a:extLst>
                <a:ext uri="{FF2B5EF4-FFF2-40B4-BE49-F238E27FC236}">
                  <a16:creationId xmlns:a16="http://schemas.microsoft.com/office/drawing/2014/main" id="{DCDE2745-7AA5-416B-AC78-93C6EAE5D4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22" name="Rectangle 33">
              <a:extLst>
                <a:ext uri="{FF2B5EF4-FFF2-40B4-BE49-F238E27FC236}">
                  <a16:creationId xmlns:a16="http://schemas.microsoft.com/office/drawing/2014/main" id="{7D5F7E44-496F-4025-AFD8-7EEC67AC180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423" name="Freeform 34">
              <a:extLst>
                <a:ext uri="{FF2B5EF4-FFF2-40B4-BE49-F238E27FC236}">
                  <a16:creationId xmlns:a16="http://schemas.microsoft.com/office/drawing/2014/main" id="{FA8ED221-FD77-4CD0-A9B9-3F97E40DCD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24" name="Freeform 35">
              <a:extLst>
                <a:ext uri="{FF2B5EF4-FFF2-40B4-BE49-F238E27FC236}">
                  <a16:creationId xmlns:a16="http://schemas.microsoft.com/office/drawing/2014/main" id="{94922F75-95BC-435D-B4BB-BCE65BACCE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25" name="Freeform 36">
              <a:extLst>
                <a:ext uri="{FF2B5EF4-FFF2-40B4-BE49-F238E27FC236}">
                  <a16:creationId xmlns:a16="http://schemas.microsoft.com/office/drawing/2014/main" id="{CFB94884-EF28-419D-9147-20B2C9B1AB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26" name="Freeform 37">
              <a:extLst>
                <a:ext uri="{FF2B5EF4-FFF2-40B4-BE49-F238E27FC236}">
                  <a16:creationId xmlns:a16="http://schemas.microsoft.com/office/drawing/2014/main" id="{94C72871-F5AC-46D1-97EF-94E4070A7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27" name="Freeform 38">
              <a:extLst>
                <a:ext uri="{FF2B5EF4-FFF2-40B4-BE49-F238E27FC236}">
                  <a16:creationId xmlns:a16="http://schemas.microsoft.com/office/drawing/2014/main" id="{03ED1B15-6247-43B3-BEAE-DB699DE297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28" name="Freeform 39">
              <a:extLst>
                <a:ext uri="{FF2B5EF4-FFF2-40B4-BE49-F238E27FC236}">
                  <a16:creationId xmlns:a16="http://schemas.microsoft.com/office/drawing/2014/main" id="{FA3EA466-B483-4B4A-9FCB-9FFA8E538F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29" name="Freeform 40">
              <a:extLst>
                <a:ext uri="{FF2B5EF4-FFF2-40B4-BE49-F238E27FC236}">
                  <a16:creationId xmlns:a16="http://schemas.microsoft.com/office/drawing/2014/main" id="{CCE5E17C-696E-46EB-B70D-5862742169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30" name="Freeform 41">
              <a:extLst>
                <a:ext uri="{FF2B5EF4-FFF2-40B4-BE49-F238E27FC236}">
                  <a16:creationId xmlns:a16="http://schemas.microsoft.com/office/drawing/2014/main" id="{AB6022EC-6D09-4098-9A97-5A911C08CA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31" name="Freeform 42">
              <a:extLst>
                <a:ext uri="{FF2B5EF4-FFF2-40B4-BE49-F238E27FC236}">
                  <a16:creationId xmlns:a16="http://schemas.microsoft.com/office/drawing/2014/main" id="{7E18073E-1315-4400-ABD9-C34AEAFBFF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32" name="Freeform 43">
              <a:extLst>
                <a:ext uri="{FF2B5EF4-FFF2-40B4-BE49-F238E27FC236}">
                  <a16:creationId xmlns:a16="http://schemas.microsoft.com/office/drawing/2014/main" id="{5510509E-411D-4F1B-BDC6-3E56668963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33" name="Freeform 44">
              <a:extLst>
                <a:ext uri="{FF2B5EF4-FFF2-40B4-BE49-F238E27FC236}">
                  <a16:creationId xmlns:a16="http://schemas.microsoft.com/office/drawing/2014/main" id="{46F1A7E1-EC01-4288-87AE-C3B6434BD0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34" name="Rectangle 45">
              <a:extLst>
                <a:ext uri="{FF2B5EF4-FFF2-40B4-BE49-F238E27FC236}">
                  <a16:creationId xmlns:a16="http://schemas.microsoft.com/office/drawing/2014/main" id="{F7BBA432-5463-415B-BA54-3AA2B92D28B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435" name="Freeform 46">
              <a:extLst>
                <a:ext uri="{FF2B5EF4-FFF2-40B4-BE49-F238E27FC236}">
                  <a16:creationId xmlns:a16="http://schemas.microsoft.com/office/drawing/2014/main" id="{66E19F01-137B-4A95-9313-CE6F77806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36" name="Freeform 47">
              <a:extLst>
                <a:ext uri="{FF2B5EF4-FFF2-40B4-BE49-F238E27FC236}">
                  <a16:creationId xmlns:a16="http://schemas.microsoft.com/office/drawing/2014/main" id="{38C0AACC-51F2-424F-9988-F3B621941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37" name="Freeform 48">
              <a:extLst>
                <a:ext uri="{FF2B5EF4-FFF2-40B4-BE49-F238E27FC236}">
                  <a16:creationId xmlns:a16="http://schemas.microsoft.com/office/drawing/2014/main" id="{7364A775-01A6-4012-88CF-58FDDBE4CB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38" name="Freeform 49">
              <a:extLst>
                <a:ext uri="{FF2B5EF4-FFF2-40B4-BE49-F238E27FC236}">
                  <a16:creationId xmlns:a16="http://schemas.microsoft.com/office/drawing/2014/main" id="{C8C770C5-535A-4F1B-81CA-FD6F32C09A7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39" name="Freeform 50">
              <a:extLst>
                <a:ext uri="{FF2B5EF4-FFF2-40B4-BE49-F238E27FC236}">
                  <a16:creationId xmlns:a16="http://schemas.microsoft.com/office/drawing/2014/main" id="{55F9C3EF-BEB8-4836-8DE0-319E54496E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40" name="Freeform 51">
              <a:extLst>
                <a:ext uri="{FF2B5EF4-FFF2-40B4-BE49-F238E27FC236}">
                  <a16:creationId xmlns:a16="http://schemas.microsoft.com/office/drawing/2014/main" id="{0976D9A1-85FC-406B-8AEA-AE3C056A40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41" name="Freeform 52">
              <a:extLst>
                <a:ext uri="{FF2B5EF4-FFF2-40B4-BE49-F238E27FC236}">
                  <a16:creationId xmlns:a16="http://schemas.microsoft.com/office/drawing/2014/main" id="{68BC6126-2A3A-4F1D-A565-BEF620660A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42" name="Freeform 53">
              <a:extLst>
                <a:ext uri="{FF2B5EF4-FFF2-40B4-BE49-F238E27FC236}">
                  <a16:creationId xmlns:a16="http://schemas.microsoft.com/office/drawing/2014/main" id="{D8C7B98D-F83E-485D-B01D-270242E8FD9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43" name="Freeform 54">
              <a:extLst>
                <a:ext uri="{FF2B5EF4-FFF2-40B4-BE49-F238E27FC236}">
                  <a16:creationId xmlns:a16="http://schemas.microsoft.com/office/drawing/2014/main" id="{93D5E722-D236-478A-A13F-8FA4141D94D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44" name="Freeform 55">
              <a:extLst>
                <a:ext uri="{FF2B5EF4-FFF2-40B4-BE49-F238E27FC236}">
                  <a16:creationId xmlns:a16="http://schemas.microsoft.com/office/drawing/2014/main" id="{ABE1456F-F283-4BD5-A1B9-EF2423B68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45" name="Freeform 56">
              <a:extLst>
                <a:ext uri="{FF2B5EF4-FFF2-40B4-BE49-F238E27FC236}">
                  <a16:creationId xmlns:a16="http://schemas.microsoft.com/office/drawing/2014/main" id="{E4D1AC66-8164-4BBC-89D5-69FE7A4FC2E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46" name="Freeform 57">
              <a:extLst>
                <a:ext uri="{FF2B5EF4-FFF2-40B4-BE49-F238E27FC236}">
                  <a16:creationId xmlns:a16="http://schemas.microsoft.com/office/drawing/2014/main" id="{845A8868-488C-447D-979F-7E01B82AC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47" name="Freeform 58">
              <a:extLst>
                <a:ext uri="{FF2B5EF4-FFF2-40B4-BE49-F238E27FC236}">
                  <a16:creationId xmlns:a16="http://schemas.microsoft.com/office/drawing/2014/main" id="{948639B9-9B88-432B-914E-6B70BAEB1D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449" name="Group 448">
            <a:extLst>
              <a:ext uri="{FF2B5EF4-FFF2-40B4-BE49-F238E27FC236}">
                <a16:creationId xmlns:a16="http://schemas.microsoft.com/office/drawing/2014/main" id="{77EB1C59-16D1-4C5E-9775-50CB40E022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450" name="Freeform 32">
              <a:extLst>
                <a:ext uri="{FF2B5EF4-FFF2-40B4-BE49-F238E27FC236}">
                  <a16:creationId xmlns:a16="http://schemas.microsoft.com/office/drawing/2014/main" id="{08680D14-7FE7-4522-B5EE-76447F8339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51" name="Freeform 33">
              <a:extLst>
                <a:ext uri="{FF2B5EF4-FFF2-40B4-BE49-F238E27FC236}">
                  <a16:creationId xmlns:a16="http://schemas.microsoft.com/office/drawing/2014/main" id="{D82C01B5-EC9C-4883-B130-115321E8B3E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52" name="Freeform 34">
              <a:extLst>
                <a:ext uri="{FF2B5EF4-FFF2-40B4-BE49-F238E27FC236}">
                  <a16:creationId xmlns:a16="http://schemas.microsoft.com/office/drawing/2014/main" id="{DBBE5E83-362F-4EA7-A96D-0BC830A217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53" name="Freeform 35">
              <a:extLst>
                <a:ext uri="{FF2B5EF4-FFF2-40B4-BE49-F238E27FC236}">
                  <a16:creationId xmlns:a16="http://schemas.microsoft.com/office/drawing/2014/main" id="{3971FE03-8B37-43AF-8842-8D4411C3C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54" name="Freeform 36">
              <a:extLst>
                <a:ext uri="{FF2B5EF4-FFF2-40B4-BE49-F238E27FC236}">
                  <a16:creationId xmlns:a16="http://schemas.microsoft.com/office/drawing/2014/main" id="{8E4E3D41-4CF7-4D15-854A-C4330D3900B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55" name="Freeform 37">
              <a:extLst>
                <a:ext uri="{FF2B5EF4-FFF2-40B4-BE49-F238E27FC236}">
                  <a16:creationId xmlns:a16="http://schemas.microsoft.com/office/drawing/2014/main" id="{78B649D7-3C5D-462D-B06A-D065135FE8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56" name="Freeform 38">
              <a:extLst>
                <a:ext uri="{FF2B5EF4-FFF2-40B4-BE49-F238E27FC236}">
                  <a16:creationId xmlns:a16="http://schemas.microsoft.com/office/drawing/2014/main" id="{7A3DDEF1-D28A-48D9-8E48-B2003DF2EE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57" name="Freeform 39">
              <a:extLst>
                <a:ext uri="{FF2B5EF4-FFF2-40B4-BE49-F238E27FC236}">
                  <a16:creationId xmlns:a16="http://schemas.microsoft.com/office/drawing/2014/main" id="{4A56A02B-D000-45AB-B7DB-E47CA8E777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58" name="Freeform 40">
              <a:extLst>
                <a:ext uri="{FF2B5EF4-FFF2-40B4-BE49-F238E27FC236}">
                  <a16:creationId xmlns:a16="http://schemas.microsoft.com/office/drawing/2014/main" id="{343CE08B-7325-4244-99EA-5E58C982DB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59" name="Rectangle 41">
              <a:extLst>
                <a:ext uri="{FF2B5EF4-FFF2-40B4-BE49-F238E27FC236}">
                  <a16:creationId xmlns:a16="http://schemas.microsoft.com/office/drawing/2014/main" id="{7F08E29E-A67F-410A-A810-7000201BFA8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grpSp>
    </p:spTree>
    <p:extLst>
      <p:ext uri="{BB962C8B-B14F-4D97-AF65-F5344CB8AC3E}">
        <p14:creationId xmlns:p14="http://schemas.microsoft.com/office/powerpoint/2010/main" val="2268284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F8F13A-AA51-C04B-9269-CD87FD62CED6}"/>
              </a:ext>
            </a:extLst>
          </p:cNvPr>
          <p:cNvSpPr>
            <a:spLocks noGrp="1"/>
          </p:cNvSpPr>
          <p:nvPr>
            <p:ph type="title"/>
          </p:nvPr>
        </p:nvSpPr>
        <p:spPr>
          <a:xfrm>
            <a:off x="1141412" y="183171"/>
            <a:ext cx="9905998" cy="2066316"/>
          </a:xfrm>
        </p:spPr>
        <p:txBody>
          <a:bodyPr/>
          <a:lstStyle/>
          <a:p>
            <a:r>
              <a:rPr lang="es-ES" b="1" i="1" dirty="0">
                <a:solidFill>
                  <a:srgbClr val="FF0000"/>
                </a:solidFill>
                <a:latin typeface="Abadi MT Condensed Light" panose="020B0306030101010103" pitchFamily="34" charset="77"/>
              </a:rPr>
              <a:t>RECURSOS CULTURALES ACTUALES PARA EL AULA DE ESPAÑOL</a:t>
            </a:r>
            <a:br>
              <a:rPr lang="es-ES" b="1" i="1" dirty="0">
                <a:latin typeface="Abadi MT Condensed Light" panose="020B0306030101010103" pitchFamily="34" charset="77"/>
              </a:rPr>
            </a:br>
            <a:r>
              <a:rPr lang="es-ES" b="1" i="1" dirty="0">
                <a:solidFill>
                  <a:srgbClr val="0070C0"/>
                </a:solidFill>
                <a:latin typeface="Abadi MT Condensed Light" panose="020B0306030101010103" pitchFamily="34" charset="77"/>
              </a:rPr>
              <a:t>STRUMENTI  CULTURALI  ATTUALI  PER  LA DIDATTICA DELLA  LINGUA SPAGNOLA</a:t>
            </a:r>
            <a:br>
              <a:rPr lang="it-IT" b="1" dirty="0">
                <a:latin typeface="Abadi MT Condensed Light" panose="020B0306030101010103" pitchFamily="34" charset="77"/>
              </a:rPr>
            </a:br>
            <a:r>
              <a:rPr lang="es-ES" sz="2800" b="1" dirty="0">
                <a:solidFill>
                  <a:srgbClr val="FF0000"/>
                </a:solidFill>
                <a:latin typeface="Abadi MT Condensed Light" panose="020B0306030101010103" pitchFamily="34" charset="77"/>
              </a:rPr>
              <a:t>MARCOS SUÁREZ LUACES</a:t>
            </a:r>
            <a:endParaRPr lang="it-IT" sz="2800" b="1" dirty="0">
              <a:solidFill>
                <a:srgbClr val="FF0000"/>
              </a:solidFill>
              <a:latin typeface="Abadi MT Condensed Light" panose="020B0306030101010103" pitchFamily="34" charset="77"/>
            </a:endParaRPr>
          </a:p>
        </p:txBody>
      </p:sp>
      <p:sp>
        <p:nvSpPr>
          <p:cNvPr id="3" name="Segnaposto contenuto 2">
            <a:extLst>
              <a:ext uri="{FF2B5EF4-FFF2-40B4-BE49-F238E27FC236}">
                <a16:creationId xmlns:a16="http://schemas.microsoft.com/office/drawing/2014/main" id="{6673A3B1-99C4-5B42-B916-660CD578F910}"/>
              </a:ext>
            </a:extLst>
          </p:cNvPr>
          <p:cNvSpPr>
            <a:spLocks noGrp="1"/>
          </p:cNvSpPr>
          <p:nvPr>
            <p:ph idx="1"/>
          </p:nvPr>
        </p:nvSpPr>
        <p:spPr/>
        <p:txBody>
          <a:bodyPr/>
          <a:lstStyle/>
          <a:p>
            <a:r>
              <a:rPr lang="es-ES" sz="3200" cap="all" dirty="0">
                <a:latin typeface="Abadi MT Condensed Light" panose="020B0306030101010103" pitchFamily="34" charset="77"/>
              </a:rPr>
              <a:t>CENTRO ACCREDITATO DALL’</a:t>
            </a:r>
            <a:r>
              <a:rPr lang="es-ES" sz="3200" i="1" cap="all" dirty="0">
                <a:latin typeface="Abadi MT Condensed Light" panose="020B0306030101010103" pitchFamily="34" charset="77"/>
              </a:rPr>
              <a:t>INSTITUTO CERVANTES </a:t>
            </a:r>
          </a:p>
          <a:p>
            <a:r>
              <a:rPr lang="es-ES" sz="3200" cap="all" dirty="0">
                <a:latin typeface="Abadi MT Condensed Light" panose="020B0306030101010103" pitchFamily="34" charset="77"/>
              </a:rPr>
              <a:t>CORSO RICONOSCIUTO COME </a:t>
            </a:r>
            <a:r>
              <a:rPr lang="es-ES" sz="3200" i="1" cap="all" dirty="0">
                <a:latin typeface="Abadi MT Condensed Light" panose="020B0306030101010103" pitchFamily="34" charset="77"/>
              </a:rPr>
              <a:t>BILDUNGSURLAUB</a:t>
            </a:r>
            <a:r>
              <a:rPr lang="es-ES" sz="3200" cap="all" dirty="0">
                <a:latin typeface="Abadi MT Condensed Light" panose="020B0306030101010103" pitchFamily="34" charset="77"/>
              </a:rPr>
              <a:t> IN GERMANIA</a:t>
            </a:r>
            <a:endParaRPr lang="it-IT" sz="3200" dirty="0">
              <a:latin typeface="Abadi MT Condensed Light" panose="020B0306030101010103" pitchFamily="34" charset="77"/>
            </a:endParaRPr>
          </a:p>
          <a:p>
            <a:r>
              <a:rPr lang="es-ES" sz="3200" cap="all" dirty="0">
                <a:latin typeface="Abadi MT Condensed Light" panose="020B0306030101010103" pitchFamily="34" charset="77"/>
              </a:rPr>
              <a:t>IL CORSO SI </a:t>
            </a:r>
            <a:r>
              <a:rPr lang="es-ES" sz="3200" cap="all" dirty="0" err="1">
                <a:latin typeface="Abadi MT Condensed Light" panose="020B0306030101010103" pitchFamily="34" charset="77"/>
              </a:rPr>
              <a:t>è</a:t>
            </a:r>
            <a:r>
              <a:rPr lang="es-ES" sz="3200" cap="all" dirty="0">
                <a:latin typeface="Abadi MT Condensed Light" panose="020B0306030101010103" pitchFamily="34" charset="77"/>
              </a:rPr>
              <a:t> SVOLTO SULLA PIATTAFORMA </a:t>
            </a:r>
            <a:r>
              <a:rPr lang="es-ES" sz="3200" i="1" cap="all" dirty="0" err="1">
                <a:latin typeface="Abadi MT Condensed Light" panose="020B0306030101010103" pitchFamily="34" charset="77"/>
              </a:rPr>
              <a:t>edmodo</a:t>
            </a:r>
            <a:r>
              <a:rPr lang="es-ES" sz="3200" cap="all" dirty="0">
                <a:latin typeface="Abadi MT Condensed Light" panose="020B0306030101010103" pitchFamily="34" charset="77"/>
              </a:rPr>
              <a:t>, CON L’AUSILIO DI STRUMENTI E RISORSE </a:t>
            </a:r>
            <a:r>
              <a:rPr lang="es-ES" sz="3200" i="1" cap="all" dirty="0">
                <a:latin typeface="Abadi MT Condensed Light" panose="020B0306030101010103" pitchFamily="34" charset="77"/>
              </a:rPr>
              <a:t>tic</a:t>
            </a:r>
            <a:r>
              <a:rPr lang="es-ES" sz="3200" cap="all" dirty="0">
                <a:latin typeface="Abadi MT Condensed Light" panose="020B0306030101010103" pitchFamily="34" charset="77"/>
              </a:rPr>
              <a:t> (</a:t>
            </a:r>
            <a:r>
              <a:rPr lang="es-ES" sz="3200" cap="all" dirty="0" err="1">
                <a:latin typeface="Abadi MT Condensed Light" panose="020B0306030101010103" pitchFamily="34" charset="77"/>
              </a:rPr>
              <a:t>TecnologIE</a:t>
            </a:r>
            <a:r>
              <a:rPr lang="es-ES" sz="3200" cap="all" dirty="0">
                <a:latin typeface="Abadi MT Condensed Light" panose="020B0306030101010103" pitchFamily="34" charset="77"/>
              </a:rPr>
              <a:t> </a:t>
            </a:r>
            <a:r>
              <a:rPr lang="es-ES" sz="3200" cap="all" dirty="0" err="1">
                <a:latin typeface="Abadi MT Condensed Light" panose="020B0306030101010103" pitchFamily="34" charset="77"/>
              </a:rPr>
              <a:t>deLL</a:t>
            </a:r>
            <a:r>
              <a:rPr lang="es-ES" sz="3200" cap="all" dirty="0">
                <a:latin typeface="Abadi MT Condensed Light" panose="020B0306030101010103" pitchFamily="34" charset="77"/>
              </a:rPr>
              <a:t>’ </a:t>
            </a:r>
            <a:r>
              <a:rPr lang="es-ES" sz="3200" cap="all" dirty="0" err="1">
                <a:latin typeface="Abadi MT Condensed Light" panose="020B0306030101010103" pitchFamily="34" charset="77"/>
              </a:rPr>
              <a:t>informaZIONE</a:t>
            </a:r>
            <a:r>
              <a:rPr lang="es-ES" sz="3200" cap="all" dirty="0">
                <a:latin typeface="Abadi MT Condensed Light" panose="020B0306030101010103" pitchFamily="34" charset="77"/>
              </a:rPr>
              <a:t> E  </a:t>
            </a:r>
            <a:r>
              <a:rPr lang="es-ES" sz="3200" cap="all" dirty="0" err="1">
                <a:latin typeface="Abadi MT Condensed Light" panose="020B0306030101010103" pitchFamily="34" charset="77"/>
              </a:rPr>
              <a:t>comunicaZIONE</a:t>
            </a:r>
            <a:r>
              <a:rPr lang="es-ES" sz="3200" cap="all" dirty="0">
                <a:latin typeface="Abadi MT Condensed Light" panose="020B0306030101010103" pitchFamily="34" charset="77"/>
              </a:rPr>
              <a:t>) E </a:t>
            </a:r>
            <a:r>
              <a:rPr lang="es-ES" sz="3200" i="1" cap="all" dirty="0">
                <a:latin typeface="Abadi MT Condensed Light" panose="020B0306030101010103" pitchFamily="34" charset="77"/>
              </a:rPr>
              <a:t>web</a:t>
            </a:r>
            <a:endParaRPr lang="it-IT" sz="3200" i="1" dirty="0">
              <a:latin typeface="Abadi MT Condensed Light" panose="020B0306030101010103" pitchFamily="34" charset="77"/>
            </a:endParaRPr>
          </a:p>
          <a:p>
            <a:endParaRPr lang="it-IT" dirty="0"/>
          </a:p>
        </p:txBody>
      </p:sp>
      <p:pic>
        <p:nvPicPr>
          <p:cNvPr id="4" name="Immagine 3">
            <a:extLst>
              <a:ext uri="{FF2B5EF4-FFF2-40B4-BE49-F238E27FC236}">
                <a16:creationId xmlns:a16="http://schemas.microsoft.com/office/drawing/2014/main" id="{62D3E303-8612-CE45-BB5A-80F3D70F3B50}"/>
              </a:ext>
            </a:extLst>
          </p:cNvPr>
          <p:cNvPicPr>
            <a:picLocks noChangeAspect="1"/>
          </p:cNvPicPr>
          <p:nvPr/>
        </p:nvPicPr>
        <p:blipFill>
          <a:blip r:embed="rId2"/>
          <a:stretch>
            <a:fillRect/>
          </a:stretch>
        </p:blipFill>
        <p:spPr>
          <a:xfrm>
            <a:off x="10323510" y="2345180"/>
            <a:ext cx="723900" cy="660400"/>
          </a:xfrm>
          <a:prstGeom prst="rect">
            <a:avLst/>
          </a:prstGeom>
        </p:spPr>
      </p:pic>
    </p:spTree>
    <p:extLst>
      <p:ext uri="{BB962C8B-B14F-4D97-AF65-F5344CB8AC3E}">
        <p14:creationId xmlns:p14="http://schemas.microsoft.com/office/powerpoint/2010/main" val="1253509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43FE6F0B-91F9-314E-8BB4-B9215CB9EB31}"/>
              </a:ext>
            </a:extLst>
          </p:cNvPr>
          <p:cNvSpPr/>
          <p:nvPr/>
        </p:nvSpPr>
        <p:spPr>
          <a:xfrm>
            <a:off x="571501" y="117693"/>
            <a:ext cx="11430000" cy="6740307"/>
          </a:xfrm>
          <a:prstGeom prst="rect">
            <a:avLst/>
          </a:prstGeom>
        </p:spPr>
        <p:txBody>
          <a:bodyPr wrap="square">
            <a:spAutoFit/>
          </a:bodyPr>
          <a:lstStyle/>
          <a:p>
            <a:r>
              <a:rPr lang="it-IT" sz="2400" b="1" dirty="0">
                <a:solidFill>
                  <a:srgbClr val="002060"/>
                </a:solidFill>
                <a:latin typeface="Abadi MT Condensed Light" panose="020B0306030101010103" pitchFamily="34" charset="77"/>
              </a:rPr>
              <a:t>DATE 2019: 29/07/2019 - 03/08/2019</a:t>
            </a:r>
          </a:p>
          <a:p>
            <a:endParaRPr lang="it-IT" sz="2400" b="1" dirty="0">
              <a:solidFill>
                <a:srgbClr val="002060"/>
              </a:solidFill>
              <a:latin typeface="Abadi MT Condensed Light" panose="020B0306030101010103" pitchFamily="34" charset="77"/>
            </a:endParaRPr>
          </a:p>
          <a:p>
            <a:r>
              <a:rPr lang="it-IT" sz="2400" b="1" dirty="0">
                <a:solidFill>
                  <a:srgbClr val="002060"/>
                </a:solidFill>
                <a:latin typeface="Abadi MT Condensed Light" panose="020B0306030101010103" pitchFamily="34" charset="77"/>
              </a:rPr>
              <a:t>CORSO DIRETTO A:</a:t>
            </a:r>
          </a:p>
          <a:p>
            <a:endParaRPr lang="it-IT" sz="2400" b="1" dirty="0">
              <a:solidFill>
                <a:srgbClr val="002060"/>
              </a:solidFill>
              <a:latin typeface="Abadi MT Condensed Light" panose="020B0306030101010103" pitchFamily="34" charset="77"/>
            </a:endParaRPr>
          </a:p>
          <a:p>
            <a:r>
              <a:rPr lang="it-IT" sz="2400" b="1" dirty="0">
                <a:solidFill>
                  <a:srgbClr val="002060"/>
                </a:solidFill>
                <a:latin typeface="Abadi MT Condensed Light" panose="020B0306030101010103" pitchFamily="34" charset="77"/>
              </a:rPr>
              <a:t>Professori/Professoresse di </a:t>
            </a:r>
            <a:r>
              <a:rPr lang="it-IT" sz="2400" b="1" i="1" dirty="0" err="1">
                <a:solidFill>
                  <a:srgbClr val="002060"/>
                </a:solidFill>
                <a:latin typeface="Abadi MT Condensed Light" panose="020B0306030101010103" pitchFamily="34" charset="77"/>
              </a:rPr>
              <a:t>Español</a:t>
            </a:r>
            <a:r>
              <a:rPr lang="it-IT" sz="2400" b="1" i="1" dirty="0">
                <a:solidFill>
                  <a:srgbClr val="002060"/>
                </a:solidFill>
                <a:latin typeface="Abadi MT Condensed Light" panose="020B0306030101010103" pitchFamily="34" charset="77"/>
              </a:rPr>
              <a:t> </a:t>
            </a:r>
            <a:r>
              <a:rPr lang="it-IT" sz="2400" b="1" i="1" dirty="0" err="1">
                <a:solidFill>
                  <a:srgbClr val="002060"/>
                </a:solidFill>
                <a:latin typeface="Abadi MT Condensed Light" panose="020B0306030101010103" pitchFamily="34" charset="77"/>
              </a:rPr>
              <a:t>como</a:t>
            </a:r>
            <a:r>
              <a:rPr lang="it-IT" sz="2400" b="1" i="1" dirty="0">
                <a:solidFill>
                  <a:srgbClr val="002060"/>
                </a:solidFill>
                <a:latin typeface="Abadi MT Condensed Light" panose="020B0306030101010103" pitchFamily="34" charset="77"/>
              </a:rPr>
              <a:t> Lengua </a:t>
            </a:r>
            <a:r>
              <a:rPr lang="it-IT" sz="2400" b="1" i="1" dirty="0" err="1">
                <a:solidFill>
                  <a:srgbClr val="002060"/>
                </a:solidFill>
                <a:latin typeface="Abadi MT Condensed Light" panose="020B0306030101010103" pitchFamily="34" charset="77"/>
              </a:rPr>
              <a:t>Extranjera</a:t>
            </a:r>
            <a:r>
              <a:rPr lang="it-IT" sz="2400" b="1" dirty="0">
                <a:solidFill>
                  <a:srgbClr val="002060"/>
                </a:solidFill>
                <a:latin typeface="Abadi MT Condensed Light" panose="020B0306030101010103" pitchFamily="34" charset="77"/>
              </a:rPr>
              <a:t> (E/LE), madrelingua e non, di scuola primaria, secondaria e per adulti.</a:t>
            </a:r>
          </a:p>
          <a:p>
            <a:endParaRPr lang="it-IT" sz="2400" b="1" dirty="0">
              <a:solidFill>
                <a:srgbClr val="002060"/>
              </a:solidFill>
              <a:latin typeface="Abadi MT Condensed Light" panose="020B0306030101010103" pitchFamily="34" charset="77"/>
            </a:endParaRPr>
          </a:p>
          <a:p>
            <a:r>
              <a:rPr lang="it-IT" sz="2400" b="1" dirty="0">
                <a:solidFill>
                  <a:srgbClr val="002060"/>
                </a:solidFill>
                <a:latin typeface="Abadi MT Condensed Light" panose="020B0306030101010103" pitchFamily="34" charset="77"/>
              </a:rPr>
              <a:t>REQUISITI:</a:t>
            </a:r>
          </a:p>
          <a:p>
            <a:endParaRPr lang="it-IT" sz="2400" b="1" dirty="0">
              <a:solidFill>
                <a:srgbClr val="002060"/>
              </a:solidFill>
              <a:latin typeface="Abadi MT Condensed Light" panose="020B0306030101010103" pitchFamily="34" charset="77"/>
            </a:endParaRPr>
          </a:p>
          <a:p>
            <a:r>
              <a:rPr lang="it-IT" sz="2400" b="1" dirty="0">
                <a:solidFill>
                  <a:srgbClr val="002060"/>
                </a:solidFill>
                <a:latin typeface="Abadi MT Condensed Light" panose="020B0306030101010103" pitchFamily="34" charset="77"/>
              </a:rPr>
              <a:t>•	Livello minimo di spagnolo per partecipare al corso: C1.</a:t>
            </a:r>
          </a:p>
          <a:p>
            <a:endParaRPr lang="it-IT" sz="2400" b="1" dirty="0">
              <a:solidFill>
                <a:srgbClr val="002060"/>
              </a:solidFill>
              <a:latin typeface="Abadi MT Condensed Light" panose="020B0306030101010103" pitchFamily="34" charset="77"/>
            </a:endParaRPr>
          </a:p>
          <a:p>
            <a:r>
              <a:rPr lang="it-IT" sz="2400" b="1" dirty="0">
                <a:solidFill>
                  <a:srgbClr val="002060"/>
                </a:solidFill>
                <a:latin typeface="Abadi MT Condensed Light" panose="020B0306030101010103" pitchFamily="34" charset="77"/>
              </a:rPr>
              <a:t>•	Ogni partecipante doveva avere con sé il proprio computer portatile o </a:t>
            </a:r>
            <a:r>
              <a:rPr lang="it-IT" sz="2400" b="1" dirty="0" err="1">
                <a:solidFill>
                  <a:srgbClr val="002060"/>
                </a:solidFill>
                <a:latin typeface="Abadi MT Condensed Light" panose="020B0306030101010103" pitchFamily="34" charset="77"/>
              </a:rPr>
              <a:t>tablet</a:t>
            </a:r>
            <a:r>
              <a:rPr lang="it-IT" sz="2400" b="1" dirty="0">
                <a:solidFill>
                  <a:srgbClr val="002060"/>
                </a:solidFill>
                <a:latin typeface="Abadi MT Condensed Light" panose="020B0306030101010103" pitchFamily="34" charset="77"/>
              </a:rPr>
              <a:t>.</a:t>
            </a:r>
          </a:p>
          <a:p>
            <a:endParaRPr lang="it-IT" sz="2400" b="1" dirty="0">
              <a:solidFill>
                <a:srgbClr val="002060"/>
              </a:solidFill>
              <a:latin typeface="Abadi MT Condensed Light" panose="020B0306030101010103" pitchFamily="34" charset="77"/>
            </a:endParaRPr>
          </a:p>
          <a:p>
            <a:r>
              <a:rPr lang="it-IT" sz="2400" b="1" dirty="0">
                <a:solidFill>
                  <a:srgbClr val="002060"/>
                </a:solidFill>
                <a:latin typeface="Abadi MT Condensed Light" panose="020B0306030101010103" pitchFamily="34" charset="77"/>
              </a:rPr>
              <a:t>PREPARAZIONE:</a:t>
            </a:r>
          </a:p>
          <a:p>
            <a:endParaRPr lang="it-IT" sz="2400" b="1" dirty="0">
              <a:solidFill>
                <a:srgbClr val="002060"/>
              </a:solidFill>
              <a:latin typeface="Abadi MT Condensed Light" panose="020B0306030101010103" pitchFamily="34" charset="77"/>
            </a:endParaRPr>
          </a:p>
          <a:p>
            <a:r>
              <a:rPr lang="it-IT" sz="2400" b="1" dirty="0">
                <a:solidFill>
                  <a:srgbClr val="002060"/>
                </a:solidFill>
                <a:latin typeface="Abadi MT Condensed Light" panose="020B0306030101010103" pitchFamily="34" charset="77"/>
              </a:rPr>
              <a:t>15 giorni prima del corso, ho conosciuto i miei compagni e il professore nel forum web  appositamente creato. Il professore ha stimolato la conversazione e il dibattito sulle nostre conoscenze, esperienze e aspettative sul corso. </a:t>
            </a:r>
          </a:p>
        </p:txBody>
      </p:sp>
    </p:spTree>
    <p:extLst>
      <p:ext uri="{BB962C8B-B14F-4D97-AF65-F5344CB8AC3E}">
        <p14:creationId xmlns:p14="http://schemas.microsoft.com/office/powerpoint/2010/main" val="3174126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40000"/>
                <a:lumOff val="60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6302AF11-B859-2F4A-903D-0400F4ED3C06}"/>
              </a:ext>
            </a:extLst>
          </p:cNvPr>
          <p:cNvSpPr/>
          <p:nvPr/>
        </p:nvSpPr>
        <p:spPr>
          <a:xfrm>
            <a:off x="497711" y="0"/>
            <a:ext cx="11196577" cy="6868996"/>
          </a:xfrm>
          <a:prstGeom prst="rect">
            <a:avLst/>
          </a:prstGeom>
        </p:spPr>
        <p:txBody>
          <a:bodyPr wrap="square">
            <a:spAutoFit/>
          </a:bodyPr>
          <a:lstStyle/>
          <a:p>
            <a:pPr algn="just">
              <a:spcAft>
                <a:spcPts val="1125"/>
              </a:spcAft>
            </a:pPr>
            <a:r>
              <a:rPr lang="it-IT" sz="3200" b="1" cap="all" dirty="0" err="1">
                <a:solidFill>
                  <a:srgbClr val="FF0000"/>
                </a:solidFill>
                <a:latin typeface="Abadi MT Condensed Light" panose="020B0306030101010103" pitchFamily="34" charset="77"/>
                <a:ea typeface="Times New Roman" panose="02020603050405020304" pitchFamily="18" charset="0"/>
                <a:cs typeface="Times New Roman" panose="02020603050405020304" pitchFamily="18" charset="0"/>
              </a:rPr>
              <a:t>OBiettivi</a:t>
            </a:r>
            <a:r>
              <a:rPr lang="it-IT" sz="3200" b="1" cap="all" dirty="0">
                <a:solidFill>
                  <a:srgbClr val="FF0000"/>
                </a:solidFill>
                <a:latin typeface="Abadi MT Condensed Light" panose="020B0306030101010103" pitchFamily="34" charset="77"/>
                <a:ea typeface="Times New Roman" panose="02020603050405020304" pitchFamily="18" charset="0"/>
                <a:cs typeface="Times New Roman" panose="02020603050405020304" pitchFamily="18" charset="0"/>
              </a:rPr>
              <a:t>:</a:t>
            </a:r>
            <a:endParaRPr lang="it-IT" sz="3200" dirty="0">
              <a:solidFill>
                <a:srgbClr val="FF0000"/>
              </a:solidFill>
              <a:latin typeface="Abadi MT Condensed Light" panose="020B0306030101010103" pitchFamily="34" charset="77"/>
              <a:ea typeface="Calibri" panose="020F0502020204030204" pitchFamily="34" charset="0"/>
              <a:cs typeface="Times New Roman" panose="02020603050405020304" pitchFamily="18" charset="0"/>
            </a:endParaRPr>
          </a:p>
          <a:p>
            <a:pPr marL="342900" lvl="0" indent="-342900" algn="just">
              <a:spcAft>
                <a:spcPts val="0"/>
              </a:spcAft>
              <a:buSzPts val="1000"/>
              <a:buFont typeface="Symbol" pitchFamily="2" charset="2"/>
              <a:buChar char=""/>
              <a:tabLst>
                <a:tab pos="457200" algn="l"/>
              </a:tabLst>
            </a:pP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Scoprire</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manifestazioni</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culturali</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spagnole</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moderne</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nel</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campo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della</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musica</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dell’arte</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del cinema,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della</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letteratura</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e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della</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pubblicità</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con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l’obiettivo</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di presentare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materiale</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attuale</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e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interessante</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in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classe</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fruibile</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in modo concreto e inmediato.</a:t>
            </a:r>
          </a:p>
          <a:p>
            <a:pPr lvl="0" algn="just">
              <a:lnSpc>
                <a:spcPts val="1500"/>
              </a:lnSpc>
              <a:spcAft>
                <a:spcPts val="0"/>
              </a:spcAft>
              <a:buSzPts val="1000"/>
              <a:tabLst>
                <a:tab pos="457200" algn="l"/>
              </a:tabLst>
            </a:pPr>
            <a:endParaRPr lang="it-IT" sz="2000" b="1" spc="600" dirty="0">
              <a:latin typeface="Abadi MT Condensed Light" panose="020B0306030101010103" pitchFamily="34" charset="77"/>
              <a:ea typeface="Calibri" panose="020F0502020204030204" pitchFamily="34" charset="0"/>
              <a:cs typeface="Times New Roman" panose="02020603050405020304" pitchFamily="18" charset="0"/>
            </a:endParaRPr>
          </a:p>
          <a:p>
            <a:pPr marL="342900" lvl="0" indent="-342900" algn="just">
              <a:spcAft>
                <a:spcPts val="0"/>
              </a:spcAft>
              <a:buSzPts val="1000"/>
              <a:buFont typeface="Symbol" pitchFamily="2" charset="2"/>
              <a:buChar char=""/>
              <a:tabLst>
                <a:tab pos="457200" algn="l"/>
              </a:tabLst>
            </a:pP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Presentare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proposte</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didattiche</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innovative</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basate</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su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materiale</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tratto</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dalla cultura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spagnola</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moderna, con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il</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quale</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gli</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alunni</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si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possano</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identificare, per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favorire</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la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motivazione</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e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rendere</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efficace</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l’ambiente</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di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apprendimento</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a:t>
            </a:r>
          </a:p>
          <a:p>
            <a:pPr marL="342900" lvl="0" indent="-342900" algn="just">
              <a:spcAft>
                <a:spcPts val="0"/>
              </a:spcAft>
              <a:buSzPts val="1000"/>
              <a:buFont typeface="Symbol" pitchFamily="2" charset="2"/>
              <a:buChar char=""/>
              <a:tabLst>
                <a:tab pos="457200" algn="l"/>
              </a:tabLst>
            </a:pPr>
            <a:endParaRPr lang="it-IT" sz="2000" b="1" spc="600" dirty="0">
              <a:latin typeface="Abadi MT Condensed Light" panose="020B0306030101010103" pitchFamily="34" charset="77"/>
              <a:ea typeface="Calibri" panose="020F0502020204030204" pitchFamily="34" charset="0"/>
              <a:cs typeface="Times New Roman" panose="02020603050405020304" pitchFamily="18" charset="0"/>
            </a:endParaRPr>
          </a:p>
          <a:p>
            <a:pPr marL="342900" lvl="0" indent="-342900" algn="just">
              <a:spcAft>
                <a:spcPts val="0"/>
              </a:spcAft>
              <a:buSzPts val="1000"/>
              <a:buFont typeface="Symbol" pitchFamily="2" charset="2"/>
              <a:buChar char=""/>
              <a:tabLst>
                <a:tab pos="457200" algn="l"/>
              </a:tabLst>
            </a:pP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Utilizzare</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le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risorse</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TIC e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il</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WEB per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rendere</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l’alunno</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più</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attivo</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autonomo</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e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riflessivo</a:t>
            </a:r>
            <a:endPar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endParaRPr>
          </a:p>
          <a:p>
            <a:pPr lvl="0" algn="just">
              <a:spcAft>
                <a:spcPts val="0"/>
              </a:spcAft>
              <a:buSzPts val="1000"/>
              <a:tabLst>
                <a:tab pos="457200" algn="l"/>
              </a:tabLst>
            </a:pPr>
            <a:endParaRPr lang="it-IT" sz="2000" b="1" spc="600" dirty="0">
              <a:latin typeface="Abadi MT Condensed Light" panose="020B0306030101010103" pitchFamily="34" charset="77"/>
              <a:ea typeface="Calibri" panose="020F0502020204030204" pitchFamily="34" charset="0"/>
              <a:cs typeface="Times New Roman" panose="02020603050405020304" pitchFamily="18" charset="0"/>
            </a:endParaRPr>
          </a:p>
          <a:p>
            <a:pPr marL="342900" lvl="0" indent="-342900" algn="just">
              <a:spcAft>
                <a:spcPts val="0"/>
              </a:spcAft>
              <a:buSzPts val="1000"/>
              <a:buFont typeface="Symbol" pitchFamily="2" charset="2"/>
              <a:buChar char=""/>
              <a:tabLst>
                <a:tab pos="457200" algn="l"/>
              </a:tabLst>
            </a:pP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Condividere</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e confrontare idee,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esperienze</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e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materiali</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tra</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i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professori</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partecipanti</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a:t>
            </a:r>
          </a:p>
          <a:p>
            <a:pPr marL="342900" lvl="0" indent="-342900" algn="just">
              <a:spcAft>
                <a:spcPts val="0"/>
              </a:spcAft>
              <a:buSzPts val="1000"/>
              <a:buFont typeface="Symbol" pitchFamily="2" charset="2"/>
              <a:buChar char=""/>
              <a:tabLst>
                <a:tab pos="457200" algn="l"/>
              </a:tabLst>
            </a:pPr>
            <a:endPar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endParaRPr>
          </a:p>
          <a:p>
            <a:pPr marL="342900" lvl="0" indent="-342900" algn="just">
              <a:spcAft>
                <a:spcPts val="0"/>
              </a:spcAft>
              <a:buSzPts val="1000"/>
              <a:buFont typeface="Symbol" pitchFamily="2" charset="2"/>
              <a:buChar char=""/>
              <a:tabLst>
                <a:tab pos="457200" algn="l"/>
              </a:tabLst>
            </a:pP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Conoscere</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il</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linguaggio</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specifico</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delle</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diverse</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manifestazioni</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culturali</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proposte</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riflettendo</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sui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campi</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semantici</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propri</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del mondo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della</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 cultura e </a:t>
            </a:r>
            <a:r>
              <a:rPr lang="es-ES" sz="2000" b="1" spc="600" dirty="0" err="1">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dell’arte</a:t>
            </a:r>
            <a:r>
              <a:rPr lang="es-ES" sz="2000" b="1" spc="6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rPr>
              <a:t>.</a:t>
            </a:r>
            <a:endParaRPr lang="es-ES" sz="20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endParaRPr>
          </a:p>
          <a:p>
            <a:pPr marL="342900" lvl="0" indent="-342900" algn="just">
              <a:lnSpc>
                <a:spcPts val="1500"/>
              </a:lnSpc>
              <a:spcAft>
                <a:spcPts val="0"/>
              </a:spcAft>
              <a:buSzPts val="1000"/>
              <a:buFont typeface="Symbol" pitchFamily="2" charset="2"/>
              <a:buChar char=""/>
              <a:tabLst>
                <a:tab pos="457200" algn="l"/>
              </a:tabLst>
            </a:pPr>
            <a:endParaRPr lang="es-ES" sz="20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endParaRPr>
          </a:p>
          <a:p>
            <a:pPr marL="342900" lvl="0" indent="-342900" algn="just">
              <a:lnSpc>
                <a:spcPts val="1500"/>
              </a:lnSpc>
              <a:spcAft>
                <a:spcPts val="0"/>
              </a:spcAft>
              <a:buSzPts val="1000"/>
              <a:buFont typeface="Symbol" pitchFamily="2" charset="2"/>
              <a:buChar char=""/>
              <a:tabLst>
                <a:tab pos="457200" algn="l"/>
              </a:tabLst>
            </a:pPr>
            <a:endParaRPr lang="es-ES" sz="2000" dirty="0">
              <a:solidFill>
                <a:srgbClr val="000000"/>
              </a:solidFill>
              <a:latin typeface="Abadi MT Condensed Light" panose="020B0306030101010103" pitchFamily="34" charset="77"/>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6258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FCC3021-104D-C14F-854E-A46FC38E9441}"/>
              </a:ext>
            </a:extLst>
          </p:cNvPr>
          <p:cNvSpPr txBox="1"/>
          <p:nvPr/>
        </p:nvSpPr>
        <p:spPr>
          <a:xfrm>
            <a:off x="446363" y="385763"/>
            <a:ext cx="11299274" cy="7571303"/>
          </a:xfrm>
          <a:prstGeom prst="rect">
            <a:avLst/>
          </a:prstGeom>
          <a:noFill/>
        </p:spPr>
        <p:txBody>
          <a:bodyPr wrap="square" rtlCol="0">
            <a:spAutoFit/>
          </a:bodyPr>
          <a:lstStyle/>
          <a:p>
            <a:pPr marL="457200" indent="-457200">
              <a:buFont typeface="Arial" panose="020B0604020202020204" pitchFamily="34" charset="0"/>
              <a:buChar char="•"/>
            </a:pPr>
            <a:r>
              <a:rPr lang="it-IT" sz="3200" b="1" cap="all" dirty="0">
                <a:solidFill>
                  <a:srgbClr val="FF0000"/>
                </a:solidFill>
                <a:latin typeface="Abadi MT Condensed Light" panose="020B0306030101010103" pitchFamily="34" charset="77"/>
              </a:rPr>
              <a:t>METODOLOGIA</a:t>
            </a:r>
          </a:p>
          <a:p>
            <a:pPr marL="457200" indent="-457200">
              <a:buFont typeface="Arial" panose="020B0604020202020204" pitchFamily="34" charset="0"/>
              <a:buChar char="•"/>
            </a:pPr>
            <a:r>
              <a:rPr lang="it-IT" sz="3200" b="1" cap="all" dirty="0">
                <a:latin typeface="Abadi MT Condensed Light" panose="020B0306030101010103" pitchFamily="34" charset="77"/>
              </a:rPr>
              <a:t>Il corso, di 20 ore, si è sviluppato per sessioni, ognuna dedicata ad una manifestazione culturale specifica</a:t>
            </a:r>
            <a:r>
              <a:rPr lang="it-IT" sz="3200" cap="all" dirty="0">
                <a:latin typeface="Abadi MT Condensed Light" panose="020B0306030101010103" pitchFamily="34" charset="77"/>
              </a:rPr>
              <a:t>:</a:t>
            </a:r>
          </a:p>
          <a:p>
            <a:pPr marL="457200" indent="-457200">
              <a:buFont typeface="Arial" panose="020B0604020202020204" pitchFamily="34" charset="0"/>
              <a:buChar char="•"/>
            </a:pPr>
            <a:r>
              <a:rPr lang="it-IT" sz="3200" dirty="0">
                <a:latin typeface="Abadi MT Condensed Light" panose="020B0306030101010103" pitchFamily="34" charset="77"/>
              </a:rPr>
              <a:t>Prima sessione. La musica nella classe di spagnolo </a:t>
            </a:r>
          </a:p>
          <a:p>
            <a:pPr marL="457200" indent="-457200">
              <a:buFont typeface="Arial" panose="020B0604020202020204" pitchFamily="34" charset="0"/>
              <a:buChar char="•"/>
            </a:pPr>
            <a:endParaRPr lang="it-IT" sz="3200" dirty="0">
              <a:latin typeface="Abadi MT Condensed Light" panose="020B0306030101010103" pitchFamily="34" charset="77"/>
            </a:endParaRPr>
          </a:p>
          <a:p>
            <a:pPr marL="457200" indent="-457200">
              <a:buFont typeface="Arial" panose="020B0604020202020204" pitchFamily="34" charset="0"/>
              <a:buChar char="•"/>
            </a:pPr>
            <a:r>
              <a:rPr lang="it-IT" sz="3200" dirty="0">
                <a:latin typeface="Abadi MT Condensed Light" panose="020B0306030101010103" pitchFamily="34" charset="77"/>
              </a:rPr>
              <a:t>Seconda sessione. La televisione nella classe di spagnolo</a:t>
            </a:r>
          </a:p>
          <a:p>
            <a:pPr marL="457200" indent="-457200">
              <a:buFont typeface="Arial" panose="020B0604020202020204" pitchFamily="34" charset="0"/>
              <a:buChar char="•"/>
            </a:pPr>
            <a:endParaRPr lang="it-IT" sz="3200" dirty="0">
              <a:latin typeface="Abadi MT Condensed Light" panose="020B0306030101010103" pitchFamily="34" charset="77"/>
            </a:endParaRPr>
          </a:p>
          <a:p>
            <a:pPr marL="457200" indent="-457200">
              <a:buFont typeface="Arial" panose="020B0604020202020204" pitchFamily="34" charset="0"/>
              <a:buChar char="•"/>
            </a:pPr>
            <a:r>
              <a:rPr lang="it-IT" sz="3200" dirty="0">
                <a:latin typeface="Abadi MT Condensed Light" panose="020B0306030101010103" pitchFamily="34" charset="77"/>
              </a:rPr>
              <a:t>Terza sessione. La letteratura nella classe di spagnolo</a:t>
            </a:r>
          </a:p>
          <a:p>
            <a:pPr marL="457200" indent="-457200">
              <a:buFont typeface="Arial" panose="020B0604020202020204" pitchFamily="34" charset="0"/>
              <a:buChar char="•"/>
            </a:pPr>
            <a:endParaRPr lang="it-IT" sz="3200" dirty="0">
              <a:latin typeface="Abadi MT Condensed Light" panose="020B0306030101010103" pitchFamily="34" charset="77"/>
            </a:endParaRPr>
          </a:p>
          <a:p>
            <a:pPr marL="457200" indent="-457200">
              <a:buFont typeface="Arial" panose="020B0604020202020204" pitchFamily="34" charset="0"/>
              <a:buChar char="•"/>
            </a:pPr>
            <a:r>
              <a:rPr lang="it-IT" sz="3200" dirty="0">
                <a:latin typeface="Abadi MT Condensed Light" panose="020B0306030101010103" pitchFamily="34" charset="77"/>
              </a:rPr>
              <a:t>Quarta sessione. Il cinema nella classe di spagnolo</a:t>
            </a:r>
          </a:p>
          <a:p>
            <a:pPr marL="457200" indent="-457200">
              <a:buFont typeface="Arial" panose="020B0604020202020204" pitchFamily="34" charset="0"/>
              <a:buChar char="•"/>
            </a:pPr>
            <a:endParaRPr lang="it-IT" sz="3200" dirty="0">
              <a:latin typeface="Abadi MT Condensed Light" panose="020B0306030101010103" pitchFamily="34" charset="77"/>
            </a:endParaRPr>
          </a:p>
          <a:p>
            <a:pPr marL="457200" indent="-457200">
              <a:buFont typeface="Arial" panose="020B0604020202020204" pitchFamily="34" charset="0"/>
              <a:buChar char="•"/>
            </a:pPr>
            <a:r>
              <a:rPr lang="it-IT" sz="3200" dirty="0">
                <a:latin typeface="Abadi MT Condensed Light" panose="020B0306030101010103" pitchFamily="34" charset="77"/>
              </a:rPr>
              <a:t>Quinta sessione. La pubblicità nella classe di spagnolo</a:t>
            </a:r>
          </a:p>
          <a:p>
            <a:pPr marL="457200" indent="-457200">
              <a:buFont typeface="Arial" panose="020B0604020202020204" pitchFamily="34" charset="0"/>
              <a:buChar char="•"/>
            </a:pPr>
            <a:endParaRPr lang="it-IT" sz="2000" b="1" cap="all" dirty="0">
              <a:latin typeface="Abadi MT Condensed Light" panose="020B0306030101010103" pitchFamily="34" charset="77"/>
            </a:endParaRPr>
          </a:p>
          <a:p>
            <a:endParaRPr lang="it-IT" sz="3200" b="1" cap="all" dirty="0">
              <a:latin typeface="Abadi MT Condensed Light" panose="020B0306030101010103" pitchFamily="34" charset="77"/>
            </a:endParaRPr>
          </a:p>
          <a:p>
            <a:endParaRPr lang="it-IT" sz="3200" dirty="0">
              <a:latin typeface="Abadi MT Condensed Light" panose="020B0306030101010103" pitchFamily="34" charset="77"/>
            </a:endParaRPr>
          </a:p>
          <a:p>
            <a:endParaRPr lang="it-IT" dirty="0"/>
          </a:p>
        </p:txBody>
      </p:sp>
    </p:spTree>
    <p:extLst>
      <p:ext uri="{BB962C8B-B14F-4D97-AF65-F5344CB8AC3E}">
        <p14:creationId xmlns:p14="http://schemas.microsoft.com/office/powerpoint/2010/main" val="1548256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5FC5FC-C71D-BF4F-93F0-4B77FE9D6D09}"/>
              </a:ext>
            </a:extLst>
          </p:cNvPr>
          <p:cNvSpPr>
            <a:spLocks noGrp="1"/>
          </p:cNvSpPr>
          <p:nvPr>
            <p:ph type="title"/>
          </p:nvPr>
        </p:nvSpPr>
        <p:spPr/>
        <p:txBody>
          <a:bodyPr/>
          <a:lstStyle/>
          <a:p>
            <a:r>
              <a:rPr lang="it-IT" dirty="0">
                <a:solidFill>
                  <a:srgbClr val="FF0000"/>
                </a:solidFill>
                <a:latin typeface="Abadi MT Condensed Light" panose="020B0306030101010103" pitchFamily="34" charset="77"/>
              </a:rPr>
              <a:t>Prima sessione. La musica nella classe di spagnolo </a:t>
            </a:r>
            <a:br>
              <a:rPr lang="it-IT" dirty="0">
                <a:latin typeface="Abadi MT Condensed Light" panose="020B0306030101010103" pitchFamily="34" charset="77"/>
              </a:rPr>
            </a:br>
            <a:endParaRPr lang="it-IT" dirty="0"/>
          </a:p>
        </p:txBody>
      </p:sp>
      <p:sp>
        <p:nvSpPr>
          <p:cNvPr id="3" name="Segnaposto contenuto 2">
            <a:extLst>
              <a:ext uri="{FF2B5EF4-FFF2-40B4-BE49-F238E27FC236}">
                <a16:creationId xmlns:a16="http://schemas.microsoft.com/office/drawing/2014/main" id="{78A58731-4C18-344C-AD55-E1895E24D60B}"/>
              </a:ext>
            </a:extLst>
          </p:cNvPr>
          <p:cNvSpPr>
            <a:spLocks noGrp="1"/>
          </p:cNvSpPr>
          <p:nvPr>
            <p:ph idx="1"/>
          </p:nvPr>
        </p:nvSpPr>
        <p:spPr/>
        <p:txBody>
          <a:bodyPr>
            <a:normAutofit/>
          </a:bodyPr>
          <a:lstStyle/>
          <a:p>
            <a:r>
              <a:rPr lang="it-IT" sz="3200" dirty="0">
                <a:latin typeface="Abadi MT Condensed Light" panose="020B0306030101010103" pitchFamily="34" charset="77"/>
              </a:rPr>
              <a:t>Differenti applicazioni della musica spagnola in classe</a:t>
            </a:r>
          </a:p>
          <a:p>
            <a:r>
              <a:rPr lang="it-IT" sz="3200" dirty="0">
                <a:latin typeface="Abadi MT Condensed Light" panose="020B0306030101010103" pitchFamily="34" charset="77"/>
              </a:rPr>
              <a:t>Proposte di esercizi originali per tutti i livelli</a:t>
            </a:r>
          </a:p>
          <a:p>
            <a:r>
              <a:rPr lang="it-IT" sz="3200" dirty="0">
                <a:latin typeface="Abadi MT Condensed Light" panose="020B0306030101010103" pitchFamily="34" charset="77"/>
              </a:rPr>
              <a:t>Lavoro su videoclips</a:t>
            </a:r>
          </a:p>
          <a:p>
            <a:r>
              <a:rPr lang="it-IT" sz="3200" dirty="0">
                <a:latin typeface="Abadi MT Condensed Light" panose="020B0306030101010103" pitchFamily="34" charset="77"/>
              </a:rPr>
              <a:t>Analisi di blogs e riviste attuali per raccogliere informazioni e materiali</a:t>
            </a:r>
          </a:p>
        </p:txBody>
      </p:sp>
    </p:spTree>
    <p:extLst>
      <p:ext uri="{BB962C8B-B14F-4D97-AF65-F5344CB8AC3E}">
        <p14:creationId xmlns:p14="http://schemas.microsoft.com/office/powerpoint/2010/main" val="2677021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21679B-D078-5A44-AAD4-F9B08C4F6AFD}"/>
              </a:ext>
            </a:extLst>
          </p:cNvPr>
          <p:cNvSpPr>
            <a:spLocks noGrp="1"/>
          </p:cNvSpPr>
          <p:nvPr>
            <p:ph type="title"/>
          </p:nvPr>
        </p:nvSpPr>
        <p:spPr/>
        <p:txBody>
          <a:bodyPr/>
          <a:lstStyle/>
          <a:p>
            <a:r>
              <a:rPr lang="it-IT" dirty="0">
                <a:solidFill>
                  <a:srgbClr val="FF0000"/>
                </a:solidFill>
                <a:latin typeface="Abadi MT Condensed Light" panose="020B0306030101010103" pitchFamily="34" charset="77"/>
              </a:rPr>
              <a:t>seconda sessione. La televisione nella classe di spagnolo</a:t>
            </a:r>
            <a:endParaRPr lang="it-IT" dirty="0">
              <a:solidFill>
                <a:srgbClr val="FF0000"/>
              </a:solidFill>
            </a:endParaRPr>
          </a:p>
        </p:txBody>
      </p:sp>
      <p:sp>
        <p:nvSpPr>
          <p:cNvPr id="3" name="Segnaposto contenuto 2">
            <a:extLst>
              <a:ext uri="{FF2B5EF4-FFF2-40B4-BE49-F238E27FC236}">
                <a16:creationId xmlns:a16="http://schemas.microsoft.com/office/drawing/2014/main" id="{C9E2BFF7-CEFA-844F-A438-0C7D968BB66E}"/>
              </a:ext>
            </a:extLst>
          </p:cNvPr>
          <p:cNvSpPr>
            <a:spLocks noGrp="1"/>
          </p:cNvSpPr>
          <p:nvPr>
            <p:ph idx="1"/>
          </p:nvPr>
        </p:nvSpPr>
        <p:spPr>
          <a:xfrm>
            <a:off x="1141412" y="2249486"/>
            <a:ext cx="9905999" cy="4337051"/>
          </a:xfrm>
        </p:spPr>
        <p:txBody>
          <a:bodyPr>
            <a:noAutofit/>
          </a:bodyPr>
          <a:lstStyle/>
          <a:p>
            <a:r>
              <a:rPr lang="it-IT" sz="3200" dirty="0">
                <a:latin typeface="Abadi MT Condensed Light" panose="020B0306030101010103" pitchFamily="34" charset="77"/>
              </a:rPr>
              <a:t>Come accedere alla TV spagnola per Internet, saltando la </a:t>
            </a:r>
            <a:r>
              <a:rPr lang="it-IT" sz="3200" dirty="0" err="1">
                <a:latin typeface="Abadi MT Condensed Light" panose="020B0306030101010103" pitchFamily="34" charset="77"/>
              </a:rPr>
              <a:t>geolocalizzazione</a:t>
            </a:r>
            <a:endParaRPr lang="it-IT" sz="3200" dirty="0">
              <a:latin typeface="Abadi MT Condensed Light" panose="020B0306030101010103" pitchFamily="34" charset="77"/>
            </a:endParaRPr>
          </a:p>
          <a:p>
            <a:r>
              <a:rPr lang="it-IT" sz="3200" dirty="0">
                <a:latin typeface="Abadi MT Condensed Light" panose="020B0306030101010103" pitchFamily="34" charset="77"/>
              </a:rPr>
              <a:t>Proposte di esercizi basati su programmi popolari e </a:t>
            </a:r>
            <a:r>
              <a:rPr lang="it-IT" sz="3200" i="1" dirty="0">
                <a:latin typeface="Abadi MT Condensed Light" panose="020B0306030101010103" pitchFamily="34" charset="77"/>
              </a:rPr>
              <a:t>clips</a:t>
            </a:r>
          </a:p>
          <a:p>
            <a:r>
              <a:rPr lang="it-IT" sz="3200" dirty="0">
                <a:latin typeface="Abadi MT Condensed Light" panose="020B0306030101010103" pitchFamily="34" charset="77"/>
              </a:rPr>
              <a:t>Ricerca tra le principali catene e generi: commedie, documentari, serie</a:t>
            </a:r>
          </a:p>
          <a:p>
            <a:r>
              <a:rPr lang="it-IT" sz="3200" dirty="0">
                <a:latin typeface="Abadi MT Condensed Light" panose="020B0306030101010103" pitchFamily="34" charset="77"/>
              </a:rPr>
              <a:t>Spiegare fatti storici e cultura culinaria attraverso la TV</a:t>
            </a:r>
          </a:p>
        </p:txBody>
      </p:sp>
    </p:spTree>
    <p:extLst>
      <p:ext uri="{BB962C8B-B14F-4D97-AF65-F5344CB8AC3E}">
        <p14:creationId xmlns:p14="http://schemas.microsoft.com/office/powerpoint/2010/main" val="2006444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538721-6F13-9C41-BBAC-20AAD11FEF4D}"/>
              </a:ext>
            </a:extLst>
          </p:cNvPr>
          <p:cNvSpPr>
            <a:spLocks noGrp="1"/>
          </p:cNvSpPr>
          <p:nvPr>
            <p:ph type="title"/>
          </p:nvPr>
        </p:nvSpPr>
        <p:spPr/>
        <p:txBody>
          <a:bodyPr/>
          <a:lstStyle/>
          <a:p>
            <a:r>
              <a:rPr lang="it-IT" dirty="0">
                <a:solidFill>
                  <a:srgbClr val="FF0000"/>
                </a:solidFill>
                <a:latin typeface="Abadi MT Condensed Light" panose="020B0306030101010103" pitchFamily="34" charset="77"/>
              </a:rPr>
              <a:t>Terza sessione: la letteratura nella classe di spagnolo</a:t>
            </a:r>
          </a:p>
        </p:txBody>
      </p:sp>
      <p:sp>
        <p:nvSpPr>
          <p:cNvPr id="3" name="Segnaposto contenuto 2">
            <a:extLst>
              <a:ext uri="{FF2B5EF4-FFF2-40B4-BE49-F238E27FC236}">
                <a16:creationId xmlns:a16="http://schemas.microsoft.com/office/drawing/2014/main" id="{9EE7950C-A119-2F4D-A067-B956EA58E004}"/>
              </a:ext>
            </a:extLst>
          </p:cNvPr>
          <p:cNvSpPr>
            <a:spLocks noGrp="1"/>
          </p:cNvSpPr>
          <p:nvPr>
            <p:ph idx="1"/>
          </p:nvPr>
        </p:nvSpPr>
        <p:spPr/>
        <p:txBody>
          <a:bodyPr>
            <a:normAutofit/>
          </a:bodyPr>
          <a:lstStyle/>
          <a:p>
            <a:r>
              <a:rPr lang="it-IT" sz="3200" dirty="0">
                <a:latin typeface="Abadi MT Condensed Light" panose="020B0306030101010103" pitchFamily="34" charset="77"/>
              </a:rPr>
              <a:t>Ricerca di libri e audiolibri per l’uso in aula</a:t>
            </a:r>
          </a:p>
          <a:p>
            <a:r>
              <a:rPr lang="it-IT" sz="3200" dirty="0">
                <a:latin typeface="Abadi MT Condensed Light" panose="020B0306030101010103" pitchFamily="34" charset="77"/>
              </a:rPr>
              <a:t>Esempi didattici di poesia, narrativa, teatro</a:t>
            </a:r>
          </a:p>
          <a:p>
            <a:r>
              <a:rPr lang="it-IT" sz="3200" dirty="0">
                <a:latin typeface="Abadi MT Condensed Light" panose="020B0306030101010103" pitchFamily="34" charset="77"/>
              </a:rPr>
              <a:t>Scoprire il </a:t>
            </a:r>
            <a:r>
              <a:rPr lang="it-IT" sz="3200" i="1" dirty="0">
                <a:latin typeface="Abadi MT Condensed Light" panose="020B0306030101010103" pitchFamily="34" charset="77"/>
              </a:rPr>
              <a:t>micro-racconto</a:t>
            </a:r>
            <a:r>
              <a:rPr lang="it-IT" sz="3200" dirty="0">
                <a:latin typeface="Abadi MT Condensed Light" panose="020B0306030101010103" pitchFamily="34" charset="77"/>
              </a:rPr>
              <a:t>, i calligrammi e la poesia per la città</a:t>
            </a:r>
          </a:p>
          <a:p>
            <a:r>
              <a:rPr lang="it-IT" sz="3200" dirty="0">
                <a:latin typeface="Abadi MT Condensed Light" panose="020B0306030101010103" pitchFamily="34" charset="77"/>
              </a:rPr>
              <a:t>La poesia visuale e la letteratura nelle reti sociali</a:t>
            </a:r>
          </a:p>
        </p:txBody>
      </p:sp>
    </p:spTree>
    <p:extLst>
      <p:ext uri="{BB962C8B-B14F-4D97-AF65-F5344CB8AC3E}">
        <p14:creationId xmlns:p14="http://schemas.microsoft.com/office/powerpoint/2010/main" val="4118759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3396FE-5059-0144-B8AB-8CF323DC17D4}"/>
              </a:ext>
            </a:extLst>
          </p:cNvPr>
          <p:cNvSpPr>
            <a:spLocks noGrp="1"/>
          </p:cNvSpPr>
          <p:nvPr>
            <p:ph type="title"/>
          </p:nvPr>
        </p:nvSpPr>
        <p:spPr/>
        <p:txBody>
          <a:bodyPr/>
          <a:lstStyle/>
          <a:p>
            <a:r>
              <a:rPr lang="it-IT" dirty="0">
                <a:solidFill>
                  <a:srgbClr val="FF0000"/>
                </a:solidFill>
                <a:latin typeface="Abadi MT Condensed Light" panose="020B0306030101010103" pitchFamily="34" charset="77"/>
              </a:rPr>
              <a:t>quarta sessione: il cinema nella classe di spagnolo</a:t>
            </a:r>
            <a:endParaRPr lang="it-IT" dirty="0">
              <a:solidFill>
                <a:srgbClr val="FF0000"/>
              </a:solidFill>
            </a:endParaRPr>
          </a:p>
        </p:txBody>
      </p:sp>
      <p:sp>
        <p:nvSpPr>
          <p:cNvPr id="3" name="Segnaposto contenuto 2">
            <a:extLst>
              <a:ext uri="{FF2B5EF4-FFF2-40B4-BE49-F238E27FC236}">
                <a16:creationId xmlns:a16="http://schemas.microsoft.com/office/drawing/2014/main" id="{89ADA413-B82B-F44E-9332-F3D44F9311E9}"/>
              </a:ext>
            </a:extLst>
          </p:cNvPr>
          <p:cNvSpPr>
            <a:spLocks noGrp="1"/>
          </p:cNvSpPr>
          <p:nvPr>
            <p:ph idx="1"/>
          </p:nvPr>
        </p:nvSpPr>
        <p:spPr/>
        <p:txBody>
          <a:bodyPr>
            <a:normAutofit/>
          </a:bodyPr>
          <a:lstStyle/>
          <a:p>
            <a:r>
              <a:rPr lang="it-IT" sz="3200" dirty="0">
                <a:latin typeface="Abadi MT Condensed Light" panose="020B0306030101010103" pitchFamily="34" charset="77"/>
              </a:rPr>
              <a:t>Uso sporadico, trimestrale o annuale del cinema in aula</a:t>
            </a:r>
          </a:p>
          <a:p>
            <a:r>
              <a:rPr lang="it-IT" sz="3200" dirty="0">
                <a:latin typeface="Abadi MT Condensed Light" panose="020B0306030101010103" pitchFamily="34" charset="77"/>
              </a:rPr>
              <a:t>Visione ed uso didattico di due </a:t>
            </a:r>
            <a:r>
              <a:rPr lang="it-IT" sz="3200" i="1" dirty="0" err="1">
                <a:latin typeface="Abadi MT Condensed Light" panose="020B0306030101010103" pitchFamily="34" charset="77"/>
              </a:rPr>
              <a:t>films</a:t>
            </a:r>
            <a:endParaRPr lang="it-IT" sz="3200" i="1" dirty="0">
              <a:latin typeface="Abadi MT Condensed Light" panose="020B0306030101010103" pitchFamily="34" charset="77"/>
            </a:endParaRPr>
          </a:p>
          <a:p>
            <a:r>
              <a:rPr lang="it-IT" sz="3200" dirty="0">
                <a:latin typeface="Abadi MT Condensed Light" panose="020B0306030101010103" pitchFamily="34" charset="77"/>
              </a:rPr>
              <a:t>Analisi di </a:t>
            </a:r>
            <a:r>
              <a:rPr lang="it-IT" sz="3200" i="1" dirty="0" err="1">
                <a:latin typeface="Abadi MT Condensed Light" panose="020B0306030101010103" pitchFamily="34" charset="77"/>
              </a:rPr>
              <a:t>films</a:t>
            </a:r>
            <a:r>
              <a:rPr lang="it-IT" sz="3200" dirty="0">
                <a:latin typeface="Abadi MT Condensed Light" panose="020B0306030101010103" pitchFamily="34" charset="77"/>
              </a:rPr>
              <a:t> adatti all’uso didattico</a:t>
            </a:r>
          </a:p>
          <a:p>
            <a:r>
              <a:rPr lang="it-IT" sz="3200" dirty="0">
                <a:latin typeface="Abadi MT Condensed Light" panose="020B0306030101010103" pitchFamily="34" charset="77"/>
              </a:rPr>
              <a:t>Analisi di </a:t>
            </a:r>
            <a:r>
              <a:rPr lang="it-IT" sz="3200" i="1" dirty="0">
                <a:latin typeface="Abadi MT Condensed Light" panose="020B0306030101010103" pitchFamily="34" charset="77"/>
              </a:rPr>
              <a:t>blogs</a:t>
            </a:r>
            <a:r>
              <a:rPr lang="it-IT" sz="3200" dirty="0">
                <a:latin typeface="Abadi MT Condensed Light" panose="020B0306030101010103" pitchFamily="34" charset="77"/>
              </a:rPr>
              <a:t> e riviste attuali per la raccolta di materiali e informazioni</a:t>
            </a:r>
          </a:p>
        </p:txBody>
      </p:sp>
    </p:spTree>
    <p:extLst>
      <p:ext uri="{BB962C8B-B14F-4D97-AF65-F5344CB8AC3E}">
        <p14:creationId xmlns:p14="http://schemas.microsoft.com/office/powerpoint/2010/main" val="378439415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o">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1064</Words>
  <Application>Microsoft Office PowerPoint</Application>
  <PresentationFormat>Widescreen</PresentationFormat>
  <Paragraphs>102</Paragraphs>
  <Slides>17</Slides>
  <Notes>7</Notes>
  <HiddenSlides>0</HiddenSlides>
  <MMClips>1</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17</vt:i4>
      </vt:variant>
    </vt:vector>
  </HeadingPairs>
  <TitlesOfParts>
    <vt:vector size="23" baseType="lpstr">
      <vt:lpstr>Abadi MT Condensed Light</vt:lpstr>
      <vt:lpstr>Arial</vt:lpstr>
      <vt:lpstr>Calibri</vt:lpstr>
      <vt:lpstr>Symbol</vt:lpstr>
      <vt:lpstr>Tw Cen MT</vt:lpstr>
      <vt:lpstr>Circuito</vt:lpstr>
      <vt:lpstr>     ERASMUS+ KA1 EspaÑa galicia  santiago de compostela  28 luglio 2019 - 04 agosto 2019</vt:lpstr>
      <vt:lpstr>RECURSOS CULTURALES ACTUALES PARA EL AULA DE ESPAÑOL STRUMENTI  CULTURALI  ATTUALI  PER  LA DIDATTICA DELLA  LINGUA SPAGNOLA MARCOS SUÁREZ LUACES</vt:lpstr>
      <vt:lpstr>Presentazione standard di PowerPoint</vt:lpstr>
      <vt:lpstr>Presentazione standard di PowerPoint</vt:lpstr>
      <vt:lpstr>Presentazione standard di PowerPoint</vt:lpstr>
      <vt:lpstr>Prima sessione. La musica nella classe di spagnolo  </vt:lpstr>
      <vt:lpstr>seconda sessione. La televisione nella classe di spagnolo</vt:lpstr>
      <vt:lpstr>Terza sessione: la letteratura nella classe di spagnolo</vt:lpstr>
      <vt:lpstr>quarta sessione: il cinema nella classe di spagnolo</vt:lpstr>
      <vt:lpstr>quinta sessione: la PUBBLICITÀ nella classe di spagnolo</vt:lpstr>
      <vt:lpstr>escursioni</vt:lpstr>
      <vt:lpstr>ringraziamenti</vt:lpstr>
      <vt:lpstr>15-31 luglio  CELEBRAZIONI IN ONORE DELL’APOSTOLO SANTIAGO</vt:lpstr>
      <vt:lpstr>30 de julio de 2019</vt:lpstr>
      <vt:lpstr>Presentazione standard di PowerPoint</vt:lpstr>
      <vt:lpstr>Presentazione standard di PowerPoint</vt:lpstr>
      <vt:lpstr>¡HASTA PRONTO!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ERASMUS+ KA1 EspaÑa galicia  santiago de compostela  28 luglio 2019 - 04 agosto 2019</dc:title>
  <dc:creator>Marilena Lerro</dc:creator>
  <cp:lastModifiedBy>Giorgio</cp:lastModifiedBy>
  <cp:revision>29</cp:revision>
  <dcterms:created xsi:type="dcterms:W3CDTF">2020-06-21T10:19:24Z</dcterms:created>
  <dcterms:modified xsi:type="dcterms:W3CDTF">2020-06-22T12:15:21Z</dcterms:modified>
</cp:coreProperties>
</file>