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anguages.d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cqua, esterni, barca, porto&#10;&#10;Descrizione generata automaticamente">
            <a:extLst>
              <a:ext uri="{FF2B5EF4-FFF2-40B4-BE49-F238E27FC236}">
                <a16:creationId xmlns:a16="http://schemas.microsoft.com/office/drawing/2014/main" id="{7C2E46D6-9130-47B5-941F-B843436A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87" b="23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F6A9A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258847-3D34-43EB-9744-DD38CE5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889218"/>
            <a:ext cx="5478432" cy="10320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>
                <a:solidFill>
                  <a:srgbClr val="FEFFFF"/>
                </a:solidFill>
              </a:rPr>
              <a:t>Erasmus+ KA1</a:t>
            </a:r>
            <a:br>
              <a:rPr lang="it-IT" sz="2800">
                <a:solidFill>
                  <a:srgbClr val="FEFFFF"/>
                </a:solidFill>
              </a:rPr>
            </a:br>
            <a:r>
              <a:rPr lang="it-IT" sz="2800">
                <a:solidFill>
                  <a:srgbClr val="FEFFFF"/>
                </a:solidFill>
              </a:rPr>
              <a:t>Staff Competences CLIL Malta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2C2DB0-E683-4179-9A93-E4D1F7C7A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5454227" cy="524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100">
                <a:solidFill>
                  <a:srgbClr val="FEFFFF"/>
                </a:solidFill>
              </a:rPr>
              <a:t>07/04/2019 – 13/04/2019</a:t>
            </a:r>
          </a:p>
          <a:p>
            <a:pPr>
              <a:lnSpc>
                <a:spcPct val="90000"/>
              </a:lnSpc>
            </a:pPr>
            <a:r>
              <a:rPr lang="it-IT" sz="1100">
                <a:solidFill>
                  <a:srgbClr val="FEFFFF"/>
                </a:solidFill>
              </a:rPr>
              <a:t>Docenti: Daria Ronconi – Barbara Rossi  </a:t>
            </a:r>
          </a:p>
        </p:txBody>
      </p:sp>
    </p:spTree>
    <p:extLst>
      <p:ext uri="{BB962C8B-B14F-4D97-AF65-F5344CB8AC3E}">
        <p14:creationId xmlns:p14="http://schemas.microsoft.com/office/powerpoint/2010/main" val="423477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0B2A4-8281-4737-8FC6-C0F542CE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A139D-80CB-4030-B716-4F561A4A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7128"/>
            <a:ext cx="8915400" cy="4626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Il corso CLIL seguito presso ETI Executive Training Institute – Malta aveva come obiettivo quello di fornire indicazioni metodologiche e operative per realizzare lezioni CLIL, applicabili a qualunque materia di insegnamento.</a:t>
            </a:r>
          </a:p>
          <a:p>
            <a:pPr marL="0" indent="0" algn="just">
              <a:buNone/>
            </a:pPr>
            <a:r>
              <a:rPr lang="it-IT" sz="2000" dirty="0"/>
              <a:t>Una lezione CLIL deve permettere allo studente di apprendere nuovi argomenti della materia scelta, utilizzando una lingua straniera. Per questo è necessario fornire allo studente una «impalcatura» che gli permetta di utilizzare la seconda lingua, imparandone termini e modalità espressive, senza che questo pregiudichi la sua comprensione.</a:t>
            </a:r>
          </a:p>
          <a:p>
            <a:pPr marL="0" indent="0" algn="just">
              <a:buNone/>
            </a:pPr>
            <a:r>
              <a:rPr lang="it-IT" sz="2000" dirty="0"/>
              <a:t>Le nuove tecnologie, e le numerose risorse disponibili nel web possono essere di grande aiuto nella delicata fase della progettazione di un’unità didattica CLIL.</a:t>
            </a:r>
          </a:p>
        </p:txBody>
      </p:sp>
    </p:spTree>
    <p:extLst>
      <p:ext uri="{BB962C8B-B14F-4D97-AF65-F5344CB8AC3E}">
        <p14:creationId xmlns:p14="http://schemas.microsoft.com/office/powerpoint/2010/main" val="172955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1912E-9E38-4132-ADE9-5421630D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Webquest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4D552A-AD7F-4716-A346-CF599032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4836"/>
            <a:ext cx="8915400" cy="4276386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Uno degli strumenti suggeriti per strutturare una lezione CLIL è una </a:t>
            </a:r>
            <a:r>
              <a:rPr lang="it-IT" sz="2000" dirty="0" err="1"/>
              <a:t>Webquest</a:t>
            </a:r>
            <a:r>
              <a:rPr lang="it-IT" sz="2000" dirty="0"/>
              <a:t>, cioè un’attività di ricerca, finalizzata alla realizzazione di un prodotto conclusivo, nella quale una o tutte le informazioni necessarie devono essere ricercate su internet; non è una semplice ricerca di informazioni per rispondere ad alcune domande, ma richiede ricerche più approfondite e un livello di riflessione e applicazione più elevato.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Costruire una </a:t>
            </a:r>
            <a:r>
              <a:rPr lang="it-IT" sz="2000" dirty="0" err="1"/>
              <a:t>Webquest</a:t>
            </a:r>
            <a:r>
              <a:rPr lang="it-IT" sz="2000" dirty="0"/>
              <a:t> significa guidare lo studente fornendogli la descrizione dettagliata di cosa deve fare e di come deve utilizzare le risorse a sua disposizione per riuscire ad ottenere il risultato richiesto.</a:t>
            </a:r>
          </a:p>
        </p:txBody>
      </p:sp>
    </p:spTree>
    <p:extLst>
      <p:ext uri="{BB962C8B-B14F-4D97-AF65-F5344CB8AC3E}">
        <p14:creationId xmlns:p14="http://schemas.microsoft.com/office/powerpoint/2010/main" val="61750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B8B25-90BD-4BA1-A334-46F140A2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CLILStore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57DDD4-AB70-4027-8460-43A95829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7891"/>
            <a:ext cx="8915400" cy="491374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900" dirty="0"/>
              <a:t>Uno dei siti più interessanti per la costruzione di una lezione CLIL è </a:t>
            </a:r>
            <a:r>
              <a:rPr lang="it-IT" sz="1900" dirty="0">
                <a:hlinkClick r:id="rId2"/>
              </a:rPr>
              <a:t>http://languages.dk</a:t>
            </a:r>
            <a:r>
              <a:rPr lang="it-IT" sz="1900" dirty="0"/>
              <a:t> che mette a disposizione numerosi materiali. Si tratta di un progetto europeo per aiutare i docenti a trovare materiali e software per le lezioni CLIL, ed è ricchissimo di materiali utili e interessanti. </a:t>
            </a:r>
          </a:p>
          <a:p>
            <a:pPr algn="just"/>
            <a:r>
              <a:rPr lang="it-IT" sz="1900" dirty="0"/>
              <a:t>All’interno del sito è possibile ad esempio utilizzare </a:t>
            </a:r>
            <a:r>
              <a:rPr lang="it-IT" sz="1900" dirty="0" err="1"/>
              <a:t>CLILStore</a:t>
            </a:r>
            <a:r>
              <a:rPr lang="it-IT" sz="1900" dirty="0"/>
              <a:t>. Dopo essersi registrati è possibile accedere a un vasto archivio di unità CLIL in varie lingue europee, e costruirne di proprie, che possono essere condivise con i colleghi durante la fase di elaborazione, e, alla fine, con i propri studenti, tramite link.</a:t>
            </a:r>
          </a:p>
          <a:p>
            <a:pPr algn="just"/>
            <a:r>
              <a:rPr lang="it-IT" sz="1900" dirty="0"/>
              <a:t>Una delle funzionalità più interessanti è che i documenti in lingua sono dotati di traduttore; in questo modo gli studenti possono leggere brani senza incontrare difficoltà di comprensione lessicale.</a:t>
            </a:r>
          </a:p>
          <a:p>
            <a:pPr algn="just"/>
            <a:r>
              <a:rPr lang="it-IT" sz="1900" dirty="0"/>
              <a:t>Le unità CLIL possono essere arricchite con fotografie, filmati, audio scaricati dalla rete o dal proprio archivio personale. Possono anche essere arricchite con link ad altre pagine web, diventando così un vero e proprio ipertesto.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061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1D29C-E93F-45DC-94D4-C4AE8878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Costruire una </a:t>
            </a:r>
            <a:r>
              <a:rPr lang="it-IT" dirty="0" err="1"/>
              <a:t>webquest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D5C3AF-3A6C-4394-B96A-DE315A9A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8727"/>
            <a:ext cx="8915400" cy="4525163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Per creare una </a:t>
            </a:r>
            <a:r>
              <a:rPr lang="it-IT" sz="2000" dirty="0" err="1"/>
              <a:t>webquest</a:t>
            </a:r>
            <a:r>
              <a:rPr lang="it-IT" sz="2000" dirty="0"/>
              <a:t> in modo semplice e accattivante per gli studenti è possibile creare un sito web dedicato, che contenga tutte le indicazioni e i materiali necessari.</a:t>
            </a:r>
          </a:p>
          <a:p>
            <a:pPr algn="just"/>
            <a:r>
              <a:rPr lang="it-IT" sz="2000" dirty="0"/>
              <a:t>Per costruire un sito si può utilizzare ad esempio GOOGLE SITES, gratuito, che previa registrazione mette a disposizione dei modelli di </a:t>
            </a:r>
            <a:r>
              <a:rPr lang="it-IT" sz="2000" dirty="0" err="1"/>
              <a:t>webquest</a:t>
            </a:r>
            <a:r>
              <a:rPr lang="it-IT" sz="2000" dirty="0"/>
              <a:t> per uso didattico. Le varie sezioni sono già predisposte, e in ognuna ci sono delle utili indicazioni per la loro compilazione. </a:t>
            </a:r>
          </a:p>
          <a:p>
            <a:pPr algn="just"/>
            <a:r>
              <a:rPr lang="it-IT" sz="2000" dirty="0"/>
              <a:t>E’ possibile inserire nella </a:t>
            </a:r>
            <a:r>
              <a:rPr lang="it-IT" sz="2000" dirty="0" err="1"/>
              <a:t>webquest</a:t>
            </a:r>
            <a:r>
              <a:rPr lang="it-IT" sz="2000" dirty="0"/>
              <a:t> ogni tipo di allegato (fotografie, filmati, documenti, audio, app, link ad altri siti) e renderla così uno strumento multimediale completo nel quale lo studente può trovare tutto il materiale e il supporto necessario per affrontare il compito assegnatogli imparando nuovi argomenti, una nuova lingua, e nuove competenze.</a:t>
            </a:r>
          </a:p>
        </p:txBody>
      </p:sp>
    </p:spTree>
    <p:extLst>
      <p:ext uri="{BB962C8B-B14F-4D97-AF65-F5344CB8AC3E}">
        <p14:creationId xmlns:p14="http://schemas.microsoft.com/office/powerpoint/2010/main" val="359573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2534E-6134-4601-B79B-91193C69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online –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B27354-6D7A-4194-ADB5-098B3F36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36436"/>
            <a:ext cx="8915400" cy="41747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/>
              <a:t>Segue un elenco di siti dove, in modo gratuito e previa registrazione, è possibile creare app e strumenti che possono poi essere inseriti nella lezione </a:t>
            </a:r>
            <a:r>
              <a:rPr lang="it-IT" sz="2000" dirty="0" err="1"/>
              <a:t>clilstore</a:t>
            </a:r>
            <a:r>
              <a:rPr lang="it-IT" sz="2000" dirty="0"/>
              <a:t> o direttamente nel sito della </a:t>
            </a:r>
            <a:r>
              <a:rPr lang="it-IT" sz="2000" dirty="0" err="1"/>
              <a:t>webquest</a:t>
            </a:r>
            <a:r>
              <a:rPr lang="it-IT" sz="2000" dirty="0"/>
              <a:t>, come link multimediali.</a:t>
            </a:r>
          </a:p>
          <a:p>
            <a:pPr algn="just"/>
            <a:r>
              <a:rPr lang="it-IT" sz="2000" b="1" dirty="0" err="1"/>
              <a:t>Rubistar</a:t>
            </a:r>
            <a:r>
              <a:rPr lang="it-IT" sz="2000" b="1" dirty="0"/>
              <a:t> </a:t>
            </a:r>
            <a:r>
              <a:rPr lang="it-IT" sz="2000" dirty="0"/>
              <a:t>– è un sito per creare rubriche di valutazione</a:t>
            </a:r>
          </a:p>
          <a:p>
            <a:pPr algn="just"/>
            <a:r>
              <a:rPr lang="it-IT" sz="2000" b="1" dirty="0"/>
              <a:t>Learningapps.org </a:t>
            </a:r>
            <a:r>
              <a:rPr lang="it-IT" sz="2000" dirty="0"/>
              <a:t>– è un sito dove si possono creare app divertenti (ordina le coppi, quiz a scelta multipla, ordine cronologico, cruciverba, puzzle, </a:t>
            </a:r>
            <a:r>
              <a:rPr lang="it-IT" sz="2000" dirty="0" err="1"/>
              <a:t>memory</a:t>
            </a:r>
            <a:r>
              <a:rPr lang="it-IT" sz="2000" dirty="0"/>
              <a:t>, l’impiccato, </a:t>
            </a:r>
            <a:r>
              <a:rPr lang="it-IT" sz="2000" dirty="0" err="1"/>
              <a:t>ecc</a:t>
            </a:r>
            <a:r>
              <a:rPr lang="it-IT" sz="2000" dirty="0"/>
              <a:t>…). E’ anche possibile creare delle classi virtuali alle quali assegnare le app da svolgere con la possibilità di monitorare il lavoro degli studenti.</a:t>
            </a:r>
          </a:p>
          <a:p>
            <a:pPr algn="just"/>
            <a:r>
              <a:rPr lang="it-IT" sz="2000" b="1" dirty="0"/>
              <a:t>Voki.com </a:t>
            </a:r>
            <a:r>
              <a:rPr lang="it-IT" sz="2000" dirty="0"/>
              <a:t>– permette di creare presentazioni animate con personaggi o animali parlanti</a:t>
            </a:r>
          </a:p>
        </p:txBody>
      </p:sp>
    </p:spTree>
    <p:extLst>
      <p:ext uri="{BB962C8B-B14F-4D97-AF65-F5344CB8AC3E}">
        <p14:creationId xmlns:p14="http://schemas.microsoft.com/office/powerpoint/2010/main" val="102170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6E895-3916-44A4-9393-BBF6BDC8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online - 2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0D20B8-4AC9-465D-94E3-DCCFFD1D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28890"/>
          </a:xfrm>
        </p:spPr>
        <p:txBody>
          <a:bodyPr/>
          <a:lstStyle/>
          <a:p>
            <a:pPr algn="just"/>
            <a:r>
              <a:rPr lang="it-IT" sz="2000" b="1" dirty="0"/>
              <a:t>Goconqr.com </a:t>
            </a:r>
            <a:r>
              <a:rPr lang="it-IT" sz="2000" dirty="0"/>
              <a:t>– permette di creare mind </a:t>
            </a:r>
            <a:r>
              <a:rPr lang="it-IT" sz="2000" dirty="0" err="1"/>
              <a:t>maps</a:t>
            </a:r>
            <a:r>
              <a:rPr lang="it-IT" sz="2000" dirty="0"/>
              <a:t>, flow charts e molto altro.</a:t>
            </a:r>
          </a:p>
          <a:p>
            <a:pPr algn="just"/>
            <a:r>
              <a:rPr lang="it-IT" sz="2000" b="1" dirty="0"/>
              <a:t>Spark.adobe.com </a:t>
            </a:r>
            <a:r>
              <a:rPr lang="it-IT" sz="2000" dirty="0"/>
              <a:t>– per creare poster con fotografie proprie o prese dal web. </a:t>
            </a:r>
          </a:p>
          <a:p>
            <a:pPr algn="just"/>
            <a:r>
              <a:rPr lang="it-IT" sz="2000" b="1" dirty="0"/>
              <a:t>Wordart.com </a:t>
            </a:r>
            <a:r>
              <a:rPr lang="it-IT" sz="2000" dirty="0"/>
              <a:t>– per creare </a:t>
            </a:r>
            <a:r>
              <a:rPr lang="it-IT" sz="2000" dirty="0" err="1"/>
              <a:t>wordcloud</a:t>
            </a:r>
            <a:r>
              <a:rPr lang="it-IT" sz="2000" dirty="0"/>
              <a:t> a partire da testi propri o scelti nella rete.</a:t>
            </a:r>
          </a:p>
          <a:p>
            <a:pPr algn="just"/>
            <a:r>
              <a:rPr lang="it-IT" sz="2000" b="1" dirty="0"/>
              <a:t>Thinglink.com </a:t>
            </a:r>
            <a:r>
              <a:rPr lang="it-IT" sz="2000" dirty="0"/>
              <a:t>– un’alternativa a Google </a:t>
            </a:r>
            <a:r>
              <a:rPr lang="it-IT" sz="2000" dirty="0" err="1"/>
              <a:t>Sites</a:t>
            </a:r>
            <a:r>
              <a:rPr lang="it-IT" sz="2000" dirty="0"/>
              <a:t> per creare </a:t>
            </a:r>
            <a:r>
              <a:rPr lang="it-IT" sz="2000" dirty="0" err="1"/>
              <a:t>webquest</a:t>
            </a:r>
            <a:endParaRPr lang="it-IT" sz="2000" dirty="0"/>
          </a:p>
          <a:p>
            <a:pPr algn="just"/>
            <a:r>
              <a:rPr lang="it-IT" sz="2000" b="1" dirty="0"/>
              <a:t>Padlet.com </a:t>
            </a:r>
            <a:r>
              <a:rPr lang="it-IT" sz="2000" dirty="0"/>
              <a:t>– uno strumento per la didattica collaborativa, una sorta di lavagna virtuale nella quale docente e studenti possono aggiungere e modificare qualunque tipo di materiale.</a:t>
            </a:r>
          </a:p>
          <a:p>
            <a:pPr algn="just"/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698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33FA8-8684-40B1-9E16-CF887712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585187"/>
            <a:ext cx="8915400" cy="4937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Buon lavoro! </a:t>
            </a:r>
            <a:r>
              <a:rPr lang="it-IT" dirty="0"/>
              <a:t>	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23CA7B-3ACD-477C-B31E-65B68D69A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5078899"/>
            <a:ext cx="8915400" cy="691717"/>
          </a:xfrm>
        </p:spPr>
        <p:txBody>
          <a:bodyPr>
            <a:noAutofit/>
          </a:bodyPr>
          <a:lstStyle/>
          <a:p>
            <a:pPr algn="r"/>
            <a:r>
              <a:rPr lang="it-IT" sz="1600" dirty="0"/>
              <a:t>Daria Ronconi – Barbara Rossi</a:t>
            </a:r>
          </a:p>
          <a:p>
            <a:pPr algn="r"/>
            <a:r>
              <a:rPr lang="it-IT" sz="1600" dirty="0"/>
              <a:t>Aprile 2019</a:t>
            </a: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A3158135-5F3F-4F27-9142-8C6157575D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2589212" y="551837"/>
            <a:ext cx="8915400" cy="3854970"/>
          </a:xfrm>
        </p:spPr>
      </p:pic>
    </p:spTree>
    <p:extLst>
      <p:ext uri="{BB962C8B-B14F-4D97-AF65-F5344CB8AC3E}">
        <p14:creationId xmlns:p14="http://schemas.microsoft.com/office/powerpoint/2010/main" val="371261731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Filo</vt:lpstr>
      <vt:lpstr>Erasmus+ KA1 Staff Competences CLIL Malta</vt:lpstr>
      <vt:lpstr>Il Corso</vt:lpstr>
      <vt:lpstr>Webquest</vt:lpstr>
      <vt:lpstr>CLILStore</vt:lpstr>
      <vt:lpstr>Costruire una webquest</vt:lpstr>
      <vt:lpstr>Risorse online – 1</vt:lpstr>
      <vt:lpstr>Risorse online - 2</vt:lpstr>
      <vt:lpstr>Buon lavoro!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KA1 Staff Competences CLIL Malta</dc:title>
  <dc:creator>Daria Ronconi</dc:creator>
  <cp:lastModifiedBy>Giorgio</cp:lastModifiedBy>
  <cp:revision>10</cp:revision>
  <dcterms:created xsi:type="dcterms:W3CDTF">2020-06-29T22:04:37Z</dcterms:created>
  <dcterms:modified xsi:type="dcterms:W3CDTF">2020-09-07T17:55:09Z</dcterms:modified>
</cp:coreProperties>
</file>