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7"/>
  </p:notesMasterIdLst>
  <p:sldIdLst>
    <p:sldId id="256" r:id="rId2"/>
    <p:sldId id="279" r:id="rId3"/>
    <p:sldId id="257" r:id="rId4"/>
    <p:sldId id="293" r:id="rId5"/>
    <p:sldId id="280" r:id="rId6"/>
    <p:sldId id="268" r:id="rId7"/>
    <p:sldId id="281" r:id="rId8"/>
    <p:sldId id="269" r:id="rId9"/>
    <p:sldId id="282" r:id="rId10"/>
    <p:sldId id="272" r:id="rId11"/>
    <p:sldId id="283" r:id="rId12"/>
    <p:sldId id="273" r:id="rId13"/>
    <p:sldId id="284" r:id="rId14"/>
    <p:sldId id="275" r:id="rId15"/>
    <p:sldId id="285" r:id="rId16"/>
    <p:sldId id="289" r:id="rId17"/>
    <p:sldId id="294" r:id="rId18"/>
    <p:sldId id="277" r:id="rId19"/>
    <p:sldId id="286" r:id="rId20"/>
    <p:sldId id="258" r:id="rId21"/>
    <p:sldId id="287" r:id="rId22"/>
    <p:sldId id="274" r:id="rId23"/>
    <p:sldId id="259" r:id="rId24"/>
    <p:sldId id="288" r:id="rId25"/>
    <p:sldId id="260" r:id="rId26"/>
    <p:sldId id="295" r:id="rId27"/>
    <p:sldId id="261" r:id="rId28"/>
    <p:sldId id="296" r:id="rId29"/>
    <p:sldId id="262" r:id="rId30"/>
    <p:sldId id="297" r:id="rId31"/>
    <p:sldId id="263" r:id="rId32"/>
    <p:sldId id="298" r:id="rId33"/>
    <p:sldId id="265" r:id="rId34"/>
    <p:sldId id="299" r:id="rId35"/>
    <p:sldId id="276" r:id="rId36"/>
    <p:sldId id="300" r:id="rId37"/>
    <p:sldId id="291" r:id="rId38"/>
    <p:sldId id="292" r:id="rId39"/>
    <p:sldId id="266" r:id="rId40"/>
    <p:sldId id="301" r:id="rId41"/>
    <p:sldId id="271" r:id="rId42"/>
    <p:sldId id="270" r:id="rId43"/>
    <p:sldId id="267" r:id="rId44"/>
    <p:sldId id="278" r:id="rId45"/>
    <p:sldId id="302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" initials="A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66CC"/>
    <a:srgbClr val="FF9966"/>
    <a:srgbClr val="14ACBC"/>
    <a:srgbClr val="15C4ED"/>
    <a:srgbClr val="66FFFF"/>
    <a:srgbClr val="FF0000"/>
    <a:srgbClr val="009900"/>
    <a:srgbClr val="CC33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94660"/>
  </p:normalViewPr>
  <p:slideViewPr>
    <p:cSldViewPr snapToGrid="0">
      <p:cViewPr>
        <p:scale>
          <a:sx n="122" d="100"/>
          <a:sy n="122" d="100"/>
        </p:scale>
        <p:origin x="-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23T17:59:20.817" idx="3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85A81-B125-4747-81F7-385E789541E7}" type="datetimeFigureOut">
              <a:rPr lang="es-ES" smtClean="0"/>
              <a:t>13/03/2021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BE6D1-98A1-4DD2-8DAB-7033D5EFC0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0782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483E3-AA58-4D44-84D8-DD78CE0FAA18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1476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427B318-6575-4B67-AE00-43CA297C6C6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02A43B3-8206-479F-A10B-57AD2C716349}" type="slidenum">
              <a:t>44</a:t>
            </a:fld>
            <a:endParaRPr lang="es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11073EF3-1F18-4DF1-B139-DA7063BAAE5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7000" y="812520"/>
            <a:ext cx="5345280" cy="4008959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B1B3E3BB-3135-48E8-8BC2-232916A2FBC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6181-51DF-4090-BA73-A7FABB8582C5}" type="datetimeFigureOut">
              <a:rPr lang="es-ES" smtClean="0"/>
              <a:t>13/03/2021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7B34-307C-43D3-B861-BC99119B66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115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BA9A3B6-9A07-42C9-92A7-8C6B09037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23" y="1051140"/>
            <a:ext cx="7356953" cy="551771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342088-190D-4FEB-B824-55AAEE7D0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1978" y="1051141"/>
            <a:ext cx="10033348" cy="2481199"/>
          </a:xfrm>
        </p:spPr>
        <p:txBody>
          <a:bodyPr>
            <a:normAutofit/>
          </a:bodyPr>
          <a:lstStyle/>
          <a:p>
            <a:r>
              <a:rPr lang="es-ES" sz="6000" dirty="0">
                <a:solidFill>
                  <a:schemeClr val="bg1"/>
                </a:solidFill>
                <a:latin typeface="Colonna MT" panose="04020805060202030203" pitchFamily="82" charset="0"/>
              </a:rPr>
              <a:t>MEDIADORES </a:t>
            </a:r>
            <a:br>
              <a:rPr lang="es-ES" sz="60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r>
              <a:rPr lang="es-ES" sz="6000" dirty="0">
                <a:solidFill>
                  <a:schemeClr val="bg1"/>
                </a:solidFill>
                <a:latin typeface="Colonna MT" panose="04020805060202030203" pitchFamily="82" charset="0"/>
              </a:rPr>
              <a:t>CURSO 2020-21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9783C7F-ABF6-46FD-B024-57519BDDA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9736" y="5210827"/>
            <a:ext cx="7690981" cy="1052186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rgbClr val="FFFF00"/>
                </a:solidFill>
              </a:rPr>
              <a:t>La paz comienza con una sonrisa</a:t>
            </a:r>
          </a:p>
          <a:p>
            <a:r>
              <a:rPr lang="es-ES" b="1" dirty="0">
                <a:solidFill>
                  <a:srgbClr val="FFFF00"/>
                </a:solidFill>
              </a:rPr>
              <a:t> (EN TIEMPOS DE PANDEMIA, CON UNA SONRISA DE TU MIRADA)</a:t>
            </a:r>
          </a:p>
          <a:p>
            <a:endParaRPr lang="es-E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285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8AE607B-09F9-3A48-A2BD-46BBE1E59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Kevin </a:t>
            </a:r>
            <a:br>
              <a:rPr lang="es-ES" dirty="0"/>
            </a:br>
            <a:endParaRPr lang="es-ES" dirty="0"/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xmlns="" id="{A67B582F-3B46-9D4D-BB94-E630DA9C560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234906" y="609600"/>
            <a:ext cx="3886200" cy="5181600"/>
          </a:xfr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92A0658-59D0-2F48-8235-237E1877C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/>
              <a:t>Hola, soy un mediador de sexto A estoy </a:t>
            </a:r>
            <a:r>
              <a:rPr lang="es-ES" dirty="0" err="1"/>
              <a:t>superfeliz</a:t>
            </a:r>
            <a:r>
              <a:rPr lang="es-ES" dirty="0"/>
              <a:t> de poder ayudar a mis compañeros, para que en el colegio todos seamos amigos y convivamos todos superbién .</a:t>
            </a:r>
          </a:p>
        </p:txBody>
      </p:sp>
    </p:spTree>
    <p:extLst>
      <p:ext uri="{BB962C8B-B14F-4D97-AF65-F5344CB8AC3E}">
        <p14:creationId xmlns:p14="http://schemas.microsoft.com/office/powerpoint/2010/main" val="2303721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0018793-D2E4-420B-A70E-C4F606B63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789140"/>
            <a:ext cx="4422313" cy="2141950"/>
          </a:xfrm>
        </p:spPr>
        <p:txBody>
          <a:bodyPr>
            <a:noAutofit/>
          </a:bodyPr>
          <a:lstStyle/>
          <a:p>
            <a: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</a:br>
            <a: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</a:br>
            <a: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</a:br>
            <a: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</a:br>
            <a: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</a:br>
            <a: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</a:br>
            <a: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</a:br>
            <a: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</a:br>
            <a: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</a:br>
            <a: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</a:br>
            <a: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</a:br>
            <a: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s-ES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</a:br>
            <a:r>
              <a:rPr lang="es-ES" sz="6000" dirty="0">
                <a:latin typeface="Broadway" panose="04040905080B02020502" pitchFamily="82" charset="0"/>
              </a:rPr>
              <a:t/>
            </a:r>
            <a:br>
              <a:rPr lang="es-ES" sz="6000" dirty="0">
                <a:latin typeface="Broadway" panose="04040905080B02020502" pitchFamily="82" charset="0"/>
              </a:rPr>
            </a:br>
            <a:r>
              <a:rPr lang="es-ES" sz="6000" dirty="0">
                <a:latin typeface="Broadway" panose="04040905080B02020502" pitchFamily="82" charset="0"/>
              </a:rPr>
              <a:t/>
            </a:r>
            <a:br>
              <a:rPr lang="es-ES" sz="6000" dirty="0">
                <a:latin typeface="Broadway" panose="04040905080B02020502" pitchFamily="82" charset="0"/>
              </a:rPr>
            </a:br>
            <a:r>
              <a:rPr lang="es-ES" sz="4800" dirty="0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i</a:t>
            </a:r>
            <a:r>
              <a:rPr lang="es-ES" sz="4800" dirty="0">
                <a:latin typeface="Broadway" panose="04040905080B02020502" pitchFamily="82" charset="0"/>
              </a:rPr>
              <a:t> </a:t>
            </a:r>
            <a:br>
              <a:rPr lang="es-ES" sz="4800" dirty="0">
                <a:latin typeface="Broadway" panose="04040905080B02020502" pitchFamily="82" charset="0"/>
              </a:rPr>
            </a:br>
            <a:r>
              <a:rPr lang="es-ES" sz="4800" dirty="0">
                <a:latin typeface="Broadway" panose="04040905080B02020502" pitchFamily="82" charset="0"/>
              </a:rPr>
              <a:t> </a:t>
            </a:r>
            <a:r>
              <a:rPr lang="es-ES" sz="4800" dirty="0">
                <a:solidFill>
                  <a:schemeClr val="accent1">
                    <a:lumMod val="75000"/>
                  </a:schemeClr>
                </a:solidFill>
                <a:latin typeface="Broadway" panose="04040905080B02020502" pitchFamily="82" charset="0"/>
              </a:rPr>
              <a:t>am</a:t>
            </a:r>
            <a:r>
              <a:rPr lang="es-ES" sz="4800" dirty="0">
                <a:latin typeface="Broadway" panose="04040905080B02020502" pitchFamily="82" charset="0"/>
              </a:rPr>
              <a:t/>
            </a:r>
            <a:br>
              <a:rPr lang="es-ES" sz="4800" dirty="0">
                <a:latin typeface="Broadway" panose="04040905080B02020502" pitchFamily="82" charset="0"/>
              </a:rPr>
            </a:br>
            <a:r>
              <a:rPr lang="es-ES" sz="4800" dirty="0">
                <a:latin typeface="Broadway" panose="04040905080B02020502" pitchFamily="82" charset="0"/>
              </a:rPr>
              <a:t> </a:t>
            </a:r>
            <a:r>
              <a:rPr lang="es-ES" sz="4800" dirty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Kevin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7624937-54EB-4D14-85BE-5011FD9A8FE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" sz="36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s-ES" sz="3600" dirty="0" err="1">
                <a:solidFill>
                  <a:srgbClr val="00B050"/>
                </a:solidFill>
              </a:rPr>
              <a:t>Being</a:t>
            </a:r>
            <a:endParaRPr lang="es-ES" sz="36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s-ES" sz="3600" dirty="0">
                <a:solidFill>
                  <a:srgbClr val="00B050"/>
                </a:solidFill>
              </a:rPr>
              <a:t>a mediator</a:t>
            </a:r>
          </a:p>
          <a:p>
            <a:pPr marL="0" indent="0" algn="ctr">
              <a:buNone/>
            </a:pPr>
            <a:r>
              <a:rPr lang="es-ES" sz="3600" dirty="0" err="1">
                <a:solidFill>
                  <a:srgbClr val="00B050"/>
                </a:solidFill>
              </a:rPr>
              <a:t>makes</a:t>
            </a:r>
            <a:r>
              <a:rPr lang="es-ES" sz="3600" dirty="0">
                <a:solidFill>
                  <a:srgbClr val="00B050"/>
                </a:solidFill>
              </a:rPr>
              <a:t> me </a:t>
            </a:r>
            <a:r>
              <a:rPr lang="es-ES" sz="3600" dirty="0" err="1">
                <a:solidFill>
                  <a:srgbClr val="00B050"/>
                </a:solidFill>
              </a:rPr>
              <a:t>happy</a:t>
            </a:r>
            <a:r>
              <a:rPr lang="es-ES" sz="3600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724286B6-49D7-4C42-9C47-266323017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2000" dirty="0">
              <a:solidFill>
                <a:srgbClr val="FF66CC"/>
              </a:solidFill>
            </a:endParaRPr>
          </a:p>
          <a:p>
            <a:r>
              <a:rPr lang="es-ES" sz="2000" dirty="0">
                <a:solidFill>
                  <a:srgbClr val="FF66CC"/>
                </a:solidFill>
              </a:rPr>
              <a:t>I </a:t>
            </a:r>
            <a:r>
              <a:rPr lang="es-ES" sz="2000" dirty="0" err="1">
                <a:solidFill>
                  <a:srgbClr val="FF66CC"/>
                </a:solidFill>
              </a:rPr>
              <a:t>feel</a:t>
            </a:r>
            <a:r>
              <a:rPr lang="es-ES" sz="2000" dirty="0">
                <a:solidFill>
                  <a:srgbClr val="FF66CC"/>
                </a:solidFill>
              </a:rPr>
              <a:t> Good </a:t>
            </a:r>
            <a:r>
              <a:rPr lang="es-ES" sz="2000" dirty="0" err="1">
                <a:solidFill>
                  <a:srgbClr val="FF66CC"/>
                </a:solidFill>
              </a:rPr>
              <a:t>helping</a:t>
            </a:r>
            <a:r>
              <a:rPr lang="es-ES" sz="2000" dirty="0">
                <a:solidFill>
                  <a:srgbClr val="FF66CC"/>
                </a:solidFill>
              </a:rPr>
              <a:t> </a:t>
            </a:r>
            <a:r>
              <a:rPr lang="es-ES" sz="2000" dirty="0" err="1">
                <a:solidFill>
                  <a:srgbClr val="FF66CC"/>
                </a:solidFill>
              </a:rPr>
              <a:t>all</a:t>
            </a:r>
            <a:r>
              <a:rPr lang="es-ES" sz="2000" dirty="0">
                <a:solidFill>
                  <a:srgbClr val="FF66CC"/>
                </a:solidFill>
              </a:rPr>
              <a:t> </a:t>
            </a:r>
            <a:r>
              <a:rPr lang="es-ES" sz="2000" dirty="0" err="1">
                <a:solidFill>
                  <a:srgbClr val="FF66CC"/>
                </a:solidFill>
              </a:rPr>
              <a:t>the</a:t>
            </a:r>
            <a:r>
              <a:rPr lang="es-ES" sz="2000" dirty="0">
                <a:solidFill>
                  <a:srgbClr val="FF66CC"/>
                </a:solidFill>
              </a:rPr>
              <a:t> </a:t>
            </a:r>
            <a:r>
              <a:rPr lang="es-ES" sz="2000" dirty="0" err="1">
                <a:solidFill>
                  <a:srgbClr val="FF66CC"/>
                </a:solidFill>
              </a:rPr>
              <a:t>children</a:t>
            </a:r>
            <a:r>
              <a:rPr lang="es-ES" sz="2000" dirty="0">
                <a:solidFill>
                  <a:srgbClr val="FF66CC"/>
                </a:solidFill>
              </a:rPr>
              <a:t> in </a:t>
            </a:r>
            <a:r>
              <a:rPr lang="es-ES" sz="2000" dirty="0" err="1">
                <a:solidFill>
                  <a:srgbClr val="FF66CC"/>
                </a:solidFill>
              </a:rPr>
              <a:t>the</a:t>
            </a:r>
            <a:r>
              <a:rPr lang="es-ES" sz="2000" dirty="0">
                <a:solidFill>
                  <a:srgbClr val="FF66CC"/>
                </a:solidFill>
              </a:rPr>
              <a:t> </a:t>
            </a:r>
            <a:r>
              <a:rPr lang="es-ES" sz="2000" dirty="0" err="1">
                <a:solidFill>
                  <a:srgbClr val="FF66CC"/>
                </a:solidFill>
              </a:rPr>
              <a:t>school</a:t>
            </a:r>
            <a:r>
              <a:rPr lang="es-ES" sz="2000" dirty="0">
                <a:solidFill>
                  <a:srgbClr val="FF66CC"/>
                </a:solidFill>
              </a:rPr>
              <a:t> and </a:t>
            </a:r>
            <a:r>
              <a:rPr lang="es-ES" sz="2000" dirty="0" err="1">
                <a:solidFill>
                  <a:srgbClr val="FF66CC"/>
                </a:solidFill>
              </a:rPr>
              <a:t>cooperate</a:t>
            </a:r>
            <a:r>
              <a:rPr lang="es-ES" sz="2000" dirty="0">
                <a:solidFill>
                  <a:srgbClr val="FF66CC"/>
                </a:solidFill>
              </a:rPr>
              <a:t> </a:t>
            </a:r>
            <a:r>
              <a:rPr lang="es-ES" sz="2000" dirty="0" err="1">
                <a:solidFill>
                  <a:srgbClr val="FF66CC"/>
                </a:solidFill>
              </a:rPr>
              <a:t>they</a:t>
            </a:r>
            <a:r>
              <a:rPr lang="es-ES" sz="2000" dirty="0">
                <a:solidFill>
                  <a:srgbClr val="FF66CC"/>
                </a:solidFill>
              </a:rPr>
              <a:t> </a:t>
            </a:r>
            <a:r>
              <a:rPr lang="es-ES" sz="2000" dirty="0" err="1">
                <a:solidFill>
                  <a:srgbClr val="FF66CC"/>
                </a:solidFill>
              </a:rPr>
              <a:t>to</a:t>
            </a:r>
            <a:r>
              <a:rPr lang="es-ES" sz="2000" dirty="0">
                <a:solidFill>
                  <a:srgbClr val="FF66CC"/>
                </a:solidFill>
              </a:rPr>
              <a:t> </a:t>
            </a:r>
            <a:r>
              <a:rPr lang="es-ES" sz="2000" dirty="0" err="1">
                <a:solidFill>
                  <a:srgbClr val="FF66CC"/>
                </a:solidFill>
              </a:rPr>
              <a:t>become</a:t>
            </a:r>
            <a:r>
              <a:rPr lang="es-ES" sz="2000" dirty="0">
                <a:solidFill>
                  <a:srgbClr val="FF66CC"/>
                </a:solidFill>
              </a:rPr>
              <a:t> </a:t>
            </a:r>
            <a:r>
              <a:rPr lang="es-ES" sz="2000" dirty="0" err="1">
                <a:solidFill>
                  <a:srgbClr val="FF66CC"/>
                </a:solidFill>
              </a:rPr>
              <a:t>happier</a:t>
            </a:r>
            <a:r>
              <a:rPr lang="es-ES" sz="2000" dirty="0">
                <a:solidFill>
                  <a:srgbClr val="FF66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8352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A9001D8-6CD2-40B6-899B-8CF4FEDE2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3986"/>
            <a:ext cx="9144000" cy="780399"/>
          </a:xfrm>
        </p:spPr>
        <p:txBody>
          <a:bodyPr>
            <a:normAutofit/>
          </a:bodyPr>
          <a:lstStyle/>
          <a:p>
            <a:r>
              <a:rPr lang="es-ES" dirty="0"/>
              <a:t>Mediadores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CB6CAC9-0716-4EAB-B0BA-7FF96ABD8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672" y="1730327"/>
            <a:ext cx="10792542" cy="780399"/>
          </a:xfrm>
        </p:spPr>
        <p:txBody>
          <a:bodyPr>
            <a:normAutofit fontScale="70000" lnSpcReduction="20000"/>
          </a:bodyPr>
          <a:lstStyle/>
          <a:p>
            <a:r>
              <a:rPr lang="es-ES" sz="2600" dirty="0"/>
              <a:t>Hola, somos los mediadores de 6ºB.</a:t>
            </a:r>
          </a:p>
          <a:p>
            <a:r>
              <a:rPr lang="es-ES" sz="2600" dirty="0"/>
              <a:t> Somos una parte de la solución y queremos ayudaros</a:t>
            </a:r>
            <a:r>
              <a:rPr lang="es-ES" dirty="0"/>
              <a:t>.</a:t>
            </a:r>
          </a:p>
        </p:txBody>
      </p:sp>
      <p:pic>
        <p:nvPicPr>
          <p:cNvPr id="5" name="Imagen 4" descr="Imagen que contiene ropa, parado, sostener, posando&#10;&#10;Descripción generada automáticamente">
            <a:extLst>
              <a:ext uri="{FF2B5EF4-FFF2-40B4-BE49-F238E27FC236}">
                <a16:creationId xmlns:a16="http://schemas.microsoft.com/office/drawing/2014/main" xmlns="" id="{AB608547-71D7-4F10-8602-05E76F6E4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28" y="2559438"/>
            <a:ext cx="5864087" cy="339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17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9C68BA-12C3-4F67-90CB-E4A93A4A0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>
                <a:solidFill>
                  <a:srgbClr val="FF0000"/>
                </a:solidFill>
              </a:rPr>
              <a:t>are</a:t>
            </a:r>
            <a:r>
              <a:rPr lang="es-ES" dirty="0"/>
              <a:t> </a:t>
            </a:r>
            <a:r>
              <a:rPr lang="es-ES" dirty="0" err="1">
                <a:solidFill>
                  <a:schemeClr val="accent1"/>
                </a:solidFill>
              </a:rPr>
              <a:t>the</a:t>
            </a:r>
            <a:r>
              <a:rPr lang="es-ES" dirty="0"/>
              <a:t> </a:t>
            </a:r>
            <a:r>
              <a:rPr lang="es-ES" dirty="0" err="1">
                <a:solidFill>
                  <a:srgbClr val="00B050"/>
                </a:solidFill>
              </a:rPr>
              <a:t>mediators</a:t>
            </a:r>
            <a:endParaRPr lang="es-ES" dirty="0">
              <a:solidFill>
                <a:srgbClr val="00B05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E8D81EE-05A3-4745-85D8-15AFDEDC0E2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400" dirty="0" err="1"/>
              <a:t>We</a:t>
            </a:r>
            <a:r>
              <a:rPr lang="es-ES" sz="4400" dirty="0"/>
              <a:t> </a:t>
            </a:r>
            <a:r>
              <a:rPr lang="es-ES" sz="4400" dirty="0">
                <a:solidFill>
                  <a:srgbClr val="CC0066"/>
                </a:solidFill>
              </a:rPr>
              <a:t>are</a:t>
            </a:r>
            <a:r>
              <a:rPr lang="es-ES" sz="4400" dirty="0"/>
              <a:t> </a:t>
            </a:r>
            <a:r>
              <a:rPr lang="es-ES" sz="4400" dirty="0">
                <a:solidFill>
                  <a:srgbClr val="FF0000"/>
                </a:solidFill>
              </a:rPr>
              <a:t>a</a:t>
            </a:r>
            <a:r>
              <a:rPr lang="es-ES" sz="4400" dirty="0"/>
              <a:t> </a:t>
            </a:r>
            <a:r>
              <a:rPr lang="es-ES" sz="4400" dirty="0" err="1">
                <a:solidFill>
                  <a:schemeClr val="bg1">
                    <a:lumMod val="50000"/>
                  </a:schemeClr>
                </a:solidFill>
              </a:rPr>
              <a:t>part</a:t>
            </a:r>
            <a:r>
              <a:rPr lang="es-ES" sz="4400" dirty="0"/>
              <a:t> </a:t>
            </a:r>
            <a:r>
              <a:rPr lang="es-ES" sz="4400" dirty="0" err="1">
                <a:solidFill>
                  <a:schemeClr val="accent6"/>
                </a:solidFill>
              </a:rPr>
              <a:t>of</a:t>
            </a:r>
            <a:r>
              <a:rPr lang="es-ES" sz="4400" dirty="0"/>
              <a:t> </a:t>
            </a:r>
            <a:r>
              <a:rPr lang="es-ES" sz="4400" dirty="0" err="1">
                <a:solidFill>
                  <a:srgbClr val="15C4ED"/>
                </a:solidFill>
              </a:rPr>
              <a:t>the</a:t>
            </a:r>
            <a:r>
              <a:rPr lang="es-ES" sz="4400" dirty="0"/>
              <a:t> </a:t>
            </a:r>
            <a:r>
              <a:rPr lang="es-ES" sz="4400" dirty="0" err="1">
                <a:solidFill>
                  <a:schemeClr val="accent5">
                    <a:lumMod val="75000"/>
                  </a:schemeClr>
                </a:solidFill>
              </a:rPr>
              <a:t>solution</a:t>
            </a:r>
            <a:r>
              <a:rPr lang="es-ES" sz="44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3093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94189A-B1C9-4F9F-8E85-007B9BB9D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405" y="365125"/>
            <a:ext cx="7970312" cy="1325563"/>
          </a:xfrm>
        </p:spPr>
        <p:txBody>
          <a:bodyPr/>
          <a:lstStyle/>
          <a:p>
            <a:pPr algn="ctr"/>
            <a:r>
              <a:rPr lang="es-ES" dirty="0"/>
              <a:t>Estos somos nosotros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62F5C0D4-6117-4228-8076-073D5FE87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04" y="1422538"/>
            <a:ext cx="2532412" cy="3486151"/>
          </a:xfrm>
        </p:spPr>
      </p:pic>
      <p:pic>
        <p:nvPicPr>
          <p:cNvPr id="7" name="Imagen 6" descr="Mujer y niña sonriendo&#10;&#10;Descripción generada automáticamente">
            <a:extLst>
              <a:ext uri="{FF2B5EF4-FFF2-40B4-BE49-F238E27FC236}">
                <a16:creationId xmlns:a16="http://schemas.microsoft.com/office/drawing/2014/main" xmlns="" id="{7220439B-0760-4DE5-A484-28AAE66C7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34" y="1422538"/>
            <a:ext cx="2532412" cy="36217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425CD4A-F457-4FE5-A314-C603D88A5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8179" y="1885774"/>
            <a:ext cx="3621772" cy="2695303"/>
          </a:xfrm>
          <a:prstGeom prst="rect">
            <a:avLst/>
          </a:prstGeom>
        </p:spPr>
      </p:pic>
      <p:sp>
        <p:nvSpPr>
          <p:cNvPr id="10" name="Bocadillo: rectángulo con esquinas redondeadas 9">
            <a:extLst>
              <a:ext uri="{FF2B5EF4-FFF2-40B4-BE49-F238E27FC236}">
                <a16:creationId xmlns:a16="http://schemas.microsoft.com/office/drawing/2014/main" xmlns="" id="{158E994F-4D64-41E2-9638-2A1965B71450}"/>
              </a:ext>
            </a:extLst>
          </p:cNvPr>
          <p:cNvSpPr/>
          <p:nvPr/>
        </p:nvSpPr>
        <p:spPr>
          <a:xfrm>
            <a:off x="859774" y="5232368"/>
            <a:ext cx="2181497" cy="1615462"/>
          </a:xfrm>
          <a:prstGeom prst="wedgeRoundRectCallout">
            <a:avLst>
              <a:gd name="adj1" fmla="val 72212"/>
              <a:gd name="adj2" fmla="val -159683"/>
              <a:gd name="adj3" fmla="val 16667"/>
            </a:avLst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A veces cuesta entender que para llegar a un lado hay que irse de otro.</a:t>
            </a:r>
          </a:p>
        </p:txBody>
      </p:sp>
      <p:sp>
        <p:nvSpPr>
          <p:cNvPr id="11" name="Bocadillo: rectángulo con esquinas redondeadas 10">
            <a:extLst>
              <a:ext uri="{FF2B5EF4-FFF2-40B4-BE49-F238E27FC236}">
                <a16:creationId xmlns:a16="http://schemas.microsoft.com/office/drawing/2014/main" xmlns="" id="{DE0757F1-0376-4A82-920B-CCE3CF5EFBC6}"/>
              </a:ext>
            </a:extLst>
          </p:cNvPr>
          <p:cNvSpPr/>
          <p:nvPr/>
        </p:nvSpPr>
        <p:spPr>
          <a:xfrm>
            <a:off x="4124395" y="5218057"/>
            <a:ext cx="2010388" cy="1471770"/>
          </a:xfrm>
          <a:prstGeom prst="wedgeRoundRectCallout">
            <a:avLst>
              <a:gd name="adj1" fmla="val 56340"/>
              <a:gd name="adj2" fmla="val -167992"/>
              <a:gd name="adj3" fmla="val 16667"/>
            </a:avLst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No se trata de donde estés, sino donde quieras llegar.</a:t>
            </a:r>
          </a:p>
        </p:txBody>
      </p:sp>
      <p:sp>
        <p:nvSpPr>
          <p:cNvPr id="13" name="Bocadillo: rectángulo con esquinas redondeadas 12">
            <a:extLst>
              <a:ext uri="{FF2B5EF4-FFF2-40B4-BE49-F238E27FC236}">
                <a16:creationId xmlns:a16="http://schemas.microsoft.com/office/drawing/2014/main" xmlns="" id="{3110C07E-38D7-4A73-8C44-A4FAE9FB9EBF}"/>
              </a:ext>
            </a:extLst>
          </p:cNvPr>
          <p:cNvSpPr/>
          <p:nvPr/>
        </p:nvSpPr>
        <p:spPr>
          <a:xfrm>
            <a:off x="7651413" y="5199057"/>
            <a:ext cx="2695303" cy="1227909"/>
          </a:xfrm>
          <a:prstGeom prst="wedgeRoundRectCallout">
            <a:avLst>
              <a:gd name="adj1" fmla="val 15029"/>
              <a:gd name="adj2" fmla="val -217297"/>
              <a:gd name="adj3" fmla="val 16667"/>
            </a:avLst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Sonríe más, todo tiene sus cosas buenas.</a:t>
            </a:r>
          </a:p>
        </p:txBody>
      </p:sp>
    </p:spTree>
    <p:extLst>
      <p:ext uri="{BB962C8B-B14F-4D97-AF65-F5344CB8AC3E}">
        <p14:creationId xmlns:p14="http://schemas.microsoft.com/office/powerpoint/2010/main" val="3086004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CF170BF-55E3-4796-84A8-885F4DD55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Sofía, helena and </a:t>
            </a:r>
            <a:r>
              <a:rPr lang="es-ES" dirty="0" err="1"/>
              <a:t>álex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59FE9CF-DE6F-4CE9-8921-9D62CB7D8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5400" dirty="0" err="1">
                <a:solidFill>
                  <a:schemeClr val="accent6">
                    <a:lumMod val="75000"/>
                  </a:schemeClr>
                </a:solidFill>
              </a:rPr>
              <a:t>Smil</a:t>
            </a:r>
            <a:r>
              <a:rPr lang="es-ES" sz="5400" dirty="0" err="1">
                <a:solidFill>
                  <a:srgbClr val="FFFF00"/>
                </a:solidFill>
              </a:rPr>
              <a:t>e</a:t>
            </a:r>
            <a:r>
              <a:rPr lang="es-ES" sz="54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s-ES" sz="5400" dirty="0" err="1">
                <a:solidFill>
                  <a:schemeClr val="accent6">
                    <a:lumMod val="75000"/>
                  </a:schemeClr>
                </a:solidFill>
              </a:rPr>
              <a:t>ev</a:t>
            </a:r>
            <a:r>
              <a:rPr lang="es-ES" sz="5400" dirty="0" err="1">
                <a:solidFill>
                  <a:srgbClr val="FFFF00"/>
                </a:solidFill>
              </a:rPr>
              <a:t>e</a:t>
            </a:r>
            <a:r>
              <a:rPr lang="es-ES" sz="5400" dirty="0" err="1">
                <a:solidFill>
                  <a:schemeClr val="accent6">
                    <a:lumMod val="75000"/>
                  </a:schemeClr>
                </a:solidFill>
              </a:rPr>
              <a:t>rything</a:t>
            </a:r>
            <a:r>
              <a:rPr lang="es-ES" sz="5400" dirty="0">
                <a:solidFill>
                  <a:schemeClr val="accent6">
                    <a:lumMod val="75000"/>
                  </a:schemeClr>
                </a:solidFill>
              </a:rPr>
              <a:t> has </a:t>
            </a:r>
            <a:r>
              <a:rPr lang="es-ES" sz="5400" dirty="0" err="1">
                <a:solidFill>
                  <a:schemeClr val="accent6">
                    <a:lumMod val="75000"/>
                  </a:schemeClr>
                </a:solidFill>
              </a:rPr>
              <a:t>got</a:t>
            </a:r>
            <a:r>
              <a:rPr lang="es-ES" sz="5400" dirty="0">
                <a:solidFill>
                  <a:schemeClr val="accent6">
                    <a:lumMod val="75000"/>
                  </a:schemeClr>
                </a:solidFill>
              </a:rPr>
              <a:t> a Good </a:t>
            </a:r>
            <a:r>
              <a:rPr lang="es-ES" sz="5400" dirty="0" err="1">
                <a:solidFill>
                  <a:schemeClr val="accent6">
                    <a:lumMod val="75000"/>
                  </a:schemeClr>
                </a:solidFill>
              </a:rPr>
              <a:t>part</a:t>
            </a:r>
            <a:r>
              <a:rPr lang="es-ES" sz="54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8943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344" y="365761"/>
            <a:ext cx="6785512" cy="498598"/>
          </a:xfr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>
              <a:buSzPct val="45000"/>
              <a:buFont typeface="StarSymbol"/>
            </a:pPr>
            <a:r>
              <a:rPr lang="es-ES" dirty="0">
                <a:solidFill>
                  <a:srgbClr val="FBA676"/>
                </a:solidFill>
                <a:highlight>
                  <a:scrgbClr r="0" g="0" b="0">
                    <a:alpha val="0"/>
                  </a:scrgbClr>
                </a:highlight>
                <a:latin typeface="Franklin Gothic Medium"/>
              </a:rPr>
              <a:t>                    Mediadoras  de  6ºc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066801"/>
            <a:ext cx="9601200" cy="1295400"/>
          </a:xfrm>
        </p:spPr>
        <p:txBody>
          <a:bodyPr>
            <a:normAutofit/>
          </a:bodyPr>
          <a:lstStyle/>
          <a:p>
            <a:pPr algn="ctr"/>
            <a:r>
              <a:rPr lang="es-ES" sz="2400" dirty="0"/>
              <a:t>Hola a todos, nosotras somos las mediadoras de 6ºC y somos: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9375" r="13635" b="7529"/>
          <a:stretch/>
        </p:blipFill>
        <p:spPr>
          <a:xfrm>
            <a:off x="2657416" y="2564643"/>
            <a:ext cx="1745673" cy="27016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8400" y="4572274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             </a:t>
            </a:r>
          </a:p>
          <a:p>
            <a:endParaRPr lang="es-ES" sz="2400" b="1" dirty="0"/>
          </a:p>
          <a:p>
            <a:endParaRPr lang="es-ES" sz="2400" b="1" dirty="0"/>
          </a:p>
          <a:p>
            <a:pPr algn="ctr"/>
            <a:r>
              <a:rPr lang="es-ES" sz="2400" b="1" dirty="0"/>
              <a:t>EVA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65" y="2564643"/>
            <a:ext cx="2032870" cy="270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24600" y="4590867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             </a:t>
            </a:r>
          </a:p>
          <a:p>
            <a:endParaRPr lang="es-ES" sz="2400" b="1" dirty="0"/>
          </a:p>
          <a:p>
            <a:endParaRPr lang="es-ES" sz="2400" b="1" dirty="0"/>
          </a:p>
          <a:p>
            <a:pPr algn="ctr"/>
            <a:r>
              <a:rPr lang="es-ES" sz="2400" b="1" dirty="0"/>
              <a:t>NEREA</a:t>
            </a:r>
          </a:p>
        </p:txBody>
      </p:sp>
    </p:spTree>
    <p:extLst>
      <p:ext uri="{BB962C8B-B14F-4D97-AF65-F5344CB8AC3E}">
        <p14:creationId xmlns:p14="http://schemas.microsoft.com/office/powerpoint/2010/main" val="291405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B32B888-11C6-4392-9876-73DC6BD5B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Goudy Stout" panose="0202090407030B020401" pitchFamily="18" charset="0"/>
              </a:rPr>
              <a:t>We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Goudy Stout" panose="0202090407030B020401" pitchFamily="18" charset="0"/>
              </a:rPr>
              <a:t> are </a:t>
            </a:r>
            <a:b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Goudy Stout" panose="0202090407030B020401" pitchFamily="18" charset="0"/>
              </a:rPr>
            </a:br>
            <a:r>
              <a:rPr lang="es-E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Goudy Stout" panose="0202090407030B020401" pitchFamily="18" charset="0"/>
              </a:rPr>
              <a:t>eva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Goudy Stout" panose="0202090407030B020401" pitchFamily="18" charset="0"/>
              </a:rPr>
              <a:t> and </a:t>
            </a:r>
            <a:r>
              <a:rPr lang="es-E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Goudy Stout" panose="0202090407030B020401" pitchFamily="18" charset="0"/>
              </a:rPr>
              <a:t>nerea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  <a:latin typeface="Goudy Stout" panose="0202090407030B020401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3D497AE-8745-4C6B-A2F4-F7C88D93B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dirty="0" err="1">
                <a:solidFill>
                  <a:schemeClr val="accent3"/>
                </a:solidFill>
              </a:rPr>
              <a:t>We</a:t>
            </a:r>
            <a:r>
              <a:rPr lang="es-ES" dirty="0">
                <a:solidFill>
                  <a:schemeClr val="accent3"/>
                </a:solidFill>
              </a:rPr>
              <a:t> are </a:t>
            </a:r>
            <a:r>
              <a:rPr lang="es-ES" dirty="0" err="1">
                <a:solidFill>
                  <a:schemeClr val="accent3"/>
                </a:solidFill>
              </a:rPr>
              <a:t>making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effort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like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staying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without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the</a:t>
            </a:r>
            <a:r>
              <a:rPr lang="es-ES" dirty="0">
                <a:solidFill>
                  <a:schemeClr val="accent3"/>
                </a:solidFill>
              </a:rPr>
              <a:t> break </a:t>
            </a:r>
            <a:r>
              <a:rPr lang="es-ES" dirty="0" err="1">
                <a:solidFill>
                  <a:schemeClr val="accent3"/>
                </a:solidFill>
              </a:rPr>
              <a:t>to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help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other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pupils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or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finishing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one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hour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later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on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Wednesday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or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learning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speeches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or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preparing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our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things</a:t>
            </a:r>
            <a:r>
              <a:rPr lang="es-ES" dirty="0">
                <a:solidFill>
                  <a:schemeClr val="accent3"/>
                </a:solidFill>
              </a:rPr>
              <a:t> at home… </a:t>
            </a:r>
            <a:r>
              <a:rPr lang="es-ES" dirty="0" err="1">
                <a:solidFill>
                  <a:schemeClr val="accent3"/>
                </a:solidFill>
              </a:rPr>
              <a:t>but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we</a:t>
            </a:r>
            <a:r>
              <a:rPr lang="es-ES" dirty="0">
                <a:solidFill>
                  <a:schemeClr val="accent3"/>
                </a:solidFill>
              </a:rPr>
              <a:t> are </a:t>
            </a:r>
            <a:r>
              <a:rPr lang="es-ES" dirty="0" err="1">
                <a:solidFill>
                  <a:schemeClr val="accent3"/>
                </a:solidFill>
              </a:rPr>
              <a:t>very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happy</a:t>
            </a:r>
            <a:r>
              <a:rPr lang="es-ES" dirty="0">
                <a:solidFill>
                  <a:schemeClr val="accent3"/>
                </a:solidFill>
              </a:rPr>
              <a:t>, </a:t>
            </a:r>
            <a:r>
              <a:rPr lang="es-ES" dirty="0" err="1">
                <a:solidFill>
                  <a:schemeClr val="accent3"/>
                </a:solidFill>
              </a:rPr>
              <a:t>it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doesn´t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matter</a:t>
            </a:r>
            <a:r>
              <a:rPr lang="es-ES" dirty="0">
                <a:solidFill>
                  <a:schemeClr val="accent3"/>
                </a:solidFill>
              </a:rPr>
              <a:t>, </a:t>
            </a:r>
            <a:r>
              <a:rPr lang="es-ES" dirty="0" err="1">
                <a:solidFill>
                  <a:schemeClr val="accent3"/>
                </a:solidFill>
              </a:rPr>
              <a:t>because</a:t>
            </a:r>
            <a:r>
              <a:rPr lang="es-ES" dirty="0">
                <a:solidFill>
                  <a:schemeClr val="accent3"/>
                </a:solidFill>
              </a:rPr>
              <a:t>, </a:t>
            </a:r>
            <a:r>
              <a:rPr lang="es-ES" dirty="0" err="1">
                <a:solidFill>
                  <a:schemeClr val="accent3"/>
                </a:solidFill>
              </a:rPr>
              <a:t>for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us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it´s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better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helping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you</a:t>
            </a:r>
            <a:r>
              <a:rPr lang="es-ES" dirty="0">
                <a:solidFill>
                  <a:schemeClr val="accent3"/>
                </a:solidFill>
              </a:rPr>
              <a:t> tan </a:t>
            </a:r>
            <a:r>
              <a:rPr lang="es-ES" dirty="0" err="1">
                <a:solidFill>
                  <a:schemeClr val="accent3"/>
                </a:solidFill>
              </a:rPr>
              <a:t>the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other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stuff</a:t>
            </a:r>
            <a:r>
              <a:rPr lang="es-ES" dirty="0">
                <a:solidFill>
                  <a:schemeClr val="accent3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77620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Por </a:t>
            </a:r>
            <a:r>
              <a:rPr lang="es-ES" dirty="0" err="1"/>
              <a:t>quÉ</a:t>
            </a:r>
            <a:r>
              <a:rPr lang="es-ES" dirty="0"/>
              <a:t> somos </a:t>
            </a:r>
            <a:r>
              <a:rPr lang="es-ES" dirty="0" err="1"/>
              <a:t>mediadorEs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s-ES" dirty="0"/>
              <a:t> Nos gusta ayudar</a:t>
            </a:r>
          </a:p>
          <a:p>
            <a:pPr>
              <a:buFont typeface="Arial" pitchFamily="34" charset="0"/>
              <a:buChar char="•"/>
            </a:pPr>
            <a:endParaRPr lang="es-ES" dirty="0"/>
          </a:p>
          <a:p>
            <a:pPr>
              <a:buFont typeface="Arial" pitchFamily="34" charset="0"/>
              <a:buChar char="•"/>
            </a:pPr>
            <a:r>
              <a:rPr lang="es-ES" dirty="0"/>
              <a:t>QUEREMOS  </a:t>
            </a:r>
            <a:r>
              <a:rPr lang="es-ES" dirty="0" err="1"/>
              <a:t>ConvivIR</a:t>
            </a:r>
            <a:r>
              <a:rPr lang="es-ES" dirty="0"/>
              <a:t> en paz</a:t>
            </a:r>
          </a:p>
          <a:p>
            <a:pPr>
              <a:buFont typeface="Arial" pitchFamily="34" charset="0"/>
              <a:buChar char="•"/>
            </a:pPr>
            <a:endParaRPr lang="es-ES" dirty="0"/>
          </a:p>
          <a:p>
            <a:pPr>
              <a:buFont typeface="Arial" pitchFamily="34" charset="0"/>
              <a:buChar char="•"/>
            </a:pPr>
            <a:r>
              <a:rPr lang="es-ES" dirty="0"/>
              <a:t>Empatizamos con todos, sin importar la edad, el género, LAS CREENCIAS, GUSTOS....</a:t>
            </a:r>
          </a:p>
        </p:txBody>
      </p:sp>
    </p:spTree>
    <p:extLst>
      <p:ext uri="{BB962C8B-B14F-4D97-AF65-F5344CB8AC3E}">
        <p14:creationId xmlns:p14="http://schemas.microsoft.com/office/powerpoint/2010/main" val="401974900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B0A7E8C-990B-48E5-AB9A-12B426A6A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are </a:t>
            </a:r>
            <a:r>
              <a:rPr lang="es-ES" dirty="0" err="1"/>
              <a:t>mediat</a:t>
            </a:r>
            <a:r>
              <a:rPr lang="es-ES" dirty="0" err="1">
                <a:solidFill>
                  <a:schemeClr val="accent6"/>
                </a:solidFill>
              </a:rPr>
              <a:t>o</a:t>
            </a:r>
            <a:r>
              <a:rPr lang="es-ES" dirty="0" err="1"/>
              <a:t>rs</a:t>
            </a:r>
            <a:r>
              <a:rPr lang="es-ES" dirty="0"/>
              <a:t> </a:t>
            </a:r>
            <a:r>
              <a:rPr lang="es-ES" dirty="0" err="1"/>
              <a:t>because</a:t>
            </a:r>
            <a:r>
              <a:rPr lang="es-ES" dirty="0"/>
              <a:t>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9EFE6D5-4ED7-4E78-8C77-1AD909640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600" dirty="0" err="1"/>
              <a:t>We</a:t>
            </a:r>
            <a:r>
              <a:rPr lang="es-ES" sz="3600" dirty="0"/>
              <a:t> </a:t>
            </a:r>
            <a:r>
              <a:rPr lang="es-ES" sz="3600" dirty="0" err="1"/>
              <a:t>love</a:t>
            </a:r>
            <a:r>
              <a:rPr lang="es-ES" sz="3600" dirty="0"/>
              <a:t> </a:t>
            </a:r>
            <a:r>
              <a:rPr lang="es-ES" sz="3600" dirty="0" err="1">
                <a:solidFill>
                  <a:schemeClr val="accent3">
                    <a:lumMod val="75000"/>
                  </a:schemeClr>
                </a:solidFill>
              </a:rPr>
              <a:t>helping</a:t>
            </a:r>
            <a:endParaRPr lang="es-ES" sz="36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s-ES" sz="3600" dirty="0" err="1"/>
              <a:t>We</a:t>
            </a:r>
            <a:r>
              <a:rPr lang="es-ES" sz="3600" dirty="0"/>
              <a:t> </a:t>
            </a:r>
            <a:r>
              <a:rPr lang="es-ES" sz="3600" dirty="0" err="1"/>
              <a:t>want</a:t>
            </a:r>
            <a:r>
              <a:rPr lang="es-ES" sz="3600" dirty="0"/>
              <a:t> </a:t>
            </a:r>
            <a:r>
              <a:rPr lang="es-ES" sz="3600" dirty="0" err="1"/>
              <a:t>to</a:t>
            </a:r>
            <a:r>
              <a:rPr lang="es-ES" sz="3600" dirty="0"/>
              <a:t> </a:t>
            </a:r>
            <a:r>
              <a:rPr lang="es-ES" sz="3600" dirty="0" err="1"/>
              <a:t>live</a:t>
            </a:r>
            <a:r>
              <a:rPr lang="es-ES" sz="3600" dirty="0"/>
              <a:t> in </a:t>
            </a:r>
            <a:r>
              <a:rPr lang="es-ES" sz="3600" dirty="0" err="1">
                <a:solidFill>
                  <a:schemeClr val="accent1">
                    <a:lumMod val="75000"/>
                  </a:schemeClr>
                </a:solidFill>
              </a:rPr>
              <a:t>peace</a:t>
            </a:r>
            <a:endParaRPr lang="es-ES" sz="3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ES" sz="3600" dirty="0" err="1"/>
              <a:t>We</a:t>
            </a:r>
            <a:r>
              <a:rPr lang="es-ES" sz="3600" dirty="0"/>
              <a:t> </a:t>
            </a:r>
            <a:r>
              <a:rPr lang="es-ES" sz="3600" dirty="0" err="1">
                <a:solidFill>
                  <a:schemeClr val="accent5"/>
                </a:solidFill>
              </a:rPr>
              <a:t>empathize</a:t>
            </a:r>
            <a:endParaRPr lang="es-E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90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6A1E083-1646-4AAC-8FB2-2AD1F1AE2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MEDIATORS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B56F360-B816-42ED-B6AE-F17ACC7B4CC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dirty="0"/>
              <a:t>THE PEACE STARTS WITH A SMILE (AND, IN PANDEMIC TIMES, WITH A SMILE IN YOUR EYES)</a:t>
            </a:r>
          </a:p>
        </p:txBody>
      </p:sp>
    </p:spTree>
    <p:extLst>
      <p:ext uri="{BB962C8B-B14F-4D97-AF65-F5344CB8AC3E}">
        <p14:creationId xmlns:p14="http://schemas.microsoft.com/office/powerpoint/2010/main" val="3987807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228A72-B593-42E4-A6F4-B04D592B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FF0000"/>
                </a:solidFill>
              </a:rPr>
              <a:t>Los mediadores asistimos a formación.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EBAB0733-174B-4863-8F9C-D054DACF841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78413" y="875705"/>
            <a:ext cx="6199187" cy="4649390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5E8A65C-0A9F-4E96-80F8-43262F60E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>
                <a:solidFill>
                  <a:srgbClr val="CC0066"/>
                </a:solidFill>
                <a:latin typeface="Ravie" panose="04040805050809020602" pitchFamily="82" charset="0"/>
              </a:rPr>
              <a:t>Las profesoras Susana y </a:t>
            </a:r>
            <a:r>
              <a:rPr lang="es-ES" dirty="0" err="1">
                <a:solidFill>
                  <a:srgbClr val="CC0066"/>
                </a:solidFill>
                <a:latin typeface="Ravie" panose="04040805050809020602" pitchFamily="82" charset="0"/>
              </a:rPr>
              <a:t>ana</a:t>
            </a:r>
            <a:r>
              <a:rPr lang="es-ES" dirty="0">
                <a:solidFill>
                  <a:srgbClr val="CC0066"/>
                </a:solidFill>
                <a:latin typeface="Ravie" panose="04040805050809020602" pitchFamily="82" charset="0"/>
              </a:rPr>
              <a:t> y el policía José ramón nos enseñan a ser buenos mediadores. </a:t>
            </a:r>
          </a:p>
          <a:p>
            <a:r>
              <a:rPr lang="es-ES" dirty="0">
                <a:solidFill>
                  <a:srgbClr val="800000"/>
                </a:solidFill>
                <a:latin typeface="Ravie" panose="04040805050809020602" pitchFamily="82" charset="0"/>
              </a:rPr>
              <a:t>Cada miércoles, nos reunimos a las 14h., para aprender, leer los casos del buzón de mediadores (situado junto al gimnasio, donde vosotros podéis meter vuestras solicitudes de mediación)</a:t>
            </a:r>
          </a:p>
        </p:txBody>
      </p:sp>
    </p:spTree>
    <p:extLst>
      <p:ext uri="{BB962C8B-B14F-4D97-AF65-F5344CB8AC3E}">
        <p14:creationId xmlns:p14="http://schemas.microsoft.com/office/powerpoint/2010/main" val="31798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CF383B-73B4-41DE-A2FD-A16033547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sz="2700" dirty="0" err="1"/>
              <a:t>The</a:t>
            </a:r>
            <a:r>
              <a:rPr lang="es-ES" sz="2700" dirty="0"/>
              <a:t> </a:t>
            </a:r>
            <a:r>
              <a:rPr lang="es-ES" sz="2700" dirty="0" err="1"/>
              <a:t>mediators</a:t>
            </a:r>
            <a:r>
              <a:rPr lang="es-ES" sz="2700" dirty="0"/>
              <a:t> </a:t>
            </a:r>
            <a:r>
              <a:rPr lang="es-ES" sz="2700" dirty="0" err="1"/>
              <a:t>receive</a:t>
            </a:r>
            <a:r>
              <a:rPr lang="es-ES" sz="2700" dirty="0"/>
              <a:t> </a:t>
            </a:r>
            <a:r>
              <a:rPr lang="es-ES" sz="2700" dirty="0" err="1">
                <a:solidFill>
                  <a:srgbClr val="FF66CC"/>
                </a:solidFill>
              </a:rPr>
              <a:t>lessons</a:t>
            </a:r>
            <a:r>
              <a:rPr lang="es-ES" sz="2700" dirty="0"/>
              <a:t> </a:t>
            </a:r>
            <a:r>
              <a:rPr lang="es-ES" sz="2700" dirty="0" err="1"/>
              <a:t>from</a:t>
            </a:r>
            <a:r>
              <a:rPr lang="es-ES" sz="2700" dirty="0"/>
              <a:t> </a:t>
            </a:r>
            <a:r>
              <a:rPr lang="es-ES" sz="2700" dirty="0" err="1"/>
              <a:t>the</a:t>
            </a:r>
            <a:r>
              <a:rPr lang="es-ES" sz="2700" dirty="0"/>
              <a:t> </a:t>
            </a:r>
            <a:r>
              <a:rPr lang="es-ES" sz="2700" dirty="0" err="1"/>
              <a:t>police</a:t>
            </a:r>
            <a:r>
              <a:rPr lang="es-ES" sz="2700" dirty="0"/>
              <a:t> and </a:t>
            </a:r>
            <a:r>
              <a:rPr lang="es-ES" sz="2700" dirty="0" err="1"/>
              <a:t>from</a:t>
            </a:r>
            <a:r>
              <a:rPr lang="es-ES" sz="2700" dirty="0"/>
              <a:t> </a:t>
            </a:r>
            <a:r>
              <a:rPr lang="es-ES" sz="2700" dirty="0" err="1"/>
              <a:t>the</a:t>
            </a:r>
            <a:r>
              <a:rPr lang="es-ES" sz="2700" dirty="0"/>
              <a:t> </a:t>
            </a:r>
            <a:r>
              <a:rPr lang="es-ES" sz="2700" dirty="0" err="1"/>
              <a:t>teachers</a:t>
            </a:r>
            <a:r>
              <a:rPr lang="es-ES" sz="2700" dirty="0"/>
              <a:t> Susana and </a:t>
            </a:r>
            <a:r>
              <a:rPr lang="es-ES" sz="2700" dirty="0" err="1"/>
              <a:t>ana</a:t>
            </a:r>
            <a:r>
              <a:rPr lang="es-ES" sz="2700" dirty="0"/>
              <a:t>, </a:t>
            </a:r>
            <a:r>
              <a:rPr lang="es-ES" sz="2700" dirty="0" err="1"/>
              <a:t>every</a:t>
            </a:r>
            <a:r>
              <a:rPr lang="es-ES" sz="2700" dirty="0"/>
              <a:t> </a:t>
            </a:r>
            <a:r>
              <a:rPr lang="es-ES" sz="2700" dirty="0" err="1"/>
              <a:t>Wednesday</a:t>
            </a:r>
            <a:r>
              <a:rPr lang="es-ES" sz="2700" dirty="0"/>
              <a:t>, at </a:t>
            </a:r>
            <a:r>
              <a:rPr lang="es-ES" sz="2700" dirty="0" err="1"/>
              <a:t>two</a:t>
            </a:r>
            <a:r>
              <a:rPr lang="es-ES" sz="2700" dirty="0"/>
              <a:t> </a:t>
            </a:r>
            <a:r>
              <a:rPr lang="es-ES" sz="2700" dirty="0" err="1"/>
              <a:t>o´clock</a:t>
            </a:r>
            <a:r>
              <a:rPr lang="es-ES" sz="2700" dirty="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0A1FCE0-F73B-4733-A8FA-98A9C046189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dirty="0" err="1"/>
              <a:t>We</a:t>
            </a:r>
            <a:r>
              <a:rPr lang="es-ES" dirty="0"/>
              <a:t> </a:t>
            </a:r>
          </a:p>
          <a:p>
            <a:pPr marL="0" indent="0" algn="ctr">
              <a:buNone/>
            </a:pPr>
            <a:r>
              <a:rPr lang="es-ES" dirty="0"/>
              <a:t>Are</a:t>
            </a:r>
          </a:p>
          <a:p>
            <a:pPr marL="0" indent="0" algn="ctr">
              <a:buNone/>
            </a:pPr>
            <a:r>
              <a:rPr lang="es-ES" dirty="0"/>
              <a:t> </a:t>
            </a:r>
            <a:r>
              <a:rPr lang="es-ES" dirty="0" err="1"/>
              <a:t>always</a:t>
            </a:r>
            <a:endParaRPr lang="es-ES" dirty="0"/>
          </a:p>
          <a:p>
            <a:pPr marL="0" indent="0" algn="ctr">
              <a:buNone/>
            </a:pPr>
            <a:r>
              <a:rPr lang="es-ES" dirty="0"/>
              <a:t> </a:t>
            </a:r>
            <a:r>
              <a:rPr lang="es-ES" dirty="0" err="1">
                <a:solidFill>
                  <a:srgbClr val="FF66CC"/>
                </a:solidFill>
              </a:rPr>
              <a:t>learning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to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improve</a:t>
            </a:r>
            <a:r>
              <a:rPr lang="es-ES" dirty="0">
                <a:solidFill>
                  <a:srgbClr val="FF66CC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s-ES" dirty="0"/>
              <a:t>as </a:t>
            </a:r>
            <a:r>
              <a:rPr lang="es-ES" dirty="0" err="1"/>
              <a:t>mediators</a:t>
            </a:r>
            <a:r>
              <a:rPr lang="es-ES" dirty="0"/>
              <a:t>.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DFDD070-621A-4473-9898-9006EB210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sz="2400" dirty="0" err="1"/>
              <a:t>There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a </a:t>
            </a:r>
            <a:r>
              <a:rPr lang="es-ES" sz="2400" dirty="0">
                <a:solidFill>
                  <a:srgbClr val="FF66CC"/>
                </a:solidFill>
              </a:rPr>
              <a:t>mail box </a:t>
            </a:r>
            <a:r>
              <a:rPr lang="es-ES" sz="2400" dirty="0" err="1"/>
              <a:t>where</a:t>
            </a:r>
            <a:r>
              <a:rPr lang="es-ES" sz="2400" dirty="0"/>
              <a:t> </a:t>
            </a:r>
            <a:r>
              <a:rPr lang="es-ES" sz="2400" dirty="0" err="1"/>
              <a:t>all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pupils</a:t>
            </a:r>
            <a:r>
              <a:rPr lang="es-ES" sz="2400" dirty="0"/>
              <a:t> can </a:t>
            </a:r>
            <a:r>
              <a:rPr lang="es-ES" sz="2400" dirty="0" err="1"/>
              <a:t>put</a:t>
            </a:r>
            <a:r>
              <a:rPr lang="es-ES" sz="2400" dirty="0"/>
              <a:t> </a:t>
            </a:r>
            <a:r>
              <a:rPr lang="es-ES" sz="2400" dirty="0" err="1"/>
              <a:t>their</a:t>
            </a:r>
            <a:r>
              <a:rPr lang="es-ES" sz="2400" dirty="0"/>
              <a:t> </a:t>
            </a:r>
            <a:r>
              <a:rPr lang="es-ES" sz="2400" dirty="0" err="1">
                <a:solidFill>
                  <a:srgbClr val="FF66CC"/>
                </a:solidFill>
              </a:rPr>
              <a:t>request</a:t>
            </a:r>
            <a:r>
              <a:rPr lang="es-ES" sz="2400" dirty="0"/>
              <a:t> </a:t>
            </a:r>
            <a:r>
              <a:rPr lang="es-ES" sz="2400" dirty="0" err="1"/>
              <a:t>asking</a:t>
            </a:r>
            <a:r>
              <a:rPr lang="es-ES" sz="2400" dirty="0"/>
              <a:t> </a:t>
            </a:r>
            <a:r>
              <a:rPr lang="es-ES" sz="2400" dirty="0" err="1"/>
              <a:t>for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mediators</a:t>
            </a:r>
            <a:r>
              <a:rPr lang="es-ES" sz="2400" dirty="0"/>
              <a:t>´ </a:t>
            </a:r>
            <a:r>
              <a:rPr lang="es-ES" sz="2400" dirty="0" err="1"/>
              <a:t>help</a:t>
            </a:r>
            <a:r>
              <a:rPr lang="es-E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8234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F37093A-1ABC-498C-8596-2AFC8F1EE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518" y="352768"/>
            <a:ext cx="4120180" cy="1325563"/>
          </a:xfrm>
        </p:spPr>
        <p:txBody>
          <a:bodyPr/>
          <a:lstStyle/>
          <a:p>
            <a:r>
              <a:rPr lang="es-ES" dirty="0"/>
              <a:t>Frases para todos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FF6F5F8-2B5C-4FA5-9AFA-366A553AC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4530" y="1825626"/>
            <a:ext cx="9712411" cy="4392294"/>
          </a:xfrm>
        </p:spPr>
        <p:txBody>
          <a:bodyPr>
            <a:normAutofit/>
          </a:bodyPr>
          <a:lstStyle/>
          <a:p>
            <a:r>
              <a:rPr lang="es-ES" dirty="0"/>
              <a:t>La paz no se puede mantener por la fuerza. Logrémosla mediante la comprensión.</a:t>
            </a:r>
          </a:p>
          <a:p>
            <a:endParaRPr lang="es-ES" dirty="0"/>
          </a:p>
          <a:p>
            <a:r>
              <a:rPr lang="es-ES" dirty="0"/>
              <a:t>La paz está dentro de cada uno. Búscala en tu interior.</a:t>
            </a:r>
          </a:p>
          <a:p>
            <a:endParaRPr lang="es-ES" dirty="0"/>
          </a:p>
          <a:p>
            <a:r>
              <a:rPr lang="es-ES" dirty="0"/>
              <a:t>Dedícate a sentirte bien contigo mismo, es con quien pasarás el resto de tu vida.</a:t>
            </a:r>
          </a:p>
          <a:p>
            <a:endParaRPr lang="es-ES" dirty="0"/>
          </a:p>
          <a:p>
            <a:r>
              <a:rPr lang="es-ES" dirty="0"/>
              <a:t>Nunca es demasiado tarde para cambiar y ser quien podrías haber sido.</a:t>
            </a:r>
          </a:p>
        </p:txBody>
      </p:sp>
    </p:spTree>
    <p:extLst>
      <p:ext uri="{BB962C8B-B14F-4D97-AF65-F5344CB8AC3E}">
        <p14:creationId xmlns:p14="http://schemas.microsoft.com/office/powerpoint/2010/main" val="590716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7C39A26F-2F1F-451B-8AD3-3AE3053EA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C0066"/>
                </a:solidFill>
              </a:rPr>
              <a:t>Nuestras actuaciones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4F043DB6-4EB0-400D-8F9C-A900A9393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>
                <a:solidFill>
                  <a:srgbClr val="CC0066"/>
                </a:solidFill>
              </a:rPr>
              <a:t>También hacemos</a:t>
            </a:r>
          </a:p>
        </p:txBody>
      </p:sp>
      <p:pic>
        <p:nvPicPr>
          <p:cNvPr id="16" name="Marcador de posición de imagen 15">
            <a:extLst>
              <a:ext uri="{FF2B5EF4-FFF2-40B4-BE49-F238E27FC236}">
                <a16:creationId xmlns:a16="http://schemas.microsoft.com/office/drawing/2014/main" xmlns="" id="{64F4383E-01CB-4E69-863A-0EF603FB7EBC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9171" b="19171"/>
          <a:stretch>
            <a:fillRect/>
          </a:stretch>
        </p:blipFill>
        <p:spPr>
          <a:xfrm>
            <a:off x="425260" y="2102514"/>
            <a:ext cx="3784924" cy="2102306"/>
          </a:xfr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xmlns="" id="{21B2EECB-247E-4629-859D-9C6A78F841B5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913774" y="4781077"/>
            <a:ext cx="3296409" cy="1256467"/>
          </a:xfrm>
        </p:spPr>
        <p:txBody>
          <a:bodyPr>
            <a:normAutofit/>
          </a:bodyPr>
          <a:lstStyle/>
          <a:p>
            <a:r>
              <a:rPr lang="es-ES" dirty="0"/>
              <a:t>Sustituimos los “castigos” por hacer algo muy bonito: cosemos, con los alumnos mediados, unos saquitos térmicos.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29B0ABE8-DF32-4E0A-A0E9-796A815C5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>
                <a:solidFill>
                  <a:srgbClr val="CC0066"/>
                </a:solidFill>
              </a:rPr>
              <a:t>La dinámica de </a:t>
            </a:r>
          </a:p>
        </p:txBody>
      </p:sp>
      <p:pic>
        <p:nvPicPr>
          <p:cNvPr id="18" name="Marcador de posición de imagen 17">
            <a:extLst>
              <a:ext uri="{FF2B5EF4-FFF2-40B4-BE49-F238E27FC236}">
                <a16:creationId xmlns:a16="http://schemas.microsoft.com/office/drawing/2014/main" xmlns="" id="{010ADA12-B24E-436A-AC96-5592A6D8DE1F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9246" b="19246"/>
          <a:stretch>
            <a:fillRect/>
          </a:stretch>
        </p:blipFill>
        <p:spPr>
          <a:xfrm>
            <a:off x="3952832" y="2102513"/>
            <a:ext cx="4151507" cy="2301075"/>
          </a:xfrm>
        </p:spPr>
      </p:pic>
      <p:sp>
        <p:nvSpPr>
          <p:cNvPr id="11" name="Marcador de texto 10">
            <a:extLst>
              <a:ext uri="{FF2B5EF4-FFF2-40B4-BE49-F238E27FC236}">
                <a16:creationId xmlns:a16="http://schemas.microsoft.com/office/drawing/2014/main" xmlns="" id="{2624D133-7884-4CB3-93E3-4DFB161E0983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256464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Rellenamos una bolsa de tela con arroz y lavanda, la cosemos y se puede calentar, para el dolor de tripa, contra el frío o enfriar, para los golpes.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B2BC5694-04FC-4DD1-B354-E5D3881D9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>
                <a:solidFill>
                  <a:srgbClr val="CC0066"/>
                </a:solidFill>
              </a:rPr>
              <a:t>“saquitos de paz”</a:t>
            </a:r>
          </a:p>
        </p:txBody>
      </p:sp>
      <p:pic>
        <p:nvPicPr>
          <p:cNvPr id="20" name="Marcador de posición de imagen 19">
            <a:extLst>
              <a:ext uri="{FF2B5EF4-FFF2-40B4-BE49-F238E27FC236}">
                <a16:creationId xmlns:a16="http://schemas.microsoft.com/office/drawing/2014/main" xmlns="" id="{6FF15B63-618E-43C9-9BA6-6C863FB26455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tretch>
            <a:fillRect/>
          </a:stretch>
        </p:blipFill>
        <p:spPr>
          <a:xfrm>
            <a:off x="7980598" y="2102514"/>
            <a:ext cx="2803074" cy="2102306"/>
          </a:xfrm>
        </p:spPr>
      </p:pic>
      <p:sp>
        <p:nvSpPr>
          <p:cNvPr id="12" name="Marcador de texto 11">
            <a:extLst>
              <a:ext uri="{FF2B5EF4-FFF2-40B4-BE49-F238E27FC236}">
                <a16:creationId xmlns:a16="http://schemas.microsoft.com/office/drawing/2014/main" xmlns="" id="{5BD1C7D6-D008-4384-AB37-3175C1E4A8CD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256464"/>
          </a:xfrm>
        </p:spPr>
        <p:txBody>
          <a:bodyPr>
            <a:normAutofit/>
          </a:bodyPr>
          <a:lstStyle/>
          <a:p>
            <a:r>
              <a:rPr lang="es-ES" dirty="0"/>
              <a:t>Cuando las terminamos, se las llevamos al grupo de apoyo de las águilas, para los vecinos más necesitados.</a:t>
            </a:r>
          </a:p>
        </p:txBody>
      </p:sp>
    </p:spTree>
    <p:extLst>
      <p:ext uri="{BB962C8B-B14F-4D97-AF65-F5344CB8AC3E}">
        <p14:creationId xmlns:p14="http://schemas.microsoft.com/office/powerpoint/2010/main" val="18246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4915C3-5D4E-468B-ACDC-2A6DFCDEF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mediators</a:t>
            </a:r>
            <a:r>
              <a:rPr lang="es-ES" dirty="0"/>
              <a:t>´ </a:t>
            </a:r>
            <a:r>
              <a:rPr lang="es-ES" dirty="0" err="1"/>
              <a:t>tasks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299390C-72B9-4BC7-85B5-5BC6E8682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774" y="2913017"/>
            <a:ext cx="3296409" cy="1868065"/>
          </a:xfrm>
        </p:spPr>
        <p:txBody>
          <a:bodyPr/>
          <a:lstStyle/>
          <a:p>
            <a:r>
              <a:rPr lang="es-ES" sz="5400" dirty="0"/>
              <a:t>B</a:t>
            </a:r>
            <a:r>
              <a:rPr lang="es-ES" sz="5400" dirty="0">
                <a:solidFill>
                  <a:srgbClr val="0033CC"/>
                </a:solidFill>
              </a:rPr>
              <a:t>a</a:t>
            </a:r>
            <a:r>
              <a:rPr lang="es-ES" sz="5400" dirty="0"/>
              <a:t>gs</a:t>
            </a:r>
            <a:r>
              <a:rPr lang="es-ES" dirty="0"/>
              <a:t> 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7BC6151-25BB-4042-9B1A-D2DC033FFF05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Autofit/>
          </a:bodyPr>
          <a:lstStyle/>
          <a:p>
            <a:r>
              <a:rPr lang="es-ES" sz="2000" b="1" dirty="0" err="1">
                <a:solidFill>
                  <a:srgbClr val="FF66CC"/>
                </a:solidFill>
              </a:rPr>
              <a:t>We</a:t>
            </a:r>
            <a:r>
              <a:rPr lang="es-ES" sz="2000" b="1" dirty="0">
                <a:solidFill>
                  <a:srgbClr val="FF66CC"/>
                </a:solidFill>
              </a:rPr>
              <a:t> </a:t>
            </a:r>
            <a:r>
              <a:rPr lang="es-ES" sz="2000" b="1" dirty="0" err="1">
                <a:solidFill>
                  <a:srgbClr val="FF66CC"/>
                </a:solidFill>
              </a:rPr>
              <a:t>sew</a:t>
            </a:r>
            <a:r>
              <a:rPr lang="es-ES" sz="2000" b="1" dirty="0">
                <a:solidFill>
                  <a:srgbClr val="FF66CC"/>
                </a:solidFill>
              </a:rPr>
              <a:t> bags full </a:t>
            </a:r>
            <a:r>
              <a:rPr lang="es-ES" sz="2000" b="1" dirty="0" err="1">
                <a:solidFill>
                  <a:srgbClr val="FF66CC"/>
                </a:solidFill>
              </a:rPr>
              <a:t>of</a:t>
            </a:r>
            <a:r>
              <a:rPr lang="es-ES" sz="2000" b="1" dirty="0">
                <a:solidFill>
                  <a:srgbClr val="FF66CC"/>
                </a:solidFill>
              </a:rPr>
              <a:t> rice and lavender </a:t>
            </a:r>
            <a:r>
              <a:rPr lang="es-ES" sz="2000" b="1" dirty="0" err="1">
                <a:solidFill>
                  <a:srgbClr val="FF66CC"/>
                </a:solidFill>
              </a:rPr>
              <a:t>with</a:t>
            </a:r>
            <a:r>
              <a:rPr lang="es-ES" sz="2000" b="1" dirty="0">
                <a:solidFill>
                  <a:srgbClr val="FF66CC"/>
                </a:solidFill>
              </a:rPr>
              <a:t> </a:t>
            </a:r>
            <a:r>
              <a:rPr lang="es-ES" sz="2000" b="1" dirty="0" err="1">
                <a:solidFill>
                  <a:srgbClr val="FF66CC"/>
                </a:solidFill>
              </a:rPr>
              <a:t>the</a:t>
            </a:r>
            <a:r>
              <a:rPr lang="es-ES" sz="2000" b="1" dirty="0">
                <a:solidFill>
                  <a:srgbClr val="FF66CC"/>
                </a:solidFill>
              </a:rPr>
              <a:t> </a:t>
            </a:r>
            <a:r>
              <a:rPr lang="es-ES" sz="2000" b="1" dirty="0" err="1">
                <a:solidFill>
                  <a:srgbClr val="FF66CC"/>
                </a:solidFill>
              </a:rPr>
              <a:t>mediated</a:t>
            </a:r>
            <a:r>
              <a:rPr lang="es-ES" sz="2000" b="1" dirty="0">
                <a:solidFill>
                  <a:srgbClr val="FF66CC"/>
                </a:solidFill>
              </a:rPr>
              <a:t> </a:t>
            </a:r>
            <a:r>
              <a:rPr lang="es-ES" sz="2000" b="1" dirty="0" err="1">
                <a:solidFill>
                  <a:srgbClr val="FF66CC"/>
                </a:solidFill>
              </a:rPr>
              <a:t>pupils</a:t>
            </a:r>
            <a:endParaRPr lang="es-ES" sz="2000" b="1" dirty="0">
              <a:solidFill>
                <a:srgbClr val="FF66CC"/>
              </a:solidFill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F531FC35-2F6C-4E10-A08F-A8B51E378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sz="8000" dirty="0" err="1">
                <a:solidFill>
                  <a:schemeClr val="accent5">
                    <a:lumMod val="75000"/>
                  </a:schemeClr>
                </a:solidFill>
              </a:rPr>
              <a:t>O</a:t>
            </a:r>
            <a:r>
              <a:rPr lang="es-ES" sz="8000" dirty="0" err="1"/>
              <a:t>f</a:t>
            </a:r>
            <a:r>
              <a:rPr lang="es-ES" sz="9600" dirty="0"/>
              <a:t> 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344F1787-B7B3-4204-AF36-B75A0A0A2BD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Autofit/>
          </a:bodyPr>
          <a:lstStyle/>
          <a:p>
            <a:r>
              <a:rPr lang="es-ES" sz="2400" dirty="0" err="1">
                <a:solidFill>
                  <a:srgbClr val="00B050"/>
                </a:solidFill>
              </a:rPr>
              <a:t>Meanwhile</a:t>
            </a:r>
            <a:r>
              <a:rPr lang="es-ES" sz="2400" dirty="0">
                <a:solidFill>
                  <a:srgbClr val="00B050"/>
                </a:solidFill>
              </a:rPr>
              <a:t> </a:t>
            </a:r>
            <a:r>
              <a:rPr lang="es-ES" sz="2400" dirty="0" err="1">
                <a:solidFill>
                  <a:srgbClr val="00B050"/>
                </a:solidFill>
              </a:rPr>
              <a:t>they</a:t>
            </a:r>
            <a:r>
              <a:rPr lang="es-ES" sz="2400" dirty="0">
                <a:solidFill>
                  <a:srgbClr val="00B050"/>
                </a:solidFill>
              </a:rPr>
              <a:t> </a:t>
            </a:r>
            <a:r>
              <a:rPr lang="es-ES" sz="2400" dirty="0" err="1">
                <a:solidFill>
                  <a:srgbClr val="00B050"/>
                </a:solidFill>
              </a:rPr>
              <a:t>talk</a:t>
            </a:r>
            <a:r>
              <a:rPr lang="es-ES" sz="2400" dirty="0">
                <a:solidFill>
                  <a:srgbClr val="00B050"/>
                </a:solidFill>
              </a:rPr>
              <a:t> </a:t>
            </a:r>
            <a:r>
              <a:rPr lang="es-ES" sz="2400" dirty="0" err="1">
                <a:solidFill>
                  <a:srgbClr val="00B050"/>
                </a:solidFill>
              </a:rPr>
              <a:t>about</a:t>
            </a:r>
            <a:r>
              <a:rPr lang="es-ES" sz="2400" dirty="0">
                <a:solidFill>
                  <a:srgbClr val="00B050"/>
                </a:solidFill>
              </a:rPr>
              <a:t> </a:t>
            </a:r>
            <a:r>
              <a:rPr lang="es-ES" sz="2400" dirty="0" err="1">
                <a:solidFill>
                  <a:srgbClr val="00B050"/>
                </a:solidFill>
              </a:rPr>
              <a:t>their</a:t>
            </a:r>
            <a:r>
              <a:rPr lang="es-ES" sz="2400" dirty="0">
                <a:solidFill>
                  <a:srgbClr val="00B050"/>
                </a:solidFill>
              </a:rPr>
              <a:t> </a:t>
            </a:r>
            <a:r>
              <a:rPr lang="es-ES" sz="2400" dirty="0" err="1">
                <a:solidFill>
                  <a:srgbClr val="00B050"/>
                </a:solidFill>
              </a:rPr>
              <a:t>problems</a:t>
            </a:r>
            <a:r>
              <a:rPr lang="es-ES" sz="2400" dirty="0">
                <a:solidFill>
                  <a:srgbClr val="00B050"/>
                </a:solidFill>
              </a:rPr>
              <a:t> and </a:t>
            </a:r>
            <a:r>
              <a:rPr lang="es-ES" sz="2400" dirty="0" err="1">
                <a:solidFill>
                  <a:srgbClr val="00B050"/>
                </a:solidFill>
              </a:rPr>
              <a:t>we</a:t>
            </a:r>
            <a:r>
              <a:rPr lang="es-ES" sz="2400" dirty="0">
                <a:solidFill>
                  <a:srgbClr val="00B050"/>
                </a:solidFill>
              </a:rPr>
              <a:t> </a:t>
            </a:r>
            <a:r>
              <a:rPr lang="es-ES" sz="2400" dirty="0" err="1">
                <a:solidFill>
                  <a:srgbClr val="00B050"/>
                </a:solidFill>
              </a:rPr>
              <a:t>help</a:t>
            </a:r>
            <a:r>
              <a:rPr lang="es-ES" sz="2400" dirty="0">
                <a:solidFill>
                  <a:srgbClr val="00B050"/>
                </a:solidFill>
              </a:rPr>
              <a:t> </a:t>
            </a:r>
            <a:r>
              <a:rPr lang="es-ES" sz="2400" dirty="0" err="1">
                <a:solidFill>
                  <a:srgbClr val="00B050"/>
                </a:solidFill>
              </a:rPr>
              <a:t>them</a:t>
            </a:r>
            <a:endParaRPr lang="es-ES" sz="2400" dirty="0">
              <a:solidFill>
                <a:srgbClr val="00B050"/>
              </a:solidFill>
            </a:endParaRP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xmlns="" id="{37F25998-6866-4F7A-A76F-FB9ED842F1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3298" y="2076923"/>
            <a:ext cx="3300681" cy="2704160"/>
          </a:xfrm>
        </p:spPr>
        <p:txBody>
          <a:bodyPr/>
          <a:lstStyle/>
          <a:p>
            <a:r>
              <a:rPr lang="es-ES" sz="9000" dirty="0" err="1"/>
              <a:t>p</a:t>
            </a:r>
            <a:r>
              <a:rPr lang="es-ES" sz="9000" dirty="0" err="1">
                <a:solidFill>
                  <a:schemeClr val="accent6">
                    <a:lumMod val="75000"/>
                  </a:schemeClr>
                </a:solidFill>
              </a:rPr>
              <a:t>ea</a:t>
            </a:r>
            <a:r>
              <a:rPr lang="es-ES" sz="9000" dirty="0" err="1"/>
              <a:t>c</a:t>
            </a:r>
            <a:r>
              <a:rPr lang="es-ES" sz="9000" dirty="0" err="1">
                <a:solidFill>
                  <a:schemeClr val="accent6">
                    <a:lumMod val="75000"/>
                  </a:schemeClr>
                </a:solidFill>
              </a:rPr>
              <a:t>e</a:t>
            </a:r>
            <a:endParaRPr lang="es-ES" sz="9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xmlns="" id="{C56BDADA-DCBB-4406-A2D4-A1EDB41F5265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Autofit/>
          </a:bodyPr>
          <a:lstStyle/>
          <a:p>
            <a:r>
              <a:rPr lang="es-ES" dirty="0" err="1">
                <a:solidFill>
                  <a:srgbClr val="0033CC"/>
                </a:solidFill>
              </a:rPr>
              <a:t>When</a:t>
            </a:r>
            <a:r>
              <a:rPr lang="es-ES" dirty="0">
                <a:solidFill>
                  <a:srgbClr val="0033CC"/>
                </a:solidFill>
              </a:rPr>
              <a:t> </a:t>
            </a:r>
            <a:r>
              <a:rPr lang="es-ES" dirty="0" err="1">
                <a:solidFill>
                  <a:srgbClr val="0033CC"/>
                </a:solidFill>
              </a:rPr>
              <a:t>we</a:t>
            </a:r>
            <a:r>
              <a:rPr lang="es-ES" dirty="0">
                <a:solidFill>
                  <a:srgbClr val="0033CC"/>
                </a:solidFill>
              </a:rPr>
              <a:t> </a:t>
            </a:r>
            <a:r>
              <a:rPr lang="es-ES" dirty="0" err="1">
                <a:solidFill>
                  <a:srgbClr val="0033CC"/>
                </a:solidFill>
              </a:rPr>
              <a:t>finish</a:t>
            </a:r>
            <a:r>
              <a:rPr lang="es-ES" dirty="0">
                <a:solidFill>
                  <a:srgbClr val="0033CC"/>
                </a:solidFill>
              </a:rPr>
              <a:t> </a:t>
            </a:r>
            <a:r>
              <a:rPr lang="es-ES" dirty="0" err="1">
                <a:solidFill>
                  <a:srgbClr val="0033CC"/>
                </a:solidFill>
              </a:rPr>
              <a:t>it</a:t>
            </a:r>
            <a:r>
              <a:rPr lang="es-ES" dirty="0">
                <a:solidFill>
                  <a:srgbClr val="0033CC"/>
                </a:solidFill>
              </a:rPr>
              <a:t>, </a:t>
            </a:r>
            <a:r>
              <a:rPr lang="es-ES" dirty="0" err="1">
                <a:solidFill>
                  <a:srgbClr val="0033CC"/>
                </a:solidFill>
              </a:rPr>
              <a:t>pupils</a:t>
            </a:r>
            <a:r>
              <a:rPr lang="es-ES" dirty="0">
                <a:solidFill>
                  <a:srgbClr val="0033CC"/>
                </a:solidFill>
              </a:rPr>
              <a:t> </a:t>
            </a:r>
            <a:r>
              <a:rPr lang="es-ES" dirty="0" err="1">
                <a:solidFill>
                  <a:srgbClr val="0033CC"/>
                </a:solidFill>
              </a:rPr>
              <a:t>feel</a:t>
            </a:r>
            <a:r>
              <a:rPr lang="es-ES" dirty="0">
                <a:solidFill>
                  <a:srgbClr val="0033CC"/>
                </a:solidFill>
              </a:rPr>
              <a:t> Good: </a:t>
            </a:r>
            <a:r>
              <a:rPr lang="es-ES" dirty="0" err="1">
                <a:solidFill>
                  <a:srgbClr val="0033CC"/>
                </a:solidFill>
              </a:rPr>
              <a:t>they</a:t>
            </a:r>
            <a:r>
              <a:rPr lang="es-ES" dirty="0">
                <a:solidFill>
                  <a:srgbClr val="0033CC"/>
                </a:solidFill>
              </a:rPr>
              <a:t> </a:t>
            </a:r>
            <a:r>
              <a:rPr lang="es-ES" dirty="0" err="1">
                <a:solidFill>
                  <a:srgbClr val="0033CC"/>
                </a:solidFill>
              </a:rPr>
              <a:t>have</a:t>
            </a:r>
            <a:r>
              <a:rPr lang="es-ES" dirty="0">
                <a:solidFill>
                  <a:srgbClr val="0033CC"/>
                </a:solidFill>
              </a:rPr>
              <a:t> </a:t>
            </a:r>
            <a:r>
              <a:rPr lang="es-ES" dirty="0" err="1">
                <a:solidFill>
                  <a:srgbClr val="0033CC"/>
                </a:solidFill>
              </a:rPr>
              <a:t>tried</a:t>
            </a:r>
            <a:r>
              <a:rPr lang="es-ES" dirty="0">
                <a:solidFill>
                  <a:srgbClr val="0033CC"/>
                </a:solidFill>
              </a:rPr>
              <a:t> </a:t>
            </a:r>
            <a:r>
              <a:rPr lang="es-ES" dirty="0" err="1">
                <a:solidFill>
                  <a:srgbClr val="0033CC"/>
                </a:solidFill>
              </a:rPr>
              <a:t>forgive</a:t>
            </a:r>
            <a:r>
              <a:rPr lang="es-ES" dirty="0">
                <a:solidFill>
                  <a:srgbClr val="0033CC"/>
                </a:solidFill>
              </a:rPr>
              <a:t>, </a:t>
            </a:r>
            <a:r>
              <a:rPr lang="es-ES" dirty="0" err="1">
                <a:solidFill>
                  <a:srgbClr val="0033CC"/>
                </a:solidFill>
              </a:rPr>
              <a:t>learn</a:t>
            </a:r>
            <a:r>
              <a:rPr lang="es-ES" dirty="0">
                <a:solidFill>
                  <a:srgbClr val="0033CC"/>
                </a:solidFill>
              </a:rPr>
              <a:t>… and, </a:t>
            </a:r>
            <a:r>
              <a:rPr lang="es-ES" dirty="0" err="1">
                <a:solidFill>
                  <a:srgbClr val="0033CC"/>
                </a:solidFill>
              </a:rPr>
              <a:t>also</a:t>
            </a:r>
            <a:r>
              <a:rPr lang="es-ES" dirty="0">
                <a:solidFill>
                  <a:srgbClr val="0033CC"/>
                </a:solidFill>
              </a:rPr>
              <a:t>, </a:t>
            </a:r>
            <a:r>
              <a:rPr lang="es-ES" dirty="0" err="1">
                <a:solidFill>
                  <a:srgbClr val="0033CC"/>
                </a:solidFill>
              </a:rPr>
              <a:t>they</a:t>
            </a:r>
            <a:r>
              <a:rPr lang="es-ES" dirty="0">
                <a:solidFill>
                  <a:srgbClr val="0033CC"/>
                </a:solidFill>
              </a:rPr>
              <a:t> </a:t>
            </a:r>
            <a:r>
              <a:rPr lang="es-ES" dirty="0" err="1">
                <a:solidFill>
                  <a:srgbClr val="0033CC"/>
                </a:solidFill>
              </a:rPr>
              <a:t>help</a:t>
            </a:r>
            <a:r>
              <a:rPr lang="es-ES" dirty="0">
                <a:solidFill>
                  <a:srgbClr val="0033CC"/>
                </a:solidFill>
              </a:rPr>
              <a:t> </a:t>
            </a:r>
            <a:r>
              <a:rPr lang="es-ES" dirty="0" err="1">
                <a:solidFill>
                  <a:srgbClr val="0033CC"/>
                </a:solidFill>
              </a:rPr>
              <a:t>poor</a:t>
            </a:r>
            <a:r>
              <a:rPr lang="es-ES" dirty="0">
                <a:solidFill>
                  <a:srgbClr val="0033CC"/>
                </a:solidFill>
              </a:rPr>
              <a:t> </a:t>
            </a:r>
            <a:r>
              <a:rPr lang="es-ES" dirty="0" err="1">
                <a:solidFill>
                  <a:srgbClr val="0033CC"/>
                </a:solidFill>
              </a:rPr>
              <a:t>people</a:t>
            </a:r>
            <a:r>
              <a:rPr lang="es-ES" dirty="0">
                <a:solidFill>
                  <a:srgbClr val="0033CC"/>
                </a:solidFill>
              </a:rPr>
              <a:t>, </a:t>
            </a:r>
            <a:r>
              <a:rPr lang="es-ES" dirty="0" err="1">
                <a:solidFill>
                  <a:srgbClr val="0033CC"/>
                </a:solidFill>
              </a:rPr>
              <a:t>because</a:t>
            </a:r>
            <a:r>
              <a:rPr lang="es-ES" dirty="0">
                <a:solidFill>
                  <a:srgbClr val="0033CC"/>
                </a:solidFill>
              </a:rPr>
              <a:t>, </a:t>
            </a:r>
            <a:r>
              <a:rPr lang="es-ES" dirty="0" err="1">
                <a:solidFill>
                  <a:srgbClr val="0033CC"/>
                </a:solidFill>
              </a:rPr>
              <a:t>finally</a:t>
            </a:r>
            <a:r>
              <a:rPr lang="es-ES" dirty="0">
                <a:solidFill>
                  <a:srgbClr val="0033CC"/>
                </a:solidFill>
              </a:rPr>
              <a:t>, </a:t>
            </a:r>
            <a:r>
              <a:rPr lang="es-ES" dirty="0" err="1">
                <a:solidFill>
                  <a:srgbClr val="0033CC"/>
                </a:solidFill>
              </a:rPr>
              <a:t>we</a:t>
            </a:r>
            <a:r>
              <a:rPr lang="es-ES" dirty="0">
                <a:solidFill>
                  <a:srgbClr val="0033CC"/>
                </a:solidFill>
              </a:rPr>
              <a:t> </a:t>
            </a:r>
            <a:r>
              <a:rPr lang="es-ES" dirty="0" err="1">
                <a:solidFill>
                  <a:srgbClr val="0033CC"/>
                </a:solidFill>
              </a:rPr>
              <a:t>give</a:t>
            </a:r>
            <a:r>
              <a:rPr lang="es-ES" dirty="0">
                <a:solidFill>
                  <a:srgbClr val="0033CC"/>
                </a:solidFill>
              </a:rPr>
              <a:t> </a:t>
            </a:r>
            <a:r>
              <a:rPr lang="es-ES" dirty="0" err="1">
                <a:solidFill>
                  <a:srgbClr val="0033CC"/>
                </a:solidFill>
              </a:rPr>
              <a:t>those</a:t>
            </a:r>
            <a:r>
              <a:rPr lang="es-ES" dirty="0">
                <a:solidFill>
                  <a:srgbClr val="0033CC"/>
                </a:solidFill>
              </a:rPr>
              <a:t> bags </a:t>
            </a:r>
            <a:r>
              <a:rPr lang="es-ES" dirty="0" err="1">
                <a:solidFill>
                  <a:srgbClr val="0033CC"/>
                </a:solidFill>
              </a:rPr>
              <a:t>to</a:t>
            </a:r>
            <a:r>
              <a:rPr lang="es-ES" dirty="0">
                <a:solidFill>
                  <a:srgbClr val="0033CC"/>
                </a:solidFill>
              </a:rPr>
              <a:t> </a:t>
            </a:r>
            <a:r>
              <a:rPr lang="es-ES" dirty="0" err="1">
                <a:solidFill>
                  <a:srgbClr val="0033CC"/>
                </a:solidFill>
              </a:rPr>
              <a:t>poorer</a:t>
            </a:r>
            <a:r>
              <a:rPr lang="es-ES" dirty="0">
                <a:solidFill>
                  <a:srgbClr val="0033CC"/>
                </a:solidFill>
              </a:rPr>
              <a:t> </a:t>
            </a:r>
            <a:r>
              <a:rPr lang="es-ES" dirty="0" err="1">
                <a:solidFill>
                  <a:srgbClr val="0033CC"/>
                </a:solidFill>
              </a:rPr>
              <a:t>neighbours</a:t>
            </a:r>
            <a:r>
              <a:rPr lang="es-ES" dirty="0">
                <a:solidFill>
                  <a:srgbClr val="0033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5783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xmlns="" id="{3CEBB024-FE63-4619-B05E-F4E60CC58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Ideamos planes chulos: el día de la sonrisa…</a:t>
            </a:r>
          </a:p>
        </p:txBody>
      </p:sp>
      <p:pic>
        <p:nvPicPr>
          <p:cNvPr id="16" name="Marcador de contenido 15">
            <a:extLst>
              <a:ext uri="{FF2B5EF4-FFF2-40B4-BE49-F238E27FC236}">
                <a16:creationId xmlns:a16="http://schemas.microsoft.com/office/drawing/2014/main" xmlns="" id="{D5F89BED-BC96-41F8-9D1E-349754086FA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84275" y="2366963"/>
            <a:ext cx="4565649" cy="3424237"/>
          </a:xfrm>
        </p:spPr>
      </p:pic>
      <p:pic>
        <p:nvPicPr>
          <p:cNvPr id="18" name="Marcador de contenido 17">
            <a:extLst>
              <a:ext uri="{FF2B5EF4-FFF2-40B4-BE49-F238E27FC236}">
                <a16:creationId xmlns:a16="http://schemas.microsoft.com/office/drawing/2014/main" xmlns="" id="{6F7097DF-DB84-41E3-9ECE-50B51E1FEE4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4420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6824450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40CC550-36F0-4715-A49C-4E1D55E73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accent3"/>
                </a:solidFill>
              </a:rPr>
              <a:t>We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create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cool</a:t>
            </a:r>
            <a:r>
              <a:rPr lang="es-ES" dirty="0">
                <a:solidFill>
                  <a:schemeClr val="accent3"/>
                </a:solidFill>
              </a:rPr>
              <a:t> </a:t>
            </a:r>
            <a:r>
              <a:rPr lang="es-ES" dirty="0" err="1">
                <a:solidFill>
                  <a:schemeClr val="accent3"/>
                </a:solidFill>
              </a:rPr>
              <a:t>plans</a:t>
            </a:r>
            <a:r>
              <a:rPr lang="es-ES" dirty="0">
                <a:solidFill>
                  <a:schemeClr val="accent3"/>
                </a:solidFill>
              </a:rPr>
              <a:t>!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9F9C829-67D2-4D80-AE3B-A222CCD04F9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err="1">
                <a:solidFill>
                  <a:schemeClr val="accent5">
                    <a:lumMod val="75000"/>
                  </a:schemeClr>
                </a:solidFill>
              </a:rPr>
              <a:t>For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5">
                    <a:lumMod val="75000"/>
                  </a:schemeClr>
                </a:solidFill>
              </a:rPr>
              <a:t>example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, in </a:t>
            </a:r>
            <a:r>
              <a:rPr lang="es-ES" dirty="0" err="1">
                <a:solidFill>
                  <a:schemeClr val="accent5">
                    <a:lumMod val="75000"/>
                  </a:schemeClr>
                </a:solidFill>
              </a:rPr>
              <a:t>this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5">
                    <a:lumMod val="75000"/>
                  </a:schemeClr>
                </a:solidFill>
              </a:rPr>
              <a:t>pandemic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 times…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AC17512-1EED-40AF-AF9E-FF6A448F83B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err="1">
                <a:solidFill>
                  <a:srgbClr val="7030A0"/>
                </a:solidFill>
              </a:rPr>
              <a:t>Let´s</a:t>
            </a:r>
            <a:r>
              <a:rPr lang="es-ES" dirty="0">
                <a:solidFill>
                  <a:srgbClr val="7030A0"/>
                </a:solidFill>
              </a:rPr>
              <a:t> </a:t>
            </a:r>
            <a:r>
              <a:rPr lang="es-ES" dirty="0" err="1">
                <a:solidFill>
                  <a:srgbClr val="7030A0"/>
                </a:solidFill>
              </a:rPr>
              <a:t>celebrate</a:t>
            </a:r>
            <a:r>
              <a:rPr lang="es-ES" dirty="0">
                <a:solidFill>
                  <a:srgbClr val="7030A0"/>
                </a:solidFill>
              </a:rPr>
              <a:t> </a:t>
            </a:r>
            <a:r>
              <a:rPr lang="es-ES" dirty="0" err="1">
                <a:solidFill>
                  <a:srgbClr val="7030A0"/>
                </a:solidFill>
              </a:rPr>
              <a:t>the</a:t>
            </a:r>
            <a:r>
              <a:rPr lang="es-ES" dirty="0">
                <a:solidFill>
                  <a:srgbClr val="7030A0"/>
                </a:solidFill>
              </a:rPr>
              <a:t> </a:t>
            </a:r>
            <a:r>
              <a:rPr lang="es-ES" dirty="0" err="1">
                <a:solidFill>
                  <a:srgbClr val="7030A0"/>
                </a:solidFill>
              </a:rPr>
              <a:t>smile</a:t>
            </a:r>
            <a:r>
              <a:rPr lang="es-ES" dirty="0">
                <a:solidFill>
                  <a:srgbClr val="7030A0"/>
                </a:solidFill>
              </a:rPr>
              <a:t> </a:t>
            </a:r>
            <a:r>
              <a:rPr lang="es-ES" dirty="0" err="1">
                <a:solidFill>
                  <a:srgbClr val="7030A0"/>
                </a:solidFill>
              </a:rPr>
              <a:t>day</a:t>
            </a:r>
            <a:r>
              <a:rPr lang="es-ES" dirty="0">
                <a:solidFill>
                  <a:srgbClr val="7030A0"/>
                </a:solidFill>
              </a:rPr>
              <a:t>, </a:t>
            </a:r>
            <a:r>
              <a:rPr lang="es-ES" dirty="0" err="1">
                <a:solidFill>
                  <a:srgbClr val="7030A0"/>
                </a:solidFill>
              </a:rPr>
              <a:t>with</a:t>
            </a:r>
            <a:r>
              <a:rPr lang="es-ES" dirty="0">
                <a:solidFill>
                  <a:srgbClr val="7030A0"/>
                </a:solidFill>
              </a:rPr>
              <a:t> a </a:t>
            </a:r>
            <a:r>
              <a:rPr lang="es-ES" dirty="0" err="1">
                <a:solidFill>
                  <a:srgbClr val="7030A0"/>
                </a:solidFill>
              </a:rPr>
              <a:t>great</a:t>
            </a:r>
            <a:r>
              <a:rPr lang="es-ES" dirty="0">
                <a:solidFill>
                  <a:srgbClr val="7030A0"/>
                </a:solidFill>
              </a:rPr>
              <a:t> </a:t>
            </a:r>
            <a:r>
              <a:rPr lang="es-ES" dirty="0" err="1">
                <a:solidFill>
                  <a:srgbClr val="7030A0"/>
                </a:solidFill>
              </a:rPr>
              <a:t>smile</a:t>
            </a:r>
            <a:r>
              <a:rPr lang="es-ES" dirty="0">
                <a:solidFill>
                  <a:srgbClr val="7030A0"/>
                </a:solidFill>
              </a:rPr>
              <a:t> </a:t>
            </a:r>
            <a:r>
              <a:rPr lang="es-ES" dirty="0" err="1">
                <a:solidFill>
                  <a:srgbClr val="7030A0"/>
                </a:solidFill>
              </a:rPr>
              <a:t>on</a:t>
            </a:r>
            <a:r>
              <a:rPr lang="es-ES" dirty="0">
                <a:solidFill>
                  <a:srgbClr val="7030A0"/>
                </a:solidFill>
              </a:rPr>
              <a:t> </a:t>
            </a:r>
            <a:r>
              <a:rPr lang="es-ES" dirty="0" err="1">
                <a:solidFill>
                  <a:srgbClr val="7030A0"/>
                </a:solidFill>
              </a:rPr>
              <a:t>your</a:t>
            </a:r>
            <a:r>
              <a:rPr lang="es-ES" dirty="0">
                <a:solidFill>
                  <a:srgbClr val="7030A0"/>
                </a:solidFill>
              </a:rPr>
              <a:t> facial </a:t>
            </a:r>
            <a:r>
              <a:rPr lang="es-ES" dirty="0" err="1">
                <a:solidFill>
                  <a:srgbClr val="7030A0"/>
                </a:solidFill>
              </a:rPr>
              <a:t>mask</a:t>
            </a:r>
            <a:r>
              <a:rPr lang="es-ES" dirty="0">
                <a:solidFill>
                  <a:srgbClr val="7030A0"/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715978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CC484A1-E4D7-4857-8FE4-F971FDE82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645" y="769306"/>
            <a:ext cx="7558760" cy="5669071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9EBD0DE2-1BEF-4BC3-A63E-B1506797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734837"/>
            <a:ext cx="10364451" cy="1703539"/>
          </a:xfrm>
        </p:spPr>
        <p:txBody>
          <a:bodyPr/>
          <a:lstStyle/>
          <a:p>
            <a:r>
              <a:rPr lang="es-ES" dirty="0">
                <a:solidFill>
                  <a:srgbClr val="C00000"/>
                </a:solidFill>
              </a:rPr>
              <a:t>El día del amor y de la amistad</a:t>
            </a:r>
          </a:p>
        </p:txBody>
      </p:sp>
    </p:spTree>
    <p:extLst>
      <p:ext uri="{BB962C8B-B14F-4D97-AF65-F5344CB8AC3E}">
        <p14:creationId xmlns:p14="http://schemas.microsoft.com/office/powerpoint/2010/main" val="16558550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67A24E5-4A71-44EC-AD96-1CB2B276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Day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love</a:t>
            </a:r>
            <a:r>
              <a:rPr lang="es-ES" dirty="0"/>
              <a:t> and </a:t>
            </a:r>
            <a:r>
              <a:rPr lang="es-ES" dirty="0" err="1"/>
              <a:t>friendship</a:t>
            </a:r>
            <a:endParaRPr lang="es-ES" dirty="0"/>
          </a:p>
        </p:txBody>
      </p:sp>
      <p:sp>
        <p:nvSpPr>
          <p:cNvPr id="3" name="Corazón 2">
            <a:extLst>
              <a:ext uri="{FF2B5EF4-FFF2-40B4-BE49-F238E27FC236}">
                <a16:creationId xmlns:a16="http://schemas.microsoft.com/office/drawing/2014/main" xmlns="" id="{706A441F-245F-4A36-9D39-207C5A594AC2}"/>
              </a:ext>
            </a:extLst>
          </p:cNvPr>
          <p:cNvSpPr/>
          <p:nvPr/>
        </p:nvSpPr>
        <p:spPr>
          <a:xfrm>
            <a:off x="6945682" y="1952854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ara sonriente 3">
            <a:extLst>
              <a:ext uri="{FF2B5EF4-FFF2-40B4-BE49-F238E27FC236}">
                <a16:creationId xmlns:a16="http://schemas.microsoft.com/office/drawing/2014/main" xmlns="" id="{414A444C-A850-4487-B803-30E3D348EB4D}"/>
              </a:ext>
            </a:extLst>
          </p:cNvPr>
          <p:cNvSpPr/>
          <p:nvPr/>
        </p:nvSpPr>
        <p:spPr>
          <a:xfrm>
            <a:off x="8248389" y="3120907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orazón 4">
            <a:extLst>
              <a:ext uri="{FF2B5EF4-FFF2-40B4-BE49-F238E27FC236}">
                <a16:creationId xmlns:a16="http://schemas.microsoft.com/office/drawing/2014/main" xmlns="" id="{FE353D2E-DECB-4F0D-B280-52E885B04284}"/>
              </a:ext>
            </a:extLst>
          </p:cNvPr>
          <p:cNvSpPr/>
          <p:nvPr/>
        </p:nvSpPr>
        <p:spPr>
          <a:xfrm>
            <a:off x="3645074" y="378286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ara sonriente 5">
            <a:extLst>
              <a:ext uri="{FF2B5EF4-FFF2-40B4-BE49-F238E27FC236}">
                <a16:creationId xmlns:a16="http://schemas.microsoft.com/office/drawing/2014/main" xmlns="" id="{9692E34D-C111-4783-96EC-E0DE04AC1BED}"/>
              </a:ext>
            </a:extLst>
          </p:cNvPr>
          <p:cNvSpPr/>
          <p:nvPr/>
        </p:nvSpPr>
        <p:spPr>
          <a:xfrm>
            <a:off x="2947792" y="2002958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orazón 6">
            <a:extLst>
              <a:ext uri="{FF2B5EF4-FFF2-40B4-BE49-F238E27FC236}">
                <a16:creationId xmlns:a16="http://schemas.microsoft.com/office/drawing/2014/main" xmlns="" id="{01E3D061-A94C-4AE5-8AC9-9EF18F7907E7}"/>
              </a:ext>
            </a:extLst>
          </p:cNvPr>
          <p:cNvSpPr/>
          <p:nvPr/>
        </p:nvSpPr>
        <p:spPr>
          <a:xfrm>
            <a:off x="5999967" y="4258849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ara sonriente 7">
            <a:extLst>
              <a:ext uri="{FF2B5EF4-FFF2-40B4-BE49-F238E27FC236}">
                <a16:creationId xmlns:a16="http://schemas.microsoft.com/office/drawing/2014/main" xmlns="" id="{076D3FDF-D09D-47E5-AD8A-8E8987E17522}"/>
              </a:ext>
            </a:extLst>
          </p:cNvPr>
          <p:cNvSpPr/>
          <p:nvPr/>
        </p:nvSpPr>
        <p:spPr>
          <a:xfrm>
            <a:off x="5561556" y="2630466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ara sonriente 8">
            <a:extLst>
              <a:ext uri="{FF2B5EF4-FFF2-40B4-BE49-F238E27FC236}">
                <a16:creationId xmlns:a16="http://schemas.microsoft.com/office/drawing/2014/main" xmlns="" id="{1D5635CF-2012-4A09-AAD8-D27C208F4BC4}"/>
              </a:ext>
            </a:extLst>
          </p:cNvPr>
          <p:cNvSpPr/>
          <p:nvPr/>
        </p:nvSpPr>
        <p:spPr>
          <a:xfrm>
            <a:off x="2279737" y="4697260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orazón 9">
            <a:extLst>
              <a:ext uri="{FF2B5EF4-FFF2-40B4-BE49-F238E27FC236}">
                <a16:creationId xmlns:a16="http://schemas.microsoft.com/office/drawing/2014/main" xmlns="" id="{0118FC38-C268-4007-A2E3-B43F3DB854B9}"/>
              </a:ext>
            </a:extLst>
          </p:cNvPr>
          <p:cNvSpPr/>
          <p:nvPr/>
        </p:nvSpPr>
        <p:spPr>
          <a:xfrm>
            <a:off x="1346548" y="308646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ara sonriente 10">
            <a:extLst>
              <a:ext uri="{FF2B5EF4-FFF2-40B4-BE49-F238E27FC236}">
                <a16:creationId xmlns:a16="http://schemas.microsoft.com/office/drawing/2014/main" xmlns="" id="{3E2712E9-9DE8-4E62-808B-16DC3AD048D1}"/>
              </a:ext>
            </a:extLst>
          </p:cNvPr>
          <p:cNvSpPr/>
          <p:nvPr/>
        </p:nvSpPr>
        <p:spPr>
          <a:xfrm>
            <a:off x="9895562" y="4434214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ara sonriente 11">
            <a:extLst>
              <a:ext uri="{FF2B5EF4-FFF2-40B4-BE49-F238E27FC236}">
                <a16:creationId xmlns:a16="http://schemas.microsoft.com/office/drawing/2014/main" xmlns="" id="{0B77655F-8A66-40EF-9CFC-53DFBD693425}"/>
              </a:ext>
            </a:extLst>
          </p:cNvPr>
          <p:cNvSpPr/>
          <p:nvPr/>
        </p:nvSpPr>
        <p:spPr>
          <a:xfrm>
            <a:off x="5047989" y="5361140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orazón 12">
            <a:extLst>
              <a:ext uri="{FF2B5EF4-FFF2-40B4-BE49-F238E27FC236}">
                <a16:creationId xmlns:a16="http://schemas.microsoft.com/office/drawing/2014/main" xmlns="" id="{00CDC4C6-4090-472C-B90C-472AE4C1D794}"/>
              </a:ext>
            </a:extLst>
          </p:cNvPr>
          <p:cNvSpPr/>
          <p:nvPr/>
        </p:nvSpPr>
        <p:spPr>
          <a:xfrm>
            <a:off x="10546915" y="263046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8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953527A3-C4E1-47D4-9C9D-4C694A910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308" y="342675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32399F-1330-4AF0-A4B8-C7B48FF67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308" y="5791199"/>
            <a:ext cx="9507254" cy="922752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bg1"/>
                </a:solidFill>
              </a:rPr>
              <a:t>Planeamos ideas chulas para el día de la paz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4762D32-7619-4755-ADB2-780043C3B6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291719A0-5F46-417B-9CE8-40248B44982F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74C6D288-18E1-427A-A2E8-EDB8AE2E4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F86BBF86-91A3-4E53-B199-BE908F7EA4E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A3140967-A35B-463F-9CEB-31A9864BA6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xmlns="" id="{3A918C82-4410-4CDE-A1AA-2928B75CC72A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" name="Marcador de posición de imagen 12">
            <a:extLst>
              <a:ext uri="{FF2B5EF4-FFF2-40B4-BE49-F238E27FC236}">
                <a16:creationId xmlns:a16="http://schemas.microsoft.com/office/drawing/2014/main" xmlns="" id="{4FB5A6B4-B906-4DDB-AB6E-C3FB1D088E8A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 t="8895" b="8895"/>
          <a:stretch>
            <a:fillRect/>
          </a:stretch>
        </p:blipFill>
        <p:spPr>
          <a:xfrm>
            <a:off x="880266" y="4204820"/>
            <a:ext cx="3296409" cy="1524000"/>
          </a:xfrm>
        </p:spPr>
      </p:pic>
      <p:pic>
        <p:nvPicPr>
          <p:cNvPr id="15" name="Marcador de posición de imagen 14">
            <a:extLst>
              <a:ext uri="{FF2B5EF4-FFF2-40B4-BE49-F238E27FC236}">
                <a16:creationId xmlns:a16="http://schemas.microsoft.com/office/drawing/2014/main" xmlns="" id="{FB3642B1-8DF4-490E-A5A3-EC903609116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19246" b="19246"/>
          <a:stretch>
            <a:fillRect/>
          </a:stretch>
        </p:blipFill>
        <p:spPr>
          <a:xfrm>
            <a:off x="4434534" y="4204820"/>
            <a:ext cx="3303352" cy="1524000"/>
          </a:xfrm>
        </p:spPr>
      </p:pic>
      <p:pic>
        <p:nvPicPr>
          <p:cNvPr id="17" name="Marcador de posición de imagen 16">
            <a:extLst>
              <a:ext uri="{FF2B5EF4-FFF2-40B4-BE49-F238E27FC236}">
                <a16:creationId xmlns:a16="http://schemas.microsoft.com/office/drawing/2014/main" xmlns="" id="{48CDFF04-7E6C-4ACE-A0B9-A8430690A705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5"/>
          <a:srcRect t="19246" b="19246"/>
          <a:stretch>
            <a:fillRect/>
          </a:stretch>
        </p:blipFill>
        <p:spPr>
          <a:xfrm>
            <a:off x="8006806" y="4204820"/>
            <a:ext cx="3304928" cy="1524000"/>
          </a:xfrm>
        </p:spPr>
      </p:pic>
    </p:spTree>
    <p:extLst>
      <p:ext uri="{BB962C8B-B14F-4D97-AF65-F5344CB8AC3E}">
        <p14:creationId xmlns:p14="http://schemas.microsoft.com/office/powerpoint/2010/main" val="140293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BAD9EAC-92B9-4508-9AFA-B6F22B6F5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3">
                    <a:lumMod val="50000"/>
                  </a:schemeClr>
                </a:solidFill>
              </a:rPr>
              <a:t>¿QUIÉNES SOMOS?</a:t>
            </a:r>
            <a:br>
              <a:rPr lang="es-ES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s-ES" dirty="0">
                <a:solidFill>
                  <a:schemeClr val="accent3">
                    <a:lumMod val="50000"/>
                  </a:schemeClr>
                </a:solidFill>
                <a:latin typeface="Mistral" panose="03090702030407020403" pitchFamily="66" charset="0"/>
              </a:rPr>
              <a:t>Este curso, somos nueve mediadores:</a:t>
            </a:r>
            <a:endParaRPr lang="es-E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EE8144D0-CABA-48F6-AF27-0C956C0660E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234906" y="609600"/>
            <a:ext cx="3886200" cy="5181600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4F3E8FD-9A1E-46EC-9420-2B585207F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4" y="2818356"/>
            <a:ext cx="3935689" cy="3430044"/>
          </a:xfrm>
        </p:spPr>
        <p:txBody>
          <a:bodyPr>
            <a:normAutofit fontScale="85000" lnSpcReduction="10000"/>
          </a:bodyPr>
          <a:lstStyle/>
          <a:p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Ravie" panose="04040805050809020602" pitchFamily="82" charset="0"/>
              </a:rPr>
              <a:t>De 6ºa, María, Matías, </a:t>
            </a:r>
            <a:r>
              <a:rPr lang="es-ES" dirty="0" err="1">
                <a:solidFill>
                  <a:schemeClr val="accent6">
                    <a:lumMod val="50000"/>
                  </a:schemeClr>
                </a:solidFill>
                <a:latin typeface="Ravie" panose="04040805050809020602" pitchFamily="82" charset="0"/>
              </a:rPr>
              <a:t>kevin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Ravie" panose="04040805050809020602" pitchFamily="82" charset="0"/>
              </a:rPr>
              <a:t> y ángel, </a:t>
            </a:r>
          </a:p>
          <a:p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Ravie" panose="04040805050809020602" pitchFamily="82" charset="0"/>
              </a:rPr>
              <a:t>de 6ºb, Sofía, Alejandro y helena, </a:t>
            </a:r>
          </a:p>
          <a:p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Ravie" panose="04040805050809020602" pitchFamily="82" charset="0"/>
              </a:rPr>
              <a:t>de 6ºc, </a:t>
            </a:r>
            <a:r>
              <a:rPr lang="es-ES" dirty="0" err="1">
                <a:solidFill>
                  <a:schemeClr val="accent6">
                    <a:lumMod val="50000"/>
                  </a:schemeClr>
                </a:solidFill>
                <a:latin typeface="Ravie" panose="04040805050809020602" pitchFamily="82" charset="0"/>
              </a:rPr>
              <a:t>eva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Ravie" panose="04040805050809020602" pitchFamily="82" charset="0"/>
              </a:rPr>
              <a:t> y Nerea.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Nuestros compañeros, en 5º, nos eligieron para formar parte del equipo de convivencia, para promover la paz y la amistad.</a:t>
            </a:r>
          </a:p>
          <a:p>
            <a:endParaRPr lang="es-ES" dirty="0">
              <a:solidFill>
                <a:schemeClr val="accent1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Goudy Stout" panose="0202090407030B020401" pitchFamily="18" charset="0"/>
                <a:cs typeface="MV Boli" panose="02000500030200090000" pitchFamily="2" charset="0"/>
              </a:rPr>
              <a:t>Este soy yo, Matías.</a:t>
            </a:r>
          </a:p>
        </p:txBody>
      </p:sp>
    </p:spTree>
    <p:extLst>
      <p:ext uri="{BB962C8B-B14F-4D97-AF65-F5344CB8AC3E}">
        <p14:creationId xmlns:p14="http://schemas.microsoft.com/office/powerpoint/2010/main" val="48346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BA8448F-5C83-4B86-B64B-700CA620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/>
            </a:r>
            <a:b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</a:b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/>
            </a:r>
            <a:b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</a:b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/>
            </a:r>
            <a:b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</a:b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/>
            </a:r>
            <a:b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</a:b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/>
            </a:r>
            <a:b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</a:b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/>
            </a:r>
            <a:b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</a:br>
            <a:r>
              <a:rPr lang="es-ES" dirty="0" err="1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We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s-ES" dirty="0" err="1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organize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/>
            </a:r>
            <a:b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</a:b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s-ES" dirty="0" err="1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the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peace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s-ES" dirty="0" err="1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day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, </a:t>
            </a:r>
            <a:b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</a:br>
            <a:r>
              <a:rPr lang="es-ES" dirty="0" err="1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based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s-ES" dirty="0" err="1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upon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b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</a:br>
            <a:r>
              <a:rPr lang="es-ES" dirty="0" err="1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the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s-ES" dirty="0" err="1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legend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s-ES" dirty="0" err="1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of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 </a:t>
            </a:r>
            <a:b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</a:br>
            <a:r>
              <a:rPr lang="es-ES" dirty="0" err="1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the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 red </a:t>
            </a:r>
            <a:r>
              <a:rPr lang="es-ES" dirty="0" err="1">
                <a:solidFill>
                  <a:schemeClr val="accent2">
                    <a:lumMod val="75000"/>
                  </a:schemeClr>
                </a:solidFill>
                <a:latin typeface="Segoe Script" panose="030B0504020000000003" pitchFamily="66" charset="0"/>
              </a:rPr>
              <a:t>thread</a:t>
            </a:r>
            <a:endParaRPr lang="es-ES" dirty="0">
              <a:solidFill>
                <a:schemeClr val="accent2">
                  <a:lumMod val="75000"/>
                </a:schemeClr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86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xmlns="" id="{F3A929EB-C905-4525-AC7A-6768E7A54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Showcard Gothic" panose="04020904020102020604" pitchFamily="82" charset="0"/>
              </a:rPr>
              <a:t>Otras de nuestras funciones…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xmlns="" id="{6471C0C4-C028-46BB-B8E5-341DED2BA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De vez en cuando, hacemos regalos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xmlns="" id="{069CB5D8-D71E-41B9-921F-3482620D8781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s-ES" b="1" dirty="0">
                <a:solidFill>
                  <a:srgbClr val="0033CC"/>
                </a:solidFill>
              </a:rPr>
              <a:t>Cómics de superhéroes contra el acoso escolar.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xmlns="" id="{F6981744-D496-4866-9CE2-2B0274DE5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Decoramos el colegio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xmlns="" id="{70B825F7-3AAF-41CE-B2C5-F7D65C33E2AE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s-ES" b="1" dirty="0">
                <a:solidFill>
                  <a:srgbClr val="CC3300"/>
                </a:solidFill>
              </a:rPr>
              <a:t>Para que os sintáis más felices en el cole y leáis los consejos de convivencia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xmlns="" id="{29C0B559-0837-4954-A3A6-B134F0E501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Colaboramos con nuestros ayudantes, los “</a:t>
            </a:r>
            <a:r>
              <a:rPr lang="es-ES" dirty="0" err="1">
                <a:solidFill>
                  <a:schemeClr val="accent6">
                    <a:lumMod val="75000"/>
                  </a:schemeClr>
                </a:solidFill>
              </a:rPr>
              <a:t>buddies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”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xmlns="" id="{B10A3583-E899-40AD-BB05-0B8252343C55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s-ES" b="1" dirty="0">
                <a:solidFill>
                  <a:srgbClr val="009900"/>
                </a:solidFill>
              </a:rPr>
              <a:t>Por ejemplo, con este estandarte por el día de la tolerancia.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DC7589AC-E7AE-4739-8F86-8C46C92A1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43" y="3645272"/>
            <a:ext cx="2861237" cy="214592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A27981C3-8F68-4008-936F-D77DBF4E7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513" y="3832964"/>
            <a:ext cx="3007548" cy="241543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439AD2C8-3FFC-4C37-8B5A-2197D4440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462" y="3525542"/>
            <a:ext cx="2305156" cy="307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55545B0-863C-476D-9F2B-E46DD2BD0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functions</a:t>
            </a:r>
            <a:r>
              <a:rPr lang="es-ES" dirty="0"/>
              <a:t>: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323A5DB-811A-4FB2-84A9-F74946990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accent5">
                    <a:lumMod val="75000"/>
                  </a:schemeClr>
                </a:solidFill>
              </a:rPr>
              <a:t>Giving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5">
                    <a:lumMod val="75000"/>
                  </a:schemeClr>
                </a:solidFill>
              </a:rPr>
              <a:t>some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5">
                    <a:lumMod val="75000"/>
                  </a:schemeClr>
                </a:solidFill>
              </a:rPr>
              <a:t>presents</a:t>
            </a:r>
            <a:endParaRPr lang="es-E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97CA45B-7914-40AA-92AF-ACAD38BA29EE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s-ES" dirty="0"/>
          </a:p>
          <a:p>
            <a:r>
              <a:rPr lang="es-ES" dirty="0" err="1"/>
              <a:t>Such</a:t>
            </a:r>
            <a:r>
              <a:rPr lang="es-ES" dirty="0"/>
              <a:t> as comics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superheros</a:t>
            </a:r>
            <a:r>
              <a:rPr lang="es-ES" dirty="0"/>
              <a:t> </a:t>
            </a:r>
            <a:r>
              <a:rPr lang="es-ES" dirty="0" err="1"/>
              <a:t>who</a:t>
            </a:r>
            <a:r>
              <a:rPr lang="es-ES" dirty="0"/>
              <a:t> </a:t>
            </a:r>
            <a:r>
              <a:rPr lang="es-ES" dirty="0" err="1"/>
              <a:t>fight</a:t>
            </a:r>
            <a:r>
              <a:rPr lang="es-ES" dirty="0"/>
              <a:t> </a:t>
            </a:r>
            <a:r>
              <a:rPr lang="es-ES" dirty="0" err="1"/>
              <a:t>agains</a:t>
            </a:r>
            <a:r>
              <a:rPr lang="es-ES" dirty="0"/>
              <a:t> bullying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A7F18F4F-1918-407B-B94F-A6912E0F1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err="1">
                <a:solidFill>
                  <a:srgbClr val="FF0000"/>
                </a:solidFill>
              </a:rPr>
              <a:t>Decorating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the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school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771AE073-5D96-4AB2-9400-7270ADF35958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s-ES" dirty="0"/>
          </a:p>
          <a:p>
            <a:r>
              <a:rPr lang="es-ES" dirty="0" err="1"/>
              <a:t>Such</a:t>
            </a:r>
            <a:r>
              <a:rPr lang="es-ES" dirty="0"/>
              <a:t> as </a:t>
            </a:r>
            <a:r>
              <a:rPr lang="es-ES" dirty="0" err="1"/>
              <a:t>writing</a:t>
            </a:r>
            <a:r>
              <a:rPr lang="es-ES" dirty="0"/>
              <a:t> and </a:t>
            </a:r>
            <a:r>
              <a:rPr lang="es-ES" dirty="0" err="1"/>
              <a:t>sticking</a:t>
            </a:r>
            <a:r>
              <a:rPr lang="es-ES" dirty="0"/>
              <a:t> </a:t>
            </a:r>
            <a:r>
              <a:rPr lang="es-ES" dirty="0" err="1"/>
              <a:t>sentences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peace</a:t>
            </a:r>
            <a:r>
              <a:rPr lang="es-ES" dirty="0"/>
              <a:t> </a:t>
            </a:r>
            <a:r>
              <a:rPr lang="es-ES" dirty="0" err="1"/>
              <a:t>along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stairs</a:t>
            </a:r>
            <a:r>
              <a:rPr lang="es-ES" dirty="0"/>
              <a:t>.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6FB9C8E0-1B92-42EA-A5D0-393595A669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 err="1">
                <a:solidFill>
                  <a:srgbClr val="FF66CC"/>
                </a:solidFill>
              </a:rPr>
              <a:t>Celebrating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some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days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with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peaceful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thoughts</a:t>
            </a:r>
            <a:endParaRPr lang="es-ES" dirty="0">
              <a:solidFill>
                <a:srgbClr val="FF66CC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69BE0FF4-C89A-4076-B2FD-9CD183726788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s-ES" dirty="0"/>
          </a:p>
          <a:p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buddies´s</a:t>
            </a:r>
            <a:r>
              <a:rPr lang="es-ES" dirty="0"/>
              <a:t> </a:t>
            </a:r>
            <a:r>
              <a:rPr lang="es-ES" dirty="0" err="1"/>
              <a:t>wonderful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551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2">
            <a:extLst>
              <a:ext uri="{FF2B5EF4-FFF2-40B4-BE49-F238E27FC236}">
                <a16:creationId xmlns:a16="http://schemas.microsoft.com/office/drawing/2014/main" xmlns="" id="{3CC29FC9-B12E-4BBB-9EBE-A79F44215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1544877"/>
          </a:xfrm>
        </p:spPr>
        <p:txBody>
          <a:bodyPr/>
          <a:lstStyle/>
          <a:p>
            <a:r>
              <a:rPr lang="es-ES" dirty="0"/>
              <a:t>Nuestra principal labor…</a:t>
            </a:r>
          </a:p>
        </p:txBody>
      </p:sp>
      <p:pic>
        <p:nvPicPr>
          <p:cNvPr id="37" name="Marcador de contenido 36">
            <a:extLst>
              <a:ext uri="{FF2B5EF4-FFF2-40B4-BE49-F238E27FC236}">
                <a16:creationId xmlns:a16="http://schemas.microsoft.com/office/drawing/2014/main" xmlns="" id="{CBF416FD-CC31-4652-BFCC-733DA35A5C8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273006" y="1390650"/>
            <a:ext cx="3810000" cy="3619500"/>
          </a:xfrm>
        </p:spPr>
      </p:pic>
      <p:sp>
        <p:nvSpPr>
          <p:cNvPr id="34" name="Marcador de texto 33">
            <a:extLst>
              <a:ext uri="{FF2B5EF4-FFF2-40B4-BE49-F238E27FC236}">
                <a16:creationId xmlns:a16="http://schemas.microsoft.com/office/drawing/2014/main" xmlns="" id="{28A7DBF4-E99C-4AEE-8971-48C99C8B4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s-ES" sz="2000" b="1" dirty="0">
                <a:solidFill>
                  <a:srgbClr val="00B050"/>
                </a:solidFill>
                <a:latin typeface="Sitka Banner" panose="02000505000000020004" pitchFamily="2" charset="0"/>
              </a:rPr>
              <a:t>Es ayudaros. Cuando tengáis algún conflicto o problemilla, nos podéis avisar y, durante el recreo, intentaremos ayudaros a resolverlo, a que todos seamos amigos y convivamos en paz. Esto es lo que se llama “mediación”</a:t>
            </a:r>
          </a:p>
        </p:txBody>
      </p:sp>
    </p:spTree>
    <p:extLst>
      <p:ext uri="{BB962C8B-B14F-4D97-AF65-F5344CB8AC3E}">
        <p14:creationId xmlns:p14="http://schemas.microsoft.com/office/powerpoint/2010/main" val="288438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D0E2AB-A13D-47F5-9B73-C1BD29DDA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main</a:t>
            </a:r>
            <a:r>
              <a:rPr lang="es-ES" dirty="0"/>
              <a:t> </a:t>
            </a:r>
            <a:r>
              <a:rPr lang="es-ES" dirty="0" err="1"/>
              <a:t>aim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helping</a:t>
            </a:r>
            <a:r>
              <a:rPr lang="es-ES" dirty="0"/>
              <a:t> </a:t>
            </a:r>
            <a:r>
              <a:rPr lang="es-ES" dirty="0" err="1"/>
              <a:t>you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EEF5F0E-53EC-4FC3-9937-6664D9EF99E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8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mediation</a:t>
            </a:r>
            <a:endParaRPr lang="es-ES" sz="8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B0FB029-4294-48C9-AD71-0E3E3FEA9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/>
              <a:t>During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breaks</a:t>
            </a:r>
            <a:r>
              <a:rPr lang="es-ES" dirty="0"/>
              <a:t>, </a:t>
            </a:r>
            <a:r>
              <a:rPr lang="es-ES" dirty="0" err="1"/>
              <a:t>you</a:t>
            </a:r>
            <a:r>
              <a:rPr lang="es-ES" dirty="0"/>
              <a:t> can </a:t>
            </a:r>
            <a:r>
              <a:rPr lang="es-ES" dirty="0" err="1"/>
              <a:t>ask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solve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troubles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anger</a:t>
            </a:r>
            <a:r>
              <a:rPr lang="es-ES" dirty="0"/>
              <a:t>, </a:t>
            </a:r>
            <a:r>
              <a:rPr lang="es-ES" dirty="0" err="1"/>
              <a:t>fights</a:t>
            </a:r>
            <a:r>
              <a:rPr lang="es-ES" dirty="0"/>
              <a:t>, </a:t>
            </a:r>
            <a:r>
              <a:rPr lang="es-ES" dirty="0" err="1"/>
              <a:t>loneliness</a:t>
            </a:r>
            <a:r>
              <a:rPr lang="es-ES" dirty="0"/>
              <a:t>, </a:t>
            </a:r>
            <a:r>
              <a:rPr lang="es-ES" dirty="0" err="1"/>
              <a:t>fear</a:t>
            </a:r>
            <a:r>
              <a:rPr lang="es-ES" dirty="0"/>
              <a:t>, </a:t>
            </a:r>
            <a:r>
              <a:rPr lang="es-ES" dirty="0" err="1"/>
              <a:t>worries</a:t>
            </a:r>
            <a:r>
              <a:rPr lang="es-ES" dirty="0"/>
              <a:t>…</a:t>
            </a:r>
          </a:p>
        </p:txBody>
      </p:sp>
      <p:sp>
        <p:nvSpPr>
          <p:cNvPr id="5" name="Corazón 4">
            <a:extLst>
              <a:ext uri="{FF2B5EF4-FFF2-40B4-BE49-F238E27FC236}">
                <a16:creationId xmlns:a16="http://schemas.microsoft.com/office/drawing/2014/main" xmlns="" id="{04A4018C-E901-4C44-8516-07B167D2B8BB}"/>
              </a:ext>
            </a:extLst>
          </p:cNvPr>
          <p:cNvSpPr/>
          <p:nvPr/>
        </p:nvSpPr>
        <p:spPr>
          <a:xfrm>
            <a:off x="6275540" y="2392471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orazón 5">
            <a:extLst>
              <a:ext uri="{FF2B5EF4-FFF2-40B4-BE49-F238E27FC236}">
                <a16:creationId xmlns:a16="http://schemas.microsoft.com/office/drawing/2014/main" xmlns="" id="{98CE1E2E-A8A9-440F-A4D2-AA4F5E3BAA5E}"/>
              </a:ext>
            </a:extLst>
          </p:cNvPr>
          <p:cNvSpPr/>
          <p:nvPr/>
        </p:nvSpPr>
        <p:spPr>
          <a:xfrm>
            <a:off x="8680537" y="281835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orazón 6">
            <a:extLst>
              <a:ext uri="{FF2B5EF4-FFF2-40B4-BE49-F238E27FC236}">
                <a16:creationId xmlns:a16="http://schemas.microsoft.com/office/drawing/2014/main" xmlns="" id="{1D308D91-1A1E-456B-A30D-B46B1280FF0E}"/>
              </a:ext>
            </a:extLst>
          </p:cNvPr>
          <p:cNvSpPr/>
          <p:nvPr/>
        </p:nvSpPr>
        <p:spPr>
          <a:xfrm>
            <a:off x="7891397" y="452189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orazón 7">
            <a:extLst>
              <a:ext uri="{FF2B5EF4-FFF2-40B4-BE49-F238E27FC236}">
                <a16:creationId xmlns:a16="http://schemas.microsoft.com/office/drawing/2014/main" xmlns="" id="{2514BB25-72AB-4C62-B737-130243AD20A4}"/>
              </a:ext>
            </a:extLst>
          </p:cNvPr>
          <p:cNvSpPr/>
          <p:nvPr/>
        </p:nvSpPr>
        <p:spPr>
          <a:xfrm>
            <a:off x="10784910" y="2632852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orazón 8">
            <a:extLst>
              <a:ext uri="{FF2B5EF4-FFF2-40B4-BE49-F238E27FC236}">
                <a16:creationId xmlns:a16="http://schemas.microsoft.com/office/drawing/2014/main" xmlns="" id="{89DC5C7B-E619-4476-A67A-A8DDEFC536D7}"/>
              </a:ext>
            </a:extLst>
          </p:cNvPr>
          <p:cNvSpPr/>
          <p:nvPr/>
        </p:nvSpPr>
        <p:spPr>
          <a:xfrm>
            <a:off x="10158608" y="5173249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orazón 9">
            <a:extLst>
              <a:ext uri="{FF2B5EF4-FFF2-40B4-BE49-F238E27FC236}">
                <a16:creationId xmlns:a16="http://schemas.microsoft.com/office/drawing/2014/main" xmlns="" id="{F6182F50-A5B3-4658-82F0-43E8D3AA5A96}"/>
              </a:ext>
            </a:extLst>
          </p:cNvPr>
          <p:cNvSpPr/>
          <p:nvPr/>
        </p:nvSpPr>
        <p:spPr>
          <a:xfrm>
            <a:off x="6275540" y="5198301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960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29F4055-42CB-401D-A270-5C5E18E5B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778" y="365125"/>
            <a:ext cx="4284616" cy="1325563"/>
          </a:xfrm>
        </p:spPr>
        <p:txBody>
          <a:bodyPr>
            <a:normAutofit/>
          </a:bodyPr>
          <a:lstStyle/>
          <a:p>
            <a:r>
              <a:rPr lang="es-ES" dirty="0"/>
              <a:t>MEDIACIÓN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EC3B775-6E41-42DC-9CA1-3B63662F5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7108"/>
            <a:ext cx="10515600" cy="5015767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s-ES" dirty="0"/>
              <a:t>Podéis contar con nosotros para cualquier cosa.</a:t>
            </a:r>
          </a:p>
          <a:p>
            <a:pPr algn="just">
              <a:lnSpc>
                <a:spcPct val="120000"/>
              </a:lnSpc>
            </a:pPr>
            <a:r>
              <a:rPr lang="es-ES" dirty="0"/>
              <a:t> Queremos que sepáis que los problemas que nos contáis son confidenciales, no se lo contaremos a nadie.</a:t>
            </a:r>
          </a:p>
          <a:p>
            <a:pPr algn="just">
              <a:lnSpc>
                <a:spcPct val="120000"/>
              </a:lnSpc>
            </a:pPr>
            <a:r>
              <a:rPr lang="es-ES" dirty="0"/>
              <a:t> Somos neutrales, no estamos de parte de nadie. Os escuchamos e intentamos que os pongáis en la posición del otro, para que seáis vosotros los que encontráis la solución, no nosotros. Sólo os ayudamos a encontrarla.</a:t>
            </a:r>
          </a:p>
          <a:p>
            <a:endParaRPr lang="es-ES" dirty="0"/>
          </a:p>
          <a:p>
            <a:pPr marL="0" indent="0">
              <a:buNone/>
            </a:pPr>
            <a:r>
              <a:rPr lang="es-ES" dirty="0"/>
              <a:t> Esperamos que os sirva de ayuda lo que os hemos contado.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Nos vemos por el colegio.</a:t>
            </a:r>
          </a:p>
        </p:txBody>
      </p:sp>
    </p:spTree>
    <p:extLst>
      <p:ext uri="{BB962C8B-B14F-4D97-AF65-F5344CB8AC3E}">
        <p14:creationId xmlns:p14="http://schemas.microsoft.com/office/powerpoint/2010/main" val="1170440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7E1B9C2-2C75-49F9-AC44-8CF8AC744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Mediators</a:t>
            </a:r>
            <a:r>
              <a:rPr lang="es-ES" dirty="0"/>
              <a:t> are…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friends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9755E5C-2184-4991-BA91-A0D1FC8D9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Helpers</a:t>
            </a:r>
            <a:endParaRPr lang="es-ES" dirty="0"/>
          </a:p>
          <a:p>
            <a:r>
              <a:rPr lang="es-ES" dirty="0"/>
              <a:t>Neutral</a:t>
            </a:r>
          </a:p>
          <a:p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judges</a:t>
            </a:r>
            <a:endParaRPr lang="es-ES" dirty="0"/>
          </a:p>
          <a:p>
            <a:r>
              <a:rPr lang="es-ES" dirty="0" err="1"/>
              <a:t>Confidential</a:t>
            </a:r>
            <a:endParaRPr lang="es-ES" dirty="0"/>
          </a:p>
          <a:p>
            <a:r>
              <a:rPr lang="es-ES" dirty="0" err="1"/>
              <a:t>patient</a:t>
            </a: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305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723" y="365761"/>
            <a:ext cx="4018729" cy="498598"/>
          </a:xfr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>
              <a:buSzPct val="45000"/>
              <a:buFont typeface="StarSymbol"/>
            </a:pPr>
            <a:r>
              <a:rPr lang="es-ES" dirty="0">
                <a:solidFill>
                  <a:srgbClr val="FBA676"/>
                </a:solidFill>
                <a:highlight>
                  <a:scrgbClr r="0" g="0" b="0">
                    <a:alpha val="0"/>
                  </a:scrgbClr>
                </a:highlight>
                <a:latin typeface="Franklin Gothic Medium"/>
              </a:rPr>
              <a:t>No Tengáis miedo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Nosotros no diremos vuestros conflictos a nadie, vuestros secretos están a salvo.</a:t>
            </a:r>
            <a:br>
              <a:rPr lang="es-ES" sz="2400" dirty="0"/>
            </a:br>
            <a:r>
              <a:rPr lang="es-ES" sz="2400" dirty="0"/>
              <a:t>En nuestro colegio, intentamos que todos nos sintamos bien y a gusto.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307" y="220249"/>
            <a:ext cx="2055370" cy="205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04091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89764"/>
            <a:ext cx="8740140" cy="45528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381000"/>
            <a:ext cx="7520940" cy="548640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Porque somos mediadoras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3227" y="914399"/>
            <a:ext cx="8939513" cy="504799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dirty="0">
                <a:solidFill>
                  <a:srgbClr val="CC0066"/>
                </a:solidFill>
              </a:rPr>
              <a:t>En cualquier momento que os sintáis mal o </a:t>
            </a:r>
            <a:r>
              <a:rPr lang="es-ES" sz="2800" dirty="0" err="1">
                <a:solidFill>
                  <a:srgbClr val="CC0066"/>
                </a:solidFill>
              </a:rPr>
              <a:t>enfadad@s</a:t>
            </a:r>
            <a:r>
              <a:rPr lang="es-ES" sz="2800" dirty="0">
                <a:solidFill>
                  <a:srgbClr val="CC0066"/>
                </a:solidFill>
              </a:rPr>
              <a:t> y estéis en el patio, si nos veis a algunos de nosotros, no importa de qué grupo, podéis llamarnos  y nosotros intentaremos ayudar a solucionar el conflicto.</a:t>
            </a:r>
            <a:br>
              <a:rPr lang="es-ES" sz="2800" dirty="0">
                <a:solidFill>
                  <a:srgbClr val="CC0066"/>
                </a:solidFill>
              </a:rPr>
            </a:br>
            <a:r>
              <a:rPr lang="es-ES" sz="2800" dirty="0">
                <a:solidFill>
                  <a:srgbClr val="CC0066"/>
                </a:solidFill>
              </a:rPr>
              <a:t>También podéis pedirle a vuestro profesor una carta para que escribáis ahí y después echarla al buzón, que se encuentra en la planta de la biblioteca, gimnasio e informática.</a:t>
            </a:r>
            <a:r>
              <a:rPr lang="es-ES" sz="2800" dirty="0"/>
              <a:t/>
            </a:r>
            <a:br>
              <a:rPr lang="es-ES" sz="2800" dirty="0"/>
            </a:b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4012429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C6812B-2690-41D3-AE56-4ED09B44C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“</a:t>
            </a:r>
            <a:r>
              <a:rPr lang="es-ES" dirty="0" err="1"/>
              <a:t>choconvivencia</a:t>
            </a:r>
            <a:r>
              <a:rPr lang="es-ES" dirty="0"/>
              <a:t>”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9EA1D6F-3413-421F-8CC6-F5626CB5DC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78062" y="1553227"/>
            <a:ext cx="6200163" cy="4609578"/>
          </a:xfrm>
        </p:spPr>
        <p:txBody>
          <a:bodyPr/>
          <a:lstStyle/>
          <a:p>
            <a:r>
              <a:rPr lang="es-ES" dirty="0">
                <a:solidFill>
                  <a:srgbClr val="FF0000"/>
                </a:solidFill>
              </a:rPr>
              <a:t>Tenemos muchos planes: un minijardín de la convivencia, reponer las frases de las escaleras… </a:t>
            </a:r>
          </a:p>
          <a:p>
            <a:r>
              <a:rPr lang="es-ES" dirty="0">
                <a:solidFill>
                  <a:schemeClr val="accent5"/>
                </a:solidFill>
              </a:rPr>
              <a:t>además, de vez en cuando, os hablamos por megafonía, para transmitir mensajes por los días más especiales: Halloween, navidad…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En navidad, llevamos “regalos de convivencia” a cada clase.</a:t>
            </a:r>
          </a:p>
          <a:p>
            <a:r>
              <a:rPr lang="es-ES" dirty="0">
                <a:solidFill>
                  <a:srgbClr val="00B050"/>
                </a:solidFill>
              </a:rPr>
              <a:t>Cada miércoles, pensamos cómo hacerlo mejor y qué cosas nuevas hacer, también, escuchamos vuestras sugerencias.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489D7E5-0658-494D-AA1D-028EE975A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/>
              <a:t>Tenemos una caja de bombones muy especiales: en realidad, son frases sobre la paz, la convivencia, la empatía, la felicidad, la amistad… que los niños “peleados” pueden coger, para reflexionar sobre ella y, después, llevársela o regalársela a otra persona.</a:t>
            </a:r>
          </a:p>
        </p:txBody>
      </p:sp>
    </p:spTree>
    <p:extLst>
      <p:ext uri="{BB962C8B-B14F-4D97-AF65-F5344CB8AC3E}">
        <p14:creationId xmlns:p14="http://schemas.microsoft.com/office/powerpoint/2010/main" val="38027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ACB966B-8404-43BC-9416-9B863FBFF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Who are </a:t>
            </a:r>
            <a:r>
              <a:rPr lang="es-ES" dirty="0" err="1"/>
              <a:t>we</a:t>
            </a:r>
            <a:r>
              <a:rPr lang="es-ES" dirty="0"/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85042C6-C277-47F4-8AE9-4B4D70F4B6C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" sz="6000" dirty="0">
              <a:latin typeface="Jokerman" panose="04090605060D06020702" pitchFamily="82" charset="0"/>
            </a:endParaRPr>
          </a:p>
          <a:p>
            <a:pPr marL="0" indent="0" algn="ctr">
              <a:buNone/>
            </a:pPr>
            <a:r>
              <a:rPr lang="es-ES" sz="6000" dirty="0" err="1">
                <a:latin typeface="Jokerman" panose="04090605060D06020702" pitchFamily="82" charset="0"/>
              </a:rPr>
              <a:t>D</a:t>
            </a:r>
            <a:r>
              <a:rPr lang="es-ES" sz="6000" dirty="0" err="1">
                <a:solidFill>
                  <a:schemeClr val="accent3"/>
                </a:solidFill>
                <a:latin typeface="Jokerman" panose="04090605060D06020702" pitchFamily="82" charset="0"/>
              </a:rPr>
              <a:t>o</a:t>
            </a:r>
            <a:r>
              <a:rPr lang="es-ES" sz="6000" dirty="0" err="1">
                <a:latin typeface="Jokerman" panose="04090605060D06020702" pitchFamily="82" charset="0"/>
              </a:rPr>
              <a:t>n´t</a:t>
            </a:r>
            <a:endParaRPr lang="es-ES" sz="6000" dirty="0">
              <a:latin typeface="Jokerman" panose="04090605060D06020702" pitchFamily="82" charset="0"/>
            </a:endParaRPr>
          </a:p>
          <a:p>
            <a:pPr marL="0" indent="0" algn="ctr">
              <a:buNone/>
            </a:pPr>
            <a:r>
              <a:rPr lang="es-ES" sz="6000" dirty="0">
                <a:latin typeface="Jokerman" panose="04090605060D06020702" pitchFamily="82" charset="0"/>
              </a:rPr>
              <a:t> </a:t>
            </a:r>
            <a:r>
              <a:rPr lang="es-ES" sz="6000" dirty="0" err="1">
                <a:latin typeface="Jokerman" panose="04090605060D06020702" pitchFamily="82" charset="0"/>
              </a:rPr>
              <a:t>w</a:t>
            </a:r>
            <a:r>
              <a:rPr lang="es-ES" sz="6000" dirty="0" err="1">
                <a:solidFill>
                  <a:schemeClr val="accent3"/>
                </a:solidFill>
                <a:latin typeface="Jokerman" panose="04090605060D06020702" pitchFamily="82" charset="0"/>
              </a:rPr>
              <a:t>o</a:t>
            </a:r>
            <a:r>
              <a:rPr lang="es-ES" sz="6000" dirty="0" err="1">
                <a:latin typeface="Jokerman" panose="04090605060D06020702" pitchFamily="82" charset="0"/>
              </a:rPr>
              <a:t>rry</a:t>
            </a:r>
            <a:r>
              <a:rPr lang="es-ES" sz="6000" dirty="0">
                <a:latin typeface="Jokerman" panose="04090605060D06020702" pitchFamily="82" charset="0"/>
              </a:rPr>
              <a:t>, </a:t>
            </a:r>
          </a:p>
          <a:p>
            <a:pPr marL="0" indent="0" algn="ctr">
              <a:buNone/>
            </a:pPr>
            <a:r>
              <a:rPr lang="es-ES" sz="6000" dirty="0">
                <a:latin typeface="Jokerman" panose="04090605060D06020702" pitchFamily="82" charset="0"/>
              </a:rPr>
              <a:t>b</a:t>
            </a:r>
            <a:r>
              <a:rPr lang="es-ES" sz="6000" dirty="0">
                <a:solidFill>
                  <a:srgbClr val="FF0000"/>
                </a:solidFill>
                <a:latin typeface="Jokerman" panose="04090605060D06020702" pitchFamily="82" charset="0"/>
              </a:rPr>
              <a:t>e</a:t>
            </a:r>
            <a:r>
              <a:rPr lang="es-ES" sz="6000" dirty="0">
                <a:latin typeface="Jokerman" panose="04090605060D06020702" pitchFamily="82" charset="0"/>
              </a:rPr>
              <a:t> </a:t>
            </a:r>
            <a:r>
              <a:rPr lang="es-ES" sz="6000" dirty="0" err="1">
                <a:latin typeface="Jokerman" panose="04090605060D06020702" pitchFamily="82" charset="0"/>
              </a:rPr>
              <a:t>h</a:t>
            </a:r>
            <a:r>
              <a:rPr lang="es-ES" sz="6000" dirty="0" err="1">
                <a:solidFill>
                  <a:schemeClr val="accent6">
                    <a:lumMod val="75000"/>
                  </a:schemeClr>
                </a:solidFill>
                <a:latin typeface="Jokerman" panose="04090605060D06020702" pitchFamily="82" charset="0"/>
              </a:rPr>
              <a:t>a</a:t>
            </a:r>
            <a:r>
              <a:rPr lang="es-ES" sz="6000" dirty="0" err="1">
                <a:latin typeface="Jokerman" panose="04090605060D06020702" pitchFamily="82" charset="0"/>
              </a:rPr>
              <a:t>ppy</a:t>
            </a:r>
            <a:r>
              <a:rPr lang="es-ES" sz="6000" dirty="0">
                <a:latin typeface="Jokerman" panose="04090605060D06020702" pitchFamily="82" charset="0"/>
              </a:rPr>
              <a:t>!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75363084-78AC-434B-A37C-DE7E72172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are </a:t>
            </a:r>
            <a:r>
              <a:rPr lang="es-ES" dirty="0" err="1"/>
              <a:t>pupils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6th grade at </a:t>
            </a:r>
            <a:r>
              <a:rPr lang="es-ES" dirty="0" err="1"/>
              <a:t>primary</a:t>
            </a:r>
            <a:r>
              <a:rPr lang="es-ES" dirty="0"/>
              <a:t> </a:t>
            </a:r>
            <a:r>
              <a:rPr lang="es-ES" dirty="0" err="1"/>
              <a:t>education</a:t>
            </a:r>
            <a:r>
              <a:rPr lang="es-ES" dirty="0"/>
              <a:t> “francisco Arranz”, in Madrid, </a:t>
            </a:r>
            <a:r>
              <a:rPr lang="es-ES" dirty="0" err="1"/>
              <a:t>spain</a:t>
            </a:r>
            <a:r>
              <a:rPr lang="es-ES" dirty="0"/>
              <a:t>.</a:t>
            </a:r>
          </a:p>
          <a:p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year</a:t>
            </a:r>
            <a:r>
              <a:rPr lang="es-ES" dirty="0"/>
              <a:t>,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partners</a:t>
            </a:r>
            <a:r>
              <a:rPr lang="es-ES" dirty="0"/>
              <a:t> </a:t>
            </a:r>
            <a:r>
              <a:rPr lang="es-ES" dirty="0" err="1"/>
              <a:t>chose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be </a:t>
            </a:r>
            <a:r>
              <a:rPr lang="es-ES" dirty="0" err="1"/>
              <a:t>mediators</a:t>
            </a:r>
            <a:r>
              <a:rPr lang="es-ES" dirty="0"/>
              <a:t> and </a:t>
            </a:r>
            <a:r>
              <a:rPr lang="es-ES" dirty="0" err="1"/>
              <a:t>take</a:t>
            </a:r>
            <a:r>
              <a:rPr lang="es-ES" dirty="0"/>
              <a:t> </a:t>
            </a:r>
            <a:r>
              <a:rPr lang="es-ES" dirty="0" err="1"/>
              <a:t>care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coliving</a:t>
            </a:r>
            <a:r>
              <a:rPr lang="es-ES" dirty="0"/>
              <a:t> at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school</a:t>
            </a:r>
            <a:r>
              <a:rPr lang="es-ES" dirty="0"/>
              <a:t>. </a:t>
            </a:r>
            <a:r>
              <a:rPr lang="es-ES" dirty="0" err="1"/>
              <a:t>They</a:t>
            </a:r>
            <a:r>
              <a:rPr lang="es-ES" dirty="0"/>
              <a:t> trust </a:t>
            </a:r>
            <a:r>
              <a:rPr lang="es-ES" dirty="0" err="1"/>
              <a:t>us</a:t>
            </a:r>
            <a:r>
              <a:rPr lang="es-ES" dirty="0"/>
              <a:t>, so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feel</a:t>
            </a:r>
            <a:r>
              <a:rPr lang="es-ES" dirty="0"/>
              <a:t> responsable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be </a:t>
            </a:r>
            <a:r>
              <a:rPr lang="es-ES" dirty="0" err="1"/>
              <a:t>happy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4002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DA53A0-8FA4-4407-A4D7-08BB7642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588" y="350728"/>
            <a:ext cx="7791189" cy="3432131"/>
          </a:xfrm>
        </p:spPr>
        <p:txBody>
          <a:bodyPr/>
          <a:lstStyle/>
          <a:p>
            <a:r>
              <a:rPr lang="es-ES" dirty="0" err="1"/>
              <a:t>Choconvivencia</a:t>
            </a:r>
            <a:r>
              <a:rPr lang="es-ES" dirty="0"/>
              <a:t/>
            </a:r>
            <a:br>
              <a:rPr lang="es-ES" dirty="0"/>
            </a:br>
            <a:r>
              <a:rPr lang="es-ES" dirty="0" err="1"/>
              <a:t>chocoliving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1F2ACEB-F21C-4BFC-8BBE-9E39752CB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/>
              <a:t>It´s</a:t>
            </a:r>
            <a:r>
              <a:rPr lang="es-ES" dirty="0"/>
              <a:t> a box,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bombons</a:t>
            </a:r>
            <a:r>
              <a:rPr lang="es-ES" dirty="0"/>
              <a:t>,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papers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messages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peace</a:t>
            </a:r>
            <a:r>
              <a:rPr lang="es-ES" dirty="0"/>
              <a:t>,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think</a:t>
            </a:r>
            <a:r>
              <a:rPr lang="es-ES" dirty="0"/>
              <a:t> and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forgive</a:t>
            </a:r>
            <a:r>
              <a:rPr lang="es-ES" dirty="0"/>
              <a:t> and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feel</a:t>
            </a:r>
            <a:r>
              <a:rPr lang="es-ES" dirty="0"/>
              <a:t> </a:t>
            </a:r>
            <a:r>
              <a:rPr lang="es-ES" dirty="0" err="1"/>
              <a:t>better</a:t>
            </a:r>
            <a:r>
              <a:rPr lang="es-ES" dirty="0"/>
              <a:t>, </a:t>
            </a:r>
            <a:r>
              <a:rPr lang="es-ES" dirty="0" err="1"/>
              <a:t>meanwhile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mediate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8647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C6B99E-330A-4E0E-850A-9EBE03E7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CC93D04-600F-4FBC-96A1-424B56367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8" name="Marcador de contenido 17">
            <a:extLst>
              <a:ext uri="{FF2B5EF4-FFF2-40B4-BE49-F238E27FC236}">
                <a16:creationId xmlns:a16="http://schemas.microsoft.com/office/drawing/2014/main" xmlns="" id="{EE4B57C7-B1F3-4AF1-84B7-9A398C6D08D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517469" y="2468410"/>
            <a:ext cx="4430387" cy="3322790"/>
          </a:xfr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7BD3FA92-1B35-4AFD-9E48-5A922430C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6535"/>
            <a:ext cx="6355830" cy="357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5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20AAADE-5377-429A-B1AD-E99413AB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Frases de convivencia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5C4F24ED-73F5-4416-B6F8-9B743512C87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78413" y="875705"/>
            <a:ext cx="6199187" cy="4649390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5319DEE-A794-4B36-B02C-8748847C5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/>
              <a:t>PARA QUE SUBAS Y BAJES FELIZ LAS ESCALERAS Y TE ACOMPAÑEN BUENAS IDEAS. </a:t>
            </a:r>
          </a:p>
        </p:txBody>
      </p:sp>
    </p:spTree>
    <p:extLst>
      <p:ext uri="{BB962C8B-B14F-4D97-AF65-F5344CB8AC3E}">
        <p14:creationId xmlns:p14="http://schemas.microsoft.com/office/powerpoint/2010/main" val="114883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4CC5F90-CA2A-455C-B3A3-83457F0F8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676" y="1210502"/>
            <a:ext cx="3878632" cy="5171509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5A5E1128-AB90-4760-AEFC-613EFF84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Los mediadores queremos ayudarte a estar más feliz en el colegio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29A7B1B-2561-453A-B6A9-93DF2E393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95452">
            <a:off x="1339403" y="2756276"/>
            <a:ext cx="3357857" cy="35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0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_0">
            <a:extLst>
              <a:ext uri="{FF2B5EF4-FFF2-40B4-BE49-F238E27FC236}">
                <a16:creationId xmlns:a16="http://schemas.microsoft.com/office/drawing/2014/main" xmlns="" id="{300BD0A3-1E6C-4856-97C3-0671F38E7B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27318" y="366714"/>
            <a:ext cx="5961376" cy="430887"/>
          </a:xfrm>
          <a:noFill/>
          <a:ln>
            <a:noFill/>
          </a:ln>
        </p:spPr>
        <p:txBody>
          <a:bodyPr vert="horz" wrap="none" lIns="0" tIns="0" rIns="0" bIns="0" rtlCol="0" anchor="t">
            <a:spAutoFit/>
          </a:bodyPr>
          <a:lstStyle/>
          <a:p>
            <a:pPr lvl="0">
              <a:lnSpc>
                <a:spcPct val="100000"/>
              </a:lnSpc>
            </a:pPr>
            <a:r>
              <a:rPr lang="es-ES" sz="2800">
                <a:solidFill>
                  <a:srgbClr val="FBA676"/>
                </a:solidFill>
                <a:highlight>
                  <a:scrgbClr r="0" g="0" b="0">
                    <a:alpha val="0"/>
                  </a:scrgbClr>
                </a:highlight>
                <a:latin typeface="Franklin Gothic Medium"/>
              </a:rPr>
              <a:t>Algunos mensajes para terminar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A94B0BF-6415-4598-B10F-07B2F4FB173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64000" y="1098719"/>
            <a:ext cx="2807640" cy="214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40C7AAD-77D8-4A57-B85E-5AFEFD2013C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964000" y="3600000"/>
            <a:ext cx="252000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D1196CF-1ABD-4B03-B99B-A0D814F6B0A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296880" y="900000"/>
            <a:ext cx="324612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398CFE8-31ED-4D5F-855C-B01FDB40DCA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289679" y="3600000"/>
            <a:ext cx="2974320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72C805C-B01E-44AD-8CB7-ECA00E9B0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39"/>
          <a:stretch/>
        </p:blipFill>
        <p:spPr>
          <a:xfrm>
            <a:off x="397412" y="459230"/>
            <a:ext cx="11101482" cy="62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67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C78143-E233-419A-865F-FBDAD29D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3">
                    <a:lumMod val="75000"/>
                  </a:schemeClr>
                </a:solidFill>
              </a:rPr>
              <a:t>And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</a:rPr>
              <a:t>we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</a:rPr>
              <a:t> are…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5699F3F-837C-46BC-9B11-8D0B504D000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9600" dirty="0">
                <a:solidFill>
                  <a:srgbClr val="00B050"/>
                </a:solidFill>
                <a:latin typeface="Broadway" panose="04040905080B02020502" pitchFamily="82" charset="0"/>
              </a:rPr>
              <a:t>I </a:t>
            </a:r>
          </a:p>
          <a:p>
            <a:pPr marL="0" indent="0" algn="ctr">
              <a:buNone/>
            </a:pPr>
            <a:r>
              <a:rPr lang="es-ES" sz="9600" dirty="0">
                <a:solidFill>
                  <a:schemeClr val="accent6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a</a:t>
            </a:r>
            <a:r>
              <a:rPr lang="es-ES" sz="9600" dirty="0">
                <a:solidFill>
                  <a:srgbClr val="00B050"/>
                </a:solidFill>
                <a:latin typeface="Broadway" panose="04040905080B02020502" pitchFamily="82" charset="0"/>
              </a:rPr>
              <a:t>m </a:t>
            </a:r>
            <a:r>
              <a:rPr lang="es-ES" sz="9600" dirty="0" err="1">
                <a:solidFill>
                  <a:srgbClr val="00B050"/>
                </a:solidFill>
                <a:latin typeface="Broadway" panose="04040905080B02020502" pitchFamily="82" charset="0"/>
              </a:rPr>
              <a:t>m</a:t>
            </a:r>
            <a:r>
              <a:rPr lang="es-ES" sz="9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a</a:t>
            </a:r>
            <a:r>
              <a:rPr lang="es-ES" sz="9600" dirty="0" err="1">
                <a:solidFill>
                  <a:srgbClr val="00B050"/>
                </a:solidFill>
                <a:latin typeface="Broadway" panose="04040905080B02020502" pitchFamily="82" charset="0"/>
              </a:rPr>
              <a:t>tí</a:t>
            </a:r>
            <a:r>
              <a:rPr lang="es-ES" sz="9600" dirty="0" err="1">
                <a:solidFill>
                  <a:srgbClr val="FFFF00"/>
                </a:solidFill>
                <a:latin typeface="Broadway" panose="04040905080B02020502" pitchFamily="82" charset="0"/>
              </a:rPr>
              <a:t>a</a:t>
            </a:r>
            <a:r>
              <a:rPr lang="es-ES" sz="9600" dirty="0" err="1">
                <a:solidFill>
                  <a:srgbClr val="00B050"/>
                </a:solidFill>
                <a:latin typeface="Broadway" panose="04040905080B02020502" pitchFamily="82" charset="0"/>
              </a:rPr>
              <a:t>s</a:t>
            </a:r>
            <a:endParaRPr lang="es-ES" sz="9600" dirty="0">
              <a:solidFill>
                <a:srgbClr val="00B050"/>
              </a:solidFill>
              <a:latin typeface="Broadway" panose="04040905080B02020502" pitchFamily="82" charset="0"/>
            </a:endParaRPr>
          </a:p>
          <a:p>
            <a:endParaRPr lang="es-ES" dirty="0">
              <a:highlight>
                <a:srgbClr val="FFFF00"/>
              </a:highlight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9537CCC-066C-4DCD-B460-222B12607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ES" sz="5100" dirty="0">
                <a:solidFill>
                  <a:srgbClr val="0070C0"/>
                </a:solidFill>
              </a:rPr>
              <a:t>FROM 6th </a:t>
            </a:r>
            <a:r>
              <a:rPr lang="es-ES" sz="5100" dirty="0" err="1">
                <a:solidFill>
                  <a:srgbClr val="0070C0"/>
                </a:solidFill>
              </a:rPr>
              <a:t>degree</a:t>
            </a:r>
            <a:r>
              <a:rPr lang="es-ES" sz="5100" dirty="0">
                <a:solidFill>
                  <a:srgbClr val="0070C0"/>
                </a:solidFill>
              </a:rPr>
              <a:t>: Matías, maría, </a:t>
            </a:r>
            <a:r>
              <a:rPr lang="es-ES" sz="5100" dirty="0" err="1">
                <a:solidFill>
                  <a:srgbClr val="0070C0"/>
                </a:solidFill>
              </a:rPr>
              <a:t>kevin</a:t>
            </a:r>
            <a:r>
              <a:rPr lang="es-ES" sz="5100" dirty="0">
                <a:solidFill>
                  <a:srgbClr val="0070C0"/>
                </a:solidFill>
              </a:rPr>
              <a:t>, ángel, helena, Sofía, Alejandro, </a:t>
            </a:r>
            <a:r>
              <a:rPr lang="es-ES" sz="5100" dirty="0" err="1">
                <a:solidFill>
                  <a:srgbClr val="0070C0"/>
                </a:solidFill>
              </a:rPr>
              <a:t>eva</a:t>
            </a:r>
            <a:r>
              <a:rPr lang="es-ES" sz="5100" dirty="0">
                <a:solidFill>
                  <a:srgbClr val="0070C0"/>
                </a:solidFill>
              </a:rPr>
              <a:t> and Nerea.</a:t>
            </a:r>
          </a:p>
          <a:p>
            <a:endParaRPr lang="es-E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150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C0066"/>
                </a:solidFill>
                <a:latin typeface="Broadway" panose="04040905080B02020502" pitchFamily="82" charset="0"/>
              </a:rPr>
              <a:t>María Cáceres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3058" y="2831523"/>
            <a:ext cx="3957782" cy="296833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80655" y="2336800"/>
            <a:ext cx="64192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Esta soy yo, María Cáceres, mediadora de 6ºA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Os voy a contar mi experiencia como mediadora: cuando me eligieron me emocioné mucho y esperaba poder hacerlo bien.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15C4E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 aprendido muchas cosas en este proceso que me han enseñado a ser mejor persona. También he tenido la posibilidad de ayudar a mis compañeros de todo el colegio, siempre con la confidencialidad de las mediaciones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14ACB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Recordad que los mediadores no resolvemos los problemas, pero estamos aquí para ayudaros y daros ideas para solucionar los problemas.</a:t>
            </a:r>
          </a:p>
        </p:txBody>
      </p:sp>
    </p:spTree>
    <p:extLst>
      <p:ext uri="{BB962C8B-B14F-4D97-AF65-F5344CB8AC3E}">
        <p14:creationId xmlns:p14="http://schemas.microsoft.com/office/powerpoint/2010/main" val="2212321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F3343A-E734-4B35-B9F8-E7124EB08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sz="8900" dirty="0">
                <a:solidFill>
                  <a:srgbClr val="FF9966"/>
                </a:solidFill>
                <a:latin typeface="Algerian" panose="04020705040A02060702" pitchFamily="82" charset="0"/>
              </a:rPr>
              <a:t>I </a:t>
            </a:r>
            <a:br>
              <a:rPr lang="es-ES" sz="8900" dirty="0">
                <a:solidFill>
                  <a:srgbClr val="FF9966"/>
                </a:solidFill>
                <a:latin typeface="Algerian" panose="04020705040A02060702" pitchFamily="82" charset="0"/>
              </a:rPr>
            </a:br>
            <a:r>
              <a:rPr lang="es-ES" sz="8900" dirty="0">
                <a:solidFill>
                  <a:srgbClr val="FF9966"/>
                </a:solidFill>
                <a:latin typeface="Algerian" panose="04020705040A02060702" pitchFamily="82" charset="0"/>
              </a:rPr>
              <a:t>am </a:t>
            </a:r>
            <a:br>
              <a:rPr lang="es-ES" sz="8900" dirty="0">
                <a:solidFill>
                  <a:srgbClr val="FF9966"/>
                </a:solidFill>
                <a:latin typeface="Algerian" panose="04020705040A02060702" pitchFamily="82" charset="0"/>
              </a:rPr>
            </a:br>
            <a:r>
              <a:rPr lang="es-ES" sz="8900" dirty="0">
                <a:solidFill>
                  <a:srgbClr val="FF9966"/>
                </a:solidFill>
                <a:latin typeface="Algerian" panose="04020705040A02060702" pitchFamily="82" charset="0"/>
              </a:rPr>
              <a:t>maría </a:t>
            </a:r>
            <a:r>
              <a:rPr lang="es-ES" dirty="0"/>
              <a:t/>
            </a:r>
            <a:br>
              <a:rPr lang="es-ES" dirty="0"/>
            </a:br>
            <a:r>
              <a:rPr lang="es-ES" dirty="0" err="1">
                <a:solidFill>
                  <a:srgbClr val="FF66CC"/>
                </a:solidFill>
              </a:rPr>
              <a:t>i´m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happy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of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helping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my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partners</a:t>
            </a:r>
            <a:r>
              <a:rPr lang="es-ES" dirty="0">
                <a:solidFill>
                  <a:srgbClr val="FF66CC"/>
                </a:solidFill>
              </a:rPr>
              <a:t>.</a:t>
            </a:r>
            <a:br>
              <a:rPr lang="es-ES" dirty="0">
                <a:solidFill>
                  <a:srgbClr val="FF66CC"/>
                </a:solidFill>
              </a:rPr>
            </a:br>
            <a:r>
              <a:rPr lang="es-ES" dirty="0">
                <a:solidFill>
                  <a:srgbClr val="FF66CC"/>
                </a:solidFill>
              </a:rPr>
              <a:t> I am </a:t>
            </a:r>
            <a:r>
              <a:rPr lang="es-ES" dirty="0" err="1">
                <a:solidFill>
                  <a:srgbClr val="FF66CC"/>
                </a:solidFill>
              </a:rPr>
              <a:t>learning</a:t>
            </a:r>
            <a:r>
              <a:rPr lang="es-ES" dirty="0">
                <a:solidFill>
                  <a:srgbClr val="FF66CC"/>
                </a:solidFill>
              </a:rPr>
              <a:t> a </a:t>
            </a:r>
            <a:r>
              <a:rPr lang="es-ES" dirty="0" err="1">
                <a:solidFill>
                  <a:srgbClr val="FF66CC"/>
                </a:solidFill>
              </a:rPr>
              <a:t>lot</a:t>
            </a:r>
            <a:r>
              <a:rPr lang="es-ES" dirty="0">
                <a:solidFill>
                  <a:srgbClr val="FF66CC"/>
                </a:solidFill>
              </a:rPr>
              <a:t>, </a:t>
            </a:r>
            <a:r>
              <a:rPr lang="es-ES" dirty="0" err="1">
                <a:solidFill>
                  <a:srgbClr val="FF66CC"/>
                </a:solidFill>
              </a:rPr>
              <a:t>for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example</a:t>
            </a:r>
            <a:r>
              <a:rPr lang="es-ES" dirty="0">
                <a:solidFill>
                  <a:srgbClr val="FF66CC"/>
                </a:solidFill>
              </a:rPr>
              <a:t>, </a:t>
            </a:r>
            <a:r>
              <a:rPr lang="es-ES" dirty="0" err="1">
                <a:solidFill>
                  <a:srgbClr val="FF66CC"/>
                </a:solidFill>
              </a:rPr>
              <a:t>to</a:t>
            </a:r>
            <a:r>
              <a:rPr lang="es-ES" dirty="0">
                <a:solidFill>
                  <a:srgbClr val="FF66CC"/>
                </a:solidFill>
              </a:rPr>
              <a:t> be a </a:t>
            </a:r>
            <a:r>
              <a:rPr lang="es-ES" dirty="0" err="1">
                <a:solidFill>
                  <a:srgbClr val="FF66CC"/>
                </a:solidFill>
              </a:rPr>
              <a:t>better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person</a:t>
            </a:r>
            <a:r>
              <a:rPr lang="es-ES" dirty="0">
                <a:solidFill>
                  <a:srgbClr val="FF66CC"/>
                </a:solidFill>
              </a:rPr>
              <a:t>.</a:t>
            </a:r>
            <a:br>
              <a:rPr lang="es-ES" dirty="0">
                <a:solidFill>
                  <a:srgbClr val="FF66CC"/>
                </a:solidFill>
              </a:rPr>
            </a:br>
            <a:r>
              <a:rPr lang="es-ES" dirty="0" err="1">
                <a:solidFill>
                  <a:srgbClr val="FF66CC"/>
                </a:solidFill>
              </a:rPr>
              <a:t>We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help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you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to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solve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your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problems</a:t>
            </a:r>
            <a:r>
              <a:rPr lang="es-ES" dirty="0">
                <a:solidFill>
                  <a:srgbClr val="FF66CC"/>
                </a:solidFill>
              </a:rPr>
              <a:t>,</a:t>
            </a:r>
            <a:br>
              <a:rPr lang="es-ES" dirty="0">
                <a:solidFill>
                  <a:srgbClr val="FF66CC"/>
                </a:solidFill>
              </a:rPr>
            </a:b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keeping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your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secrets</a:t>
            </a:r>
            <a:r>
              <a:rPr lang="es-ES" dirty="0">
                <a:solidFill>
                  <a:srgbClr val="FF66CC"/>
                </a:solidFill>
              </a:rPr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6940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2644F5-3669-484A-BE99-72DC1FF61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6941071" cy="1285234"/>
          </a:xfrm>
        </p:spPr>
        <p:txBody>
          <a:bodyPr>
            <a:normAutofit fontScale="90000"/>
          </a:bodyPr>
          <a:lstStyle/>
          <a:p>
            <a:r>
              <a:rPr lang="es-ES" sz="4000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/>
            </a:r>
            <a:br>
              <a:rPr lang="es-ES" sz="4000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</a:br>
            <a:r>
              <a:rPr lang="es-ES" sz="4000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/>
            </a:r>
            <a:br>
              <a:rPr lang="es-ES" sz="4000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</a:br>
            <a:r>
              <a:rPr lang="es-ES" sz="4000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/>
            </a:r>
            <a:br>
              <a:rPr lang="es-ES" sz="4000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</a:br>
            <a:r>
              <a:rPr lang="es-ES" sz="4000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/>
            </a:r>
            <a:br>
              <a:rPr lang="es-ES" sz="4000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</a:br>
            <a:r>
              <a:rPr lang="es-ES" sz="4000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/>
            </a:r>
            <a:br>
              <a:rPr lang="es-ES" sz="4000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</a:br>
            <a:r>
              <a:rPr lang="es-ES" sz="4000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/>
            </a:r>
            <a:br>
              <a:rPr lang="es-ES" sz="4000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</a:br>
            <a:r>
              <a:rPr lang="es-ES" sz="4000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/>
            </a:r>
            <a:br>
              <a:rPr lang="es-ES" sz="4000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</a:br>
            <a:r>
              <a:rPr lang="es-ES" sz="4000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/>
            </a:r>
            <a:br>
              <a:rPr lang="es-ES" sz="4000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</a:br>
            <a:r>
              <a:rPr lang="es-ES" sz="6000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ÁNGEL </a:t>
            </a:r>
            <a:r>
              <a:rPr lang="es-ES" sz="4000" dirty="0">
                <a:solidFill>
                  <a:srgbClr val="FF66CC"/>
                </a:solidFill>
                <a:latin typeface="Brush Script MT" panose="03060802040406070304" pitchFamily="66" charset="0"/>
              </a:rPr>
              <a:t/>
            </a:r>
            <a:br>
              <a:rPr lang="es-ES" sz="4000" dirty="0">
                <a:solidFill>
                  <a:srgbClr val="FF66CC"/>
                </a:solidFill>
                <a:latin typeface="Brush Script MT" panose="03060802040406070304" pitchFamily="66" charset="0"/>
              </a:rPr>
            </a:br>
            <a:r>
              <a:rPr lang="es-ES" sz="4000" dirty="0">
                <a:solidFill>
                  <a:srgbClr val="FF66CC"/>
                </a:solidFill>
                <a:latin typeface="Brush Script MT" panose="03060802040406070304" pitchFamily="66" charset="0"/>
              </a:rPr>
              <a:t/>
            </a:r>
            <a:br>
              <a:rPr lang="es-ES" sz="4000" dirty="0">
                <a:solidFill>
                  <a:srgbClr val="FF66CC"/>
                </a:solidFill>
                <a:latin typeface="Brush Script MT" panose="03060802040406070304" pitchFamily="66" charset="0"/>
              </a:rPr>
            </a:br>
            <a:r>
              <a:rPr lang="es-ES" sz="3100" dirty="0">
                <a:latin typeface="Britannic Bold" panose="020B0903060703020204" pitchFamily="34" charset="0"/>
              </a:rPr>
              <a:t>¡hola! Soy mediador de 6ºa. </a:t>
            </a:r>
            <a:br>
              <a:rPr lang="es-ES" sz="3100" dirty="0">
                <a:latin typeface="Britannic Bold" panose="020B0903060703020204" pitchFamily="34" charset="0"/>
              </a:rPr>
            </a:br>
            <a:r>
              <a:rPr lang="es-ES" sz="3100" dirty="0">
                <a:latin typeface="Britannic Bold" panose="020B0903060703020204" pitchFamily="34" charset="0"/>
              </a:rPr>
              <a:t>Me hace feliz que mis compañeros y los profesores confíen en mí. </a:t>
            </a:r>
            <a:br>
              <a:rPr lang="es-ES" sz="3100" dirty="0">
                <a:latin typeface="Britannic Bold" panose="020B0903060703020204" pitchFamily="34" charset="0"/>
              </a:rPr>
            </a:br>
            <a:r>
              <a:rPr lang="es-ES" sz="3100" dirty="0">
                <a:solidFill>
                  <a:schemeClr val="accent1">
                    <a:lumMod val="75000"/>
                  </a:schemeClr>
                </a:solidFill>
                <a:latin typeface="Britannic Bold" panose="020B0903060703020204" pitchFamily="34" charset="0"/>
              </a:rPr>
              <a:t>Quiero ayudar a los demás a solucionar los problemas, así que recordad que nos podéis encontrar en el patio.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A865476-708D-4704-A213-99D8643FB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259" y="1244184"/>
            <a:ext cx="3746474" cy="499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08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3949177-303C-4F11-9FBB-F9AB19DC7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sz="8000" dirty="0">
                <a:solidFill>
                  <a:schemeClr val="accent5">
                    <a:lumMod val="75000"/>
                  </a:schemeClr>
                </a:solidFill>
                <a:latin typeface="Curlz MT" panose="04040404050702020202" pitchFamily="82" charset="0"/>
              </a:rPr>
              <a:t>i </a:t>
            </a:r>
            <a:br>
              <a:rPr lang="es-ES" sz="8000" dirty="0">
                <a:solidFill>
                  <a:schemeClr val="accent5">
                    <a:lumMod val="75000"/>
                  </a:schemeClr>
                </a:solidFill>
                <a:latin typeface="Curlz MT" panose="04040404050702020202" pitchFamily="82" charset="0"/>
              </a:rPr>
            </a:br>
            <a:r>
              <a:rPr lang="es-ES" sz="8000" dirty="0">
                <a:solidFill>
                  <a:srgbClr val="FF0000"/>
                </a:solidFill>
                <a:latin typeface="Curlz MT" panose="04040404050702020202" pitchFamily="82" charset="0"/>
              </a:rPr>
              <a:t>a</a:t>
            </a:r>
            <a:r>
              <a:rPr lang="es-ES" sz="8000" dirty="0">
                <a:solidFill>
                  <a:schemeClr val="accent5">
                    <a:lumMod val="75000"/>
                  </a:schemeClr>
                </a:solidFill>
                <a:latin typeface="Curlz MT" panose="04040404050702020202" pitchFamily="82" charset="0"/>
              </a:rPr>
              <a:t>m</a:t>
            </a:r>
            <a:br>
              <a:rPr lang="es-ES" sz="8000" dirty="0">
                <a:solidFill>
                  <a:schemeClr val="accent5">
                    <a:lumMod val="75000"/>
                  </a:schemeClr>
                </a:solidFill>
                <a:latin typeface="Curlz MT" panose="04040404050702020202" pitchFamily="82" charset="0"/>
              </a:rPr>
            </a:br>
            <a:r>
              <a:rPr lang="es-ES" sz="8000" dirty="0">
                <a:solidFill>
                  <a:schemeClr val="accent5">
                    <a:lumMod val="75000"/>
                  </a:schemeClr>
                </a:solidFill>
                <a:latin typeface="Curlz MT" panose="04040404050702020202" pitchFamily="82" charset="0"/>
              </a:rPr>
              <a:t> </a:t>
            </a:r>
            <a:r>
              <a:rPr lang="es-ES" sz="8000" dirty="0">
                <a:solidFill>
                  <a:srgbClr val="FF0000"/>
                </a:solidFill>
                <a:latin typeface="Curlz MT" panose="04040404050702020202" pitchFamily="82" charset="0"/>
              </a:rPr>
              <a:t>á</a:t>
            </a:r>
            <a:r>
              <a:rPr lang="es-ES" sz="8000" dirty="0">
                <a:solidFill>
                  <a:schemeClr val="accent5">
                    <a:lumMod val="75000"/>
                  </a:schemeClr>
                </a:solidFill>
                <a:latin typeface="Curlz MT" panose="04040404050702020202" pitchFamily="82" charset="0"/>
              </a:rPr>
              <a:t>ngel</a:t>
            </a:r>
            <a:br>
              <a:rPr lang="es-ES" sz="8000" dirty="0">
                <a:solidFill>
                  <a:schemeClr val="accent5">
                    <a:lumMod val="75000"/>
                  </a:schemeClr>
                </a:solidFill>
                <a:latin typeface="Curlz MT" panose="04040404050702020202" pitchFamily="82" charset="0"/>
              </a:rPr>
            </a:br>
            <a:r>
              <a:rPr lang="es-ES" dirty="0"/>
              <a:t/>
            </a:r>
            <a:br>
              <a:rPr lang="es-ES" dirty="0"/>
            </a:br>
            <a:r>
              <a:rPr lang="es-ES" dirty="0">
                <a:solidFill>
                  <a:srgbClr val="FF66CC"/>
                </a:solidFill>
              </a:rPr>
              <a:t>i am </a:t>
            </a:r>
            <a:r>
              <a:rPr lang="es-ES" dirty="0" err="1">
                <a:solidFill>
                  <a:srgbClr val="FF66CC"/>
                </a:solidFill>
              </a:rPr>
              <a:t>glad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of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being</a:t>
            </a:r>
            <a:r>
              <a:rPr lang="es-ES" dirty="0">
                <a:solidFill>
                  <a:srgbClr val="FF66CC"/>
                </a:solidFill>
              </a:rPr>
              <a:t> a mediator, </a:t>
            </a:r>
            <a:r>
              <a:rPr lang="es-ES" dirty="0" err="1">
                <a:solidFill>
                  <a:srgbClr val="FF66CC"/>
                </a:solidFill>
              </a:rPr>
              <a:t>because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pupils</a:t>
            </a:r>
            <a:r>
              <a:rPr lang="es-ES" dirty="0">
                <a:solidFill>
                  <a:srgbClr val="FF66CC"/>
                </a:solidFill>
              </a:rPr>
              <a:t> and </a:t>
            </a:r>
            <a:r>
              <a:rPr lang="es-ES" dirty="0" err="1">
                <a:solidFill>
                  <a:srgbClr val="FF66CC"/>
                </a:solidFill>
              </a:rPr>
              <a:t>teachers</a:t>
            </a:r>
            <a:r>
              <a:rPr lang="es-ES" dirty="0">
                <a:solidFill>
                  <a:srgbClr val="FF66CC"/>
                </a:solidFill>
              </a:rPr>
              <a:t> trust me.</a:t>
            </a:r>
            <a:br>
              <a:rPr lang="es-ES" dirty="0">
                <a:solidFill>
                  <a:srgbClr val="FF66CC"/>
                </a:solidFill>
              </a:rPr>
            </a:br>
            <a:r>
              <a:rPr lang="es-ES" dirty="0" err="1">
                <a:solidFill>
                  <a:srgbClr val="FF66CC"/>
                </a:solidFill>
              </a:rPr>
              <a:t>All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the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children</a:t>
            </a:r>
            <a:r>
              <a:rPr lang="es-ES" dirty="0">
                <a:solidFill>
                  <a:srgbClr val="FF66CC"/>
                </a:solidFill>
              </a:rPr>
              <a:t> can </a:t>
            </a:r>
            <a:r>
              <a:rPr lang="es-ES" dirty="0" err="1">
                <a:solidFill>
                  <a:srgbClr val="FF66CC"/>
                </a:solidFill>
              </a:rPr>
              <a:t>meet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us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during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the</a:t>
            </a:r>
            <a:r>
              <a:rPr lang="es-ES" dirty="0">
                <a:solidFill>
                  <a:srgbClr val="FF66CC"/>
                </a:solidFill>
              </a:rPr>
              <a:t> break </a:t>
            </a:r>
            <a:r>
              <a:rPr lang="es-ES" dirty="0" err="1">
                <a:solidFill>
                  <a:srgbClr val="FF66CC"/>
                </a:solidFill>
              </a:rPr>
              <a:t>to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ask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for</a:t>
            </a:r>
            <a:r>
              <a:rPr lang="es-ES" dirty="0">
                <a:solidFill>
                  <a:srgbClr val="FF66CC"/>
                </a:solidFill>
              </a:rPr>
              <a:t> </a:t>
            </a:r>
            <a:r>
              <a:rPr lang="es-ES" dirty="0" err="1">
                <a:solidFill>
                  <a:srgbClr val="FF66CC"/>
                </a:solidFill>
              </a:rPr>
              <a:t>help</a:t>
            </a:r>
            <a:r>
              <a:rPr lang="es-ES" dirty="0">
                <a:solidFill>
                  <a:srgbClr val="FF66CC"/>
                </a:solidFill>
              </a:rPr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5324667"/>
      </p:ext>
    </p:extLst>
  </p:cSld>
  <p:clrMapOvr>
    <a:masterClrMapping/>
  </p:clrMapOvr>
</p:sld>
</file>

<file path=ppt/theme/theme1.xml><?xml version="1.0" encoding="utf-8"?>
<a:theme xmlns:a="http://schemas.openxmlformats.org/drawingml/2006/main" name="Got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390</TotalTime>
  <Words>1457</Words>
  <Application>Microsoft Office PowerPoint</Application>
  <PresentationFormat>Personalizado</PresentationFormat>
  <Paragraphs>175</Paragraphs>
  <Slides>45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6" baseType="lpstr">
      <vt:lpstr>Gota</vt:lpstr>
      <vt:lpstr>MEDIADORES  CURSO 2020-21</vt:lpstr>
      <vt:lpstr>MEDIATORS</vt:lpstr>
      <vt:lpstr>¿QUIÉNES SOMOS? Este curso, somos nueve mediadores:</vt:lpstr>
      <vt:lpstr>Who are we?</vt:lpstr>
      <vt:lpstr>And we are…</vt:lpstr>
      <vt:lpstr>María Cáceres</vt:lpstr>
      <vt:lpstr>          I  am  maría  i´m happy of helping my partners.  I am learning a lot, for example, to be a better person. We help you to solve your problems,  keeping your secrets.</vt:lpstr>
      <vt:lpstr>        ÁNGEL   ¡hola! Soy mediador de 6ºa.  Me hace feliz que mis compañeros y los profesores confíen en mí.  Quiero ayudar a los demás a solucionar los problemas, así que recordad que nos podéis encontrar en el patio.</vt:lpstr>
      <vt:lpstr>           i  am  ángel  i am glad of being a mediator, because pupils and teachers trust me. All the children can meet us during the break to ask for help.</vt:lpstr>
      <vt:lpstr>Kevin  </vt:lpstr>
      <vt:lpstr>              i   am  Kevin</vt:lpstr>
      <vt:lpstr>Mediadores</vt:lpstr>
      <vt:lpstr>We are the mediators</vt:lpstr>
      <vt:lpstr>Estos somos nosotros</vt:lpstr>
      <vt:lpstr>Sofía, helena and álex</vt:lpstr>
      <vt:lpstr>                    Mediadoras  de  6ºc</vt:lpstr>
      <vt:lpstr>We are  eva and nerea</vt:lpstr>
      <vt:lpstr>Por quÉ somos mediadorEs</vt:lpstr>
      <vt:lpstr>We are mediators because…</vt:lpstr>
      <vt:lpstr>Los mediadores asistimos a formación.</vt:lpstr>
      <vt:lpstr>        The mediators receive lessons from the police and from the teachers Susana and ana, every Wednesday, at two o´clock.</vt:lpstr>
      <vt:lpstr>Frases para todos</vt:lpstr>
      <vt:lpstr>Nuestras actuaciones</vt:lpstr>
      <vt:lpstr>Other mediators´ tasks</vt:lpstr>
      <vt:lpstr>Ideamos planes chulos: el día de la sonrisa…</vt:lpstr>
      <vt:lpstr>We create cool plans!</vt:lpstr>
      <vt:lpstr>El día del amor y de la amistad</vt:lpstr>
      <vt:lpstr>Day of love and friendship</vt:lpstr>
      <vt:lpstr>Planeamos ideas chulas para el día de la paz</vt:lpstr>
      <vt:lpstr>      We organize  the peace day,  based upon  the legend of  the red thread</vt:lpstr>
      <vt:lpstr>Otras de nuestras funciones…</vt:lpstr>
      <vt:lpstr>Other of our functions: </vt:lpstr>
      <vt:lpstr>Nuestra principal labor…</vt:lpstr>
      <vt:lpstr>Our main aim is helping you</vt:lpstr>
      <vt:lpstr>MEDIACIÓN </vt:lpstr>
      <vt:lpstr>Mediators are… your friends</vt:lpstr>
      <vt:lpstr>No Tengáis miedo </vt:lpstr>
      <vt:lpstr>Porque somos mediadoras</vt:lpstr>
      <vt:lpstr>“choconvivencia”</vt:lpstr>
      <vt:lpstr>Choconvivencia chocoliving</vt:lpstr>
      <vt:lpstr>Presentación de PowerPoint</vt:lpstr>
      <vt:lpstr>Frases de convivencia</vt:lpstr>
      <vt:lpstr>Los mediadores queremos ayudarte a estar más feliz en el colegio</vt:lpstr>
      <vt:lpstr>Algunos mensajes para terminar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MEDIADORES  CURSO 2020-21</dc:title>
  <dc:creator>Ana Isabel Coto Fuentes</dc:creator>
  <cp:lastModifiedBy>Irene</cp:lastModifiedBy>
  <cp:revision>40</cp:revision>
  <dcterms:created xsi:type="dcterms:W3CDTF">2021-02-25T20:31:09Z</dcterms:created>
  <dcterms:modified xsi:type="dcterms:W3CDTF">2021-03-13T12:06:08Z</dcterms:modified>
</cp:coreProperties>
</file>