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-31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86EBC-E82E-4B3E-9D3E-33547CDC1C66}" type="datetimeFigureOut">
              <a:rPr lang="es-ES" smtClean="0"/>
              <a:pPr/>
              <a:t>25/04/2017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10F7A-CFAD-4DB6-A1C6-42CEC147FF5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56521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86EBC-E82E-4B3E-9D3E-33547CDC1C66}" type="datetimeFigureOut">
              <a:rPr lang="es-ES" smtClean="0"/>
              <a:pPr/>
              <a:t>25/04/2017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10F7A-CFAD-4DB6-A1C6-42CEC147FF5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498961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86EBC-E82E-4B3E-9D3E-33547CDC1C66}" type="datetimeFigureOut">
              <a:rPr lang="es-ES" smtClean="0"/>
              <a:pPr/>
              <a:t>25/04/2017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10F7A-CFAD-4DB6-A1C6-42CEC147FF5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019806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86EBC-E82E-4B3E-9D3E-33547CDC1C66}" type="datetimeFigureOut">
              <a:rPr lang="es-ES" smtClean="0"/>
              <a:pPr/>
              <a:t>25/04/2017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10F7A-CFAD-4DB6-A1C6-42CEC147FF53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221644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86EBC-E82E-4B3E-9D3E-33547CDC1C66}" type="datetimeFigureOut">
              <a:rPr lang="es-ES" smtClean="0"/>
              <a:pPr/>
              <a:t>25/04/2017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10F7A-CFAD-4DB6-A1C6-42CEC147FF5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530283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86EBC-E82E-4B3E-9D3E-33547CDC1C66}" type="datetimeFigureOut">
              <a:rPr lang="es-ES" smtClean="0"/>
              <a:pPr/>
              <a:t>25/04/2017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10F7A-CFAD-4DB6-A1C6-42CEC147FF5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2058999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86EBC-E82E-4B3E-9D3E-33547CDC1C66}" type="datetimeFigureOut">
              <a:rPr lang="es-ES" smtClean="0"/>
              <a:pPr/>
              <a:t>25/04/2017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10F7A-CFAD-4DB6-A1C6-42CEC147FF5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6284766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86EBC-E82E-4B3E-9D3E-33547CDC1C66}" type="datetimeFigureOut">
              <a:rPr lang="es-ES" smtClean="0"/>
              <a:pPr/>
              <a:t>25/04/2017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10F7A-CFAD-4DB6-A1C6-42CEC147FF5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5865475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86EBC-E82E-4B3E-9D3E-33547CDC1C66}" type="datetimeFigureOut">
              <a:rPr lang="es-ES" smtClean="0"/>
              <a:pPr/>
              <a:t>25/04/2017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10F7A-CFAD-4DB6-A1C6-42CEC147FF5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973020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86EBC-E82E-4B3E-9D3E-33547CDC1C66}" type="datetimeFigureOut">
              <a:rPr lang="es-ES" smtClean="0"/>
              <a:pPr/>
              <a:t>25/04/2017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10F7A-CFAD-4DB6-A1C6-42CEC147FF5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554060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86EBC-E82E-4B3E-9D3E-33547CDC1C66}" type="datetimeFigureOut">
              <a:rPr lang="es-ES" smtClean="0"/>
              <a:pPr/>
              <a:t>25/04/2017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10F7A-CFAD-4DB6-A1C6-42CEC147FF5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065285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86EBC-E82E-4B3E-9D3E-33547CDC1C66}" type="datetimeFigureOut">
              <a:rPr lang="es-ES" smtClean="0"/>
              <a:pPr/>
              <a:t>25/04/2017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10F7A-CFAD-4DB6-A1C6-42CEC147FF5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273689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86EBC-E82E-4B3E-9D3E-33547CDC1C66}" type="datetimeFigureOut">
              <a:rPr lang="es-ES" smtClean="0"/>
              <a:pPr/>
              <a:t>25/04/2017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10F7A-CFAD-4DB6-A1C6-42CEC147FF5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898972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86EBC-E82E-4B3E-9D3E-33547CDC1C66}" type="datetimeFigureOut">
              <a:rPr lang="es-ES" smtClean="0"/>
              <a:pPr/>
              <a:t>25/04/2017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10F7A-CFAD-4DB6-A1C6-42CEC147FF5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404508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86EBC-E82E-4B3E-9D3E-33547CDC1C66}" type="datetimeFigureOut">
              <a:rPr lang="es-ES" smtClean="0"/>
              <a:pPr/>
              <a:t>25/04/2017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10F7A-CFAD-4DB6-A1C6-42CEC147FF5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554509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86EBC-E82E-4B3E-9D3E-33547CDC1C66}" type="datetimeFigureOut">
              <a:rPr lang="es-ES" smtClean="0"/>
              <a:pPr/>
              <a:t>25/04/2017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10F7A-CFAD-4DB6-A1C6-42CEC147FF5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17132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86EBC-E82E-4B3E-9D3E-33547CDC1C66}" type="datetimeFigureOut">
              <a:rPr lang="es-ES" smtClean="0"/>
              <a:pPr/>
              <a:t>25/04/2017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10F7A-CFAD-4DB6-A1C6-42CEC147FF5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081429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86EBC-E82E-4B3E-9D3E-33547CDC1C66}" type="datetimeFigureOut">
              <a:rPr lang="es-ES" smtClean="0"/>
              <a:pPr/>
              <a:t>25/04/2017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10F7A-CFAD-4DB6-A1C6-42CEC147FF5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41724313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ART IN SPAIN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/>
              </a:rPr>
              <a:t>Spanish art has been an important contributor to Western 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>art</a:t>
            </a:r>
            <a:r>
              <a:rPr lang="en-US" dirty="0">
                <a:effectLst/>
              </a:rPr>
              <a:t> and Spain has produced many famous and influential artists including Velázquez, Goya and Picasso.</a:t>
            </a: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2524823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Prehistoric</a:t>
            </a:r>
            <a:r>
              <a:rPr lang="es-ES" dirty="0" smtClean="0"/>
              <a:t> </a:t>
            </a:r>
            <a:r>
              <a:rPr lang="es-ES" dirty="0" err="1" smtClean="0"/>
              <a:t>age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>
                <a:effectLst/>
              </a:rPr>
              <a:t>The prehistoric art of Spain had many important periods: it was one of the main </a:t>
            </a:r>
            <a:r>
              <a:rPr lang="en-US" dirty="0" err="1">
                <a:effectLst/>
              </a:rPr>
              <a:t>centres</a:t>
            </a:r>
            <a:r>
              <a:rPr lang="en-US" dirty="0">
                <a:effectLst/>
              </a:rPr>
              <a:t> of European Upper Paleolithic art and the rock art of the Spanish Levant in the subsequent periods</a:t>
            </a:r>
            <a:r>
              <a:rPr lang="en-US" dirty="0" smtClean="0">
                <a:effectLst/>
              </a:rPr>
              <a:t>.</a:t>
            </a:r>
          </a:p>
          <a:p>
            <a:r>
              <a:rPr lang="en-US" dirty="0"/>
              <a:t>Homo sapiens arrived in Spain 195,000 years ago and transmitted their artistic flow to the rest of </a:t>
            </a:r>
            <a:r>
              <a:rPr lang="en-US" dirty="0" smtClean="0"/>
              <a:t>Europe.</a:t>
            </a:r>
          </a:p>
          <a:p>
            <a:r>
              <a:rPr lang="es-ES" dirty="0" err="1"/>
              <a:t>However</a:t>
            </a:r>
            <a:r>
              <a:rPr lang="es-ES" dirty="0"/>
              <a:t>, art </a:t>
            </a:r>
            <a:r>
              <a:rPr lang="es-ES" dirty="0" err="1" smtClean="0"/>
              <a:t>evolved</a:t>
            </a:r>
            <a:r>
              <a:rPr lang="es-ES" dirty="0" smtClean="0"/>
              <a:t> </a:t>
            </a:r>
            <a:r>
              <a:rPr lang="en-US" dirty="0" smtClean="0"/>
              <a:t>and </a:t>
            </a:r>
            <a:r>
              <a:rPr lang="en-US" dirty="0"/>
              <a:t>gave way to the new artistic </a:t>
            </a:r>
            <a:r>
              <a:rPr lang="en-US" dirty="0" smtClean="0"/>
              <a:t>age.</a:t>
            </a:r>
          </a:p>
          <a:p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073" y="3794974"/>
            <a:ext cx="2661635" cy="19962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08276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>
                <a:effectLst/>
              </a:rPr>
              <a:t>Romanesque</a:t>
            </a:r>
            <a:endParaRPr lang="es-ES" dirty="0">
              <a:effectLst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From the 11th century the European artistic influence was superimposed on local artistic traditions and lived with the so-called </a:t>
            </a:r>
            <a:r>
              <a:rPr lang="en-US" dirty="0" err="1"/>
              <a:t>Mudéjar</a:t>
            </a:r>
            <a:r>
              <a:rPr lang="en-US" dirty="0"/>
              <a:t> </a:t>
            </a:r>
            <a:r>
              <a:rPr lang="en-US" dirty="0" smtClean="0"/>
              <a:t>Romanesque</a:t>
            </a:r>
            <a:r>
              <a:rPr lang="en-US" dirty="0" smtClean="0"/>
              <a:t>.</a:t>
            </a:r>
            <a:endParaRPr lang="es-ES" dirty="0"/>
          </a:p>
        </p:txBody>
      </p:sp>
      <p:pic>
        <p:nvPicPr>
          <p:cNvPr id="2050" name="Picture 2" descr="https://upload.wikimedia.org/wikipedia/commons/thumb/f/fb/Iglesia_de_Santa_Maria_de_Eunate.jpg/220px-Iglesia_de_Santa_Maria_de_Euna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6716" y="3093843"/>
            <a:ext cx="2950226" cy="22126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upload.wikimedia.org/wikipedia/commons/thumb/e/ed/P%C3%B3rtico_de_la_Gloria_%2866231651%29.jpg/400px-P%C3%B3rtico_de_la_Gloria_%2866231651%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983" y="3093843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upload.wikimedia.org/wikipedia/commons/thumb/1/12/Altar_frontal_from_La_Seu_d%27Urgell_or_of_the_Apostles_-_Google_Art_Project.jpg/370px-Altar_frontal_from_La_Seu_d%27Urgell_or_of_the_Apostles_-_Google_Art_Projec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00" y="3840601"/>
            <a:ext cx="3524250" cy="23907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638782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effectLst/>
              </a:rPr>
              <a:t>Gothic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13795" y="1658183"/>
            <a:ext cx="10353762" cy="3695136"/>
          </a:xfrm>
        </p:spPr>
        <p:txBody>
          <a:bodyPr/>
          <a:lstStyle/>
          <a:p>
            <a:r>
              <a:rPr lang="en-US" dirty="0"/>
              <a:t>Spanish Gothic architecture </a:t>
            </a:r>
            <a:r>
              <a:rPr lang="en-US" dirty="0" smtClean="0"/>
              <a:t>was important </a:t>
            </a:r>
            <a:r>
              <a:rPr lang="en-US" dirty="0"/>
              <a:t>in the Late Medieval period</a:t>
            </a:r>
            <a:r>
              <a:rPr lang="en-US" dirty="0" smtClean="0"/>
              <a:t>.</a:t>
            </a:r>
          </a:p>
          <a:p>
            <a:r>
              <a:rPr lang="en-US" dirty="0"/>
              <a:t>The Gothic style was </a:t>
            </a:r>
            <a:r>
              <a:rPr lang="en-US" dirty="0" smtClean="0"/>
              <a:t>adopted </a:t>
            </a:r>
            <a:r>
              <a:rPr lang="en-US" dirty="0"/>
              <a:t>by the </a:t>
            </a:r>
            <a:r>
              <a:rPr lang="en-US" dirty="0" err="1"/>
              <a:t>Mudéjar</a:t>
            </a:r>
            <a:r>
              <a:rPr lang="en-US" dirty="0"/>
              <a:t> architects, who created a hybrid style, employing European techniques and Spanish-Arab decorations. The most important post−thirteenth-century Gothic styles in Spain are the </a:t>
            </a:r>
            <a:r>
              <a:rPr lang="en-US" dirty="0" err="1" smtClean="0"/>
              <a:t>Levantino</a:t>
            </a:r>
            <a:r>
              <a:rPr lang="en-US" dirty="0" smtClean="0"/>
              <a:t> and </a:t>
            </a:r>
            <a:r>
              <a:rPr lang="en-US" dirty="0"/>
              <a:t>the </a:t>
            </a:r>
            <a:r>
              <a:rPr lang="en-US" dirty="0" err="1"/>
              <a:t>Isabelline</a:t>
            </a:r>
            <a:r>
              <a:rPr lang="en-US" dirty="0"/>
              <a:t> </a:t>
            </a:r>
            <a:r>
              <a:rPr lang="en-US" dirty="0" smtClean="0"/>
              <a:t>Gothic</a:t>
            </a:r>
            <a:r>
              <a:rPr lang="en-US" dirty="0" smtClean="0"/>
              <a:t>.</a:t>
            </a:r>
            <a:endParaRPr lang="es-ES" dirty="0"/>
          </a:p>
        </p:txBody>
      </p:sp>
      <p:pic>
        <p:nvPicPr>
          <p:cNvPr id="3076" name="Picture 4" descr="Church of Santa Maria del Ma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955" y="4484129"/>
            <a:ext cx="3038564" cy="20228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upload.wikimedia.org/wikipedia/commons/thumb/a/a3/Plan_of_Santa_Maria_del_Mar%2C_Barcelona.png/220px-Plan_of_Santa_Maria_del_Mar%2C_Barcelon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98083" y="4006816"/>
            <a:ext cx="1735105" cy="32651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413137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>
                <a:effectLst/>
              </a:rPr>
              <a:t>Renaissance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new focus in art, </a:t>
            </a:r>
            <a:r>
              <a:rPr lang="en-US" dirty="0" smtClean="0"/>
              <a:t>literature and </a:t>
            </a:r>
            <a:r>
              <a:rPr lang="en-US" dirty="0"/>
              <a:t>science is inspired by the Greco-Roman tradition of classical </a:t>
            </a:r>
            <a:r>
              <a:rPr lang="en-US" dirty="0" smtClean="0"/>
              <a:t>antiquity. </a:t>
            </a:r>
          </a:p>
          <a:p>
            <a:r>
              <a:rPr lang="en-US" dirty="0"/>
              <a:t>There are Spanish </a:t>
            </a:r>
            <a:r>
              <a:rPr lang="en-US" dirty="0" smtClean="0"/>
              <a:t>well-known writers </a:t>
            </a:r>
            <a:r>
              <a:rPr lang="en-US" dirty="0"/>
              <a:t>as Cervantes with works such as "El </a:t>
            </a:r>
            <a:r>
              <a:rPr lang="en-US" dirty="0" err="1"/>
              <a:t>Quijote</a:t>
            </a:r>
            <a:r>
              <a:rPr lang="en-US" dirty="0"/>
              <a:t>" or painters such as "El Greco" with works such as "The Knight of the Hand in the </a:t>
            </a:r>
            <a:r>
              <a:rPr lang="en-US" dirty="0" smtClean="0"/>
              <a:t>Chest“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1026" name="Picture 2" descr="https://upload.wikimedia.org/wikipedia/commons/thumb/7/7f/El_caballero_de_la_mano_en_el_pecho%2C_by_El_Greco%2C_from_Prado_in_Google_Earth.jpg/800px-El_caballero_de_la_mano_en_el_pecho%2C_by_El_Greco%2C_from_Prado_in_Google_Eart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835" y="3943632"/>
            <a:ext cx="2029485" cy="26002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de el quijo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255" y="4297202"/>
            <a:ext cx="3371396" cy="1812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2288211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Specific</a:t>
            </a:r>
            <a:r>
              <a:rPr lang="es-ES" dirty="0"/>
              <a:t> art of Baza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</a:t>
            </a:r>
            <a:r>
              <a:rPr lang="en-US" dirty="0" err="1"/>
              <a:t>Baza</a:t>
            </a:r>
            <a:r>
              <a:rPr lang="en-US" dirty="0"/>
              <a:t>, our city, the best known art is the Iberian, whose main work is the Lady of </a:t>
            </a:r>
            <a:r>
              <a:rPr lang="en-US" dirty="0" err="1" smtClean="0"/>
              <a:t>Baza</a:t>
            </a:r>
            <a:r>
              <a:rPr lang="en-US" dirty="0" smtClean="0"/>
              <a:t> </a:t>
            </a:r>
          </a:p>
          <a:p>
            <a:endParaRPr lang="es-ES" dirty="0"/>
          </a:p>
        </p:txBody>
      </p:sp>
      <p:pic>
        <p:nvPicPr>
          <p:cNvPr id="2050" name="Picture 2" descr="https://upload.wikimedia.org/wikipedia/commons/thumb/9/94/Dama_de_Baza_%28M.A.N._Inv.1969-68-155-123A%29_03.jpg/230px-Dama_de_Baza_%28M.A.N._Inv.1969-68-155-123A%29_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583" y="3241963"/>
            <a:ext cx="2058183" cy="30872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1544549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conclusion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endParaRPr lang="es-ES" dirty="0" smtClean="0"/>
          </a:p>
          <a:p>
            <a:pPr marL="0" indent="0" algn="ctr">
              <a:buNone/>
            </a:pPr>
            <a:endParaRPr lang="es-ES" dirty="0"/>
          </a:p>
          <a:p>
            <a:pPr marL="0" indent="0" algn="ctr">
              <a:buNone/>
            </a:pPr>
            <a:endParaRPr lang="es-ES" dirty="0" smtClean="0"/>
          </a:p>
          <a:p>
            <a:pPr marL="0" indent="0" algn="ctr">
              <a:buNone/>
            </a:pPr>
            <a:endParaRPr lang="es-ES" dirty="0"/>
          </a:p>
          <a:p>
            <a:pPr marL="0" indent="0" algn="ctr">
              <a:buNone/>
            </a:pPr>
            <a:endParaRPr lang="es-ES" dirty="0" smtClean="0"/>
          </a:p>
          <a:p>
            <a:pPr marL="0" indent="0" algn="ctr">
              <a:buNone/>
            </a:pPr>
            <a:endParaRPr lang="es-ES" dirty="0"/>
          </a:p>
          <a:p>
            <a:pPr marL="0" indent="0" algn="ctr">
              <a:buNone/>
            </a:pPr>
            <a:endParaRPr lang="es-ES" dirty="0" smtClean="0"/>
          </a:p>
          <a:p>
            <a:pPr marL="0" indent="0" algn="r">
              <a:buNone/>
            </a:pPr>
            <a:r>
              <a:rPr lang="es-ES" dirty="0" smtClean="0"/>
              <a:t>Diego Limonchi Bujaldón</a:t>
            </a:r>
          </a:p>
          <a:p>
            <a:pPr marL="0" indent="0" algn="r">
              <a:buNone/>
            </a:pPr>
            <a:r>
              <a:rPr lang="es-ES" dirty="0" smtClean="0"/>
              <a:t>Carmen Fernández Pérez </a:t>
            </a:r>
            <a:endParaRPr lang="es-ES" dirty="0"/>
          </a:p>
        </p:txBody>
      </p:sp>
      <p:sp>
        <p:nvSpPr>
          <p:cNvPr id="4" name="Rectángulo 3"/>
          <p:cNvSpPr/>
          <p:nvPr/>
        </p:nvSpPr>
        <p:spPr>
          <a:xfrm>
            <a:off x="1149519" y="2472035"/>
            <a:ext cx="987408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In short, 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art is very important in Spain</a:t>
            </a:r>
            <a:endParaRPr lang="en-US" sz="54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58038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TM04033921[[fn=Damasco]]</Template>
  <TotalTime>104</TotalTime>
  <Words>249</Words>
  <Application>Microsoft Office PowerPoint</Application>
  <PresentationFormat>Personalizado</PresentationFormat>
  <Paragraphs>27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Damask</vt:lpstr>
      <vt:lpstr>ART IN SPAIN</vt:lpstr>
      <vt:lpstr>Prehistoric age</vt:lpstr>
      <vt:lpstr>Romanesque</vt:lpstr>
      <vt:lpstr>Gothic</vt:lpstr>
      <vt:lpstr>Renaissance</vt:lpstr>
      <vt:lpstr>Specific art of Baza</vt:lpstr>
      <vt:lpstr>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 IN SPAIN</dc:title>
  <dc:creator>ALCREBITE_PC5</dc:creator>
  <cp:lastModifiedBy>usuario</cp:lastModifiedBy>
  <cp:revision>12</cp:revision>
  <dcterms:created xsi:type="dcterms:W3CDTF">2017-02-24T07:25:52Z</dcterms:created>
  <dcterms:modified xsi:type="dcterms:W3CDTF">2017-04-25T17:30:11Z</dcterms:modified>
</cp:coreProperties>
</file>