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63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72" d="100"/>
          <a:sy n="72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Users\Alumno\Desktop\wallpaper_katieli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676" y="408589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Alumno\Desktop\Hip-Hop-Graffity-in-The-Wall-Background-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185" y="1058130"/>
            <a:ext cx="2395853" cy="134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Alumno\Desktop\AstronomicalClock_ROW8042970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30" y="5596545"/>
            <a:ext cx="2214339" cy="1255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Alumno\Desktop\japane-culture-wi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609" y="21821"/>
            <a:ext cx="2296018" cy="1435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lumno\Desktop\thailand-culture-wallpaper-imag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762832"/>
            <a:ext cx="2070900" cy="1553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lumno\Desktop\aHecmbZ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53854"/>
            <a:ext cx="3851921" cy="23846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lumno\Desktop\1680_1050_201002110116063337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783" y="1598594"/>
            <a:ext cx="1308648" cy="817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lumno\Desktop\images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2316007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umno\Desktop\globes macro culture 2406x1600 wallpaper_www.artwallpaperhi.com_9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2190"/>
            <a:ext cx="2462511" cy="1635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umno\Desktop\culture-mayan-3034x2023-wallpaper-215670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196" y="0"/>
            <a:ext cx="2334803" cy="1556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umno\Desktop\images (1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75"/>
            <a:ext cx="2056667" cy="1540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lumno\Desktop\image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77072"/>
            <a:ext cx="2304256" cy="1519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lumno\Desktop\unnamed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32176"/>
            <a:ext cx="2334804" cy="1313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lumno\Desktop\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1" y="1556792"/>
            <a:ext cx="2469529" cy="1543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lumno\Desktop\chinese_new_year_13_wallpaper-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535940"/>
            <a:ext cx="1982703" cy="1322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lumno\Desktop\free-wallpaper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0" y="2860780"/>
            <a:ext cx="1965058" cy="12162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lumno\Desktop\violin-and-music-book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29101"/>
            <a:ext cx="2304256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lumno\Desktop\cyrillic candles mind culture 2650x2000 wallpaper_www.wallpapername.com_2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5509820"/>
            <a:ext cx="1791883" cy="1348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Alumno\Desktop\culture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546" y="4012186"/>
            <a:ext cx="2152631" cy="1614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Alumno\Desktop\68573028-culture-wallpapers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92" y="-14201"/>
            <a:ext cx="2616125" cy="14710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Alumno\Desktop\AAEAAQAAAAAAAAKVAAAAJDc5MzZlMTUzLWIwMTEtNDJiOS04NzA2LTVkN2FkODdiOThkOQ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99" y="5319317"/>
            <a:ext cx="2249626" cy="15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lumno\Desktop\Culture-is-The-Sum-of-All-the-Forms-of-Art-Version-2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2007547"/>
            <a:ext cx="4320480" cy="2340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41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 smtClean="0"/>
              <a:t>	</a:t>
            </a:r>
            <a:r>
              <a:rPr lang="en-US" dirty="0"/>
              <a:t>Culture </a:t>
            </a:r>
            <a:r>
              <a:rPr lang="en-US" dirty="0" smtClean="0"/>
              <a:t>are </a:t>
            </a:r>
            <a:r>
              <a:rPr lang="en-US" dirty="0"/>
              <a:t>the characteristics and knowledge of a particular group of people, defined by everything from language, religion, cuisine, social habits, music and arts.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E48638"/>
                </a:solidFill>
              </a:rPr>
              <a:t>D</a:t>
            </a:r>
            <a:r>
              <a:rPr lang="es-ES" sz="3200" dirty="0" smtClean="0">
                <a:solidFill>
                  <a:srgbClr val="E48638"/>
                </a:solidFill>
              </a:rPr>
              <a:t>EFINITION</a:t>
            </a:r>
            <a:r>
              <a:rPr lang="es-ES" dirty="0" smtClean="0">
                <a:solidFill>
                  <a:srgbClr val="E48638"/>
                </a:solidFill>
              </a:rPr>
              <a:t> </a:t>
            </a:r>
            <a:r>
              <a:rPr lang="es-ES" sz="3200" dirty="0" smtClean="0">
                <a:solidFill>
                  <a:srgbClr val="E48638"/>
                </a:solidFill>
              </a:rPr>
              <a:t>OF</a:t>
            </a:r>
            <a:r>
              <a:rPr lang="es-ES" dirty="0" smtClean="0">
                <a:solidFill>
                  <a:srgbClr val="E48638"/>
                </a:solidFill>
              </a:rPr>
              <a:t> C</a:t>
            </a:r>
            <a:r>
              <a:rPr lang="es-ES" sz="3200" dirty="0" smtClean="0">
                <a:solidFill>
                  <a:srgbClr val="E48638"/>
                </a:solidFill>
              </a:rPr>
              <a:t>ULTURE</a:t>
            </a:r>
            <a:endParaRPr lang="es-ES" sz="3200" dirty="0">
              <a:solidFill>
                <a:srgbClr val="E48638"/>
              </a:solidFill>
            </a:endParaRPr>
          </a:p>
        </p:txBody>
      </p:sp>
      <p:pic>
        <p:nvPicPr>
          <p:cNvPr id="2050" name="Picture 2" descr="C:\Users\Alumno\Desktop\7d7959604bfc191a9a06c93eeae94c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98" y="3933056"/>
            <a:ext cx="2971253" cy="2228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umno\Desktop\494616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852936"/>
            <a:ext cx="1720774" cy="1720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umno\Desktop\seville-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95090"/>
            <a:ext cx="3236650" cy="2157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43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400" dirty="0" smtClean="0"/>
              <a:t>The </a:t>
            </a:r>
            <a:r>
              <a:rPr lang="en-US" sz="2400" dirty="0"/>
              <a:t>term "Spanish literature" refers to literature written in the Spanish language, including literature composed by Spanish and Latin American writers. It may include Spanish poetry, prose, and novels.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u="sng" dirty="0" smtClean="0"/>
              <a:t>Some of the most important Spanish writers are:- </a:t>
            </a:r>
          </a:p>
          <a:p>
            <a:pPr marL="0" indent="0">
              <a:buNone/>
            </a:pPr>
            <a:r>
              <a:rPr lang="es-ES" sz="2400" dirty="0" smtClean="0"/>
              <a:t>-Miguel de Cervantes: He </a:t>
            </a:r>
            <a:r>
              <a:rPr lang="es-ES" sz="2400" dirty="0" err="1" smtClean="0"/>
              <a:t>wrote</a:t>
            </a:r>
            <a:r>
              <a:rPr lang="es-ES" sz="2400" dirty="0" smtClean="0"/>
              <a:t>: “El Quijote ”  </a:t>
            </a:r>
          </a:p>
          <a:p>
            <a:pPr marL="0" indent="0">
              <a:buFontTx/>
              <a:buChar char="-"/>
            </a:pPr>
            <a:r>
              <a:rPr lang="es-ES" sz="2400" dirty="0" smtClean="0"/>
              <a:t>Lope de Vega:  He </a:t>
            </a:r>
            <a:r>
              <a:rPr lang="es-ES" sz="2400" dirty="0" err="1" smtClean="0"/>
              <a:t>wrote</a:t>
            </a:r>
            <a:r>
              <a:rPr lang="es-ES" sz="2400" dirty="0" smtClean="0"/>
              <a:t>: “Fuenteovejuna”, “ La Dorotea”…</a:t>
            </a:r>
          </a:p>
          <a:p>
            <a:pPr marL="0" indent="0">
              <a:buFontTx/>
              <a:buChar char="-"/>
            </a:pPr>
            <a:r>
              <a:rPr lang="es-ES" sz="2400" dirty="0" smtClean="0"/>
              <a:t>Calderón de la Vega: “La vida es sueño” (</a:t>
            </a:r>
            <a:r>
              <a:rPr lang="es-ES" sz="2400" dirty="0" err="1" smtClean="0"/>
              <a:t>Life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a </a:t>
            </a:r>
            <a:r>
              <a:rPr lang="es-ES" sz="2400" dirty="0" err="1" smtClean="0"/>
              <a:t>Dream</a:t>
            </a:r>
            <a:r>
              <a:rPr lang="es-ES" sz="2400" dirty="0" smtClean="0"/>
              <a:t>)</a:t>
            </a:r>
          </a:p>
          <a:p>
            <a:pPr marL="0" indent="0">
              <a:buFontTx/>
              <a:buChar char="-"/>
            </a:pPr>
            <a:r>
              <a:rPr lang="es-ES" sz="2400" dirty="0" smtClean="0"/>
              <a:t>Federico García Lorca “</a:t>
            </a:r>
            <a:r>
              <a:rPr lang="es-ES" sz="2400" dirty="0" err="1" smtClean="0"/>
              <a:t>Poet</a:t>
            </a:r>
            <a:r>
              <a:rPr lang="es-ES" sz="2400" dirty="0" smtClean="0"/>
              <a:t> in New York”,…</a:t>
            </a:r>
          </a:p>
          <a:p>
            <a:pPr marL="0" indent="0">
              <a:buFontTx/>
              <a:buChar char="-"/>
            </a:pPr>
            <a:r>
              <a:rPr lang="es-ES" sz="2400" dirty="0" smtClean="0"/>
              <a:t>Juan Ramón Jiménez: “Platero and Me”</a:t>
            </a:r>
          </a:p>
          <a:p>
            <a:pPr marL="0" indent="0">
              <a:buFontTx/>
              <a:buChar char="-"/>
            </a:pPr>
            <a:r>
              <a:rPr lang="es-ES" sz="2400" dirty="0" smtClean="0"/>
              <a:t>Benito Pérez </a:t>
            </a:r>
            <a:r>
              <a:rPr lang="es-ES" sz="2400" dirty="0" err="1" smtClean="0"/>
              <a:t>Galdos</a:t>
            </a:r>
            <a:r>
              <a:rPr lang="es-ES" sz="2400" dirty="0" smtClean="0"/>
              <a:t>: “Fortunata and Jacinta”</a:t>
            </a:r>
          </a:p>
          <a:p>
            <a:pPr marL="0" indent="0">
              <a:buFontTx/>
              <a:buChar char="-"/>
            </a:pPr>
            <a:r>
              <a:rPr lang="es-ES" sz="2400" dirty="0" smtClean="0"/>
              <a:t>Leopoldo Alas, Clarín: “La Regenta”</a:t>
            </a:r>
          </a:p>
          <a:p>
            <a:pPr marL="0" indent="0">
              <a:buFontTx/>
              <a:buChar char="-"/>
            </a:pPr>
            <a:endParaRPr lang="es-ES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Literature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65137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1700" dirty="0" smtClean="0"/>
              <a:t>During </a:t>
            </a:r>
            <a:r>
              <a:rPr lang="en-US" sz="1700" dirty="0"/>
              <a:t>the Prehistoric period, the megalithic Iberian and Celtic </a:t>
            </a:r>
            <a:r>
              <a:rPr lang="en-US" sz="1700" dirty="0" smtClean="0"/>
              <a:t>architectures were developed</a:t>
            </a:r>
            <a:r>
              <a:rPr lang="en-US" sz="1700" dirty="0"/>
              <a:t>. 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T</a:t>
            </a:r>
            <a:r>
              <a:rPr lang="en-US" sz="1700" dirty="0" smtClean="0"/>
              <a:t>he </a:t>
            </a:r>
            <a:r>
              <a:rPr lang="en-US" sz="1700" dirty="0"/>
              <a:t>Aqueduct of </a:t>
            </a:r>
            <a:r>
              <a:rPr lang="en-US" sz="1700" dirty="0" smtClean="0"/>
              <a:t>Segovia belongs to the Roman Period. </a:t>
            </a:r>
          </a:p>
          <a:p>
            <a:pPr marL="0" indent="0">
              <a:buNone/>
            </a:pPr>
            <a:r>
              <a:rPr lang="en-US" sz="1700" dirty="0" smtClean="0"/>
              <a:t>After </a:t>
            </a:r>
            <a:r>
              <a:rPr lang="en-US" sz="1700" dirty="0"/>
              <a:t>the pre-Romanesque period, </a:t>
            </a:r>
            <a:r>
              <a:rPr lang="en-US" sz="1700" dirty="0" smtClean="0"/>
              <a:t>we have </a:t>
            </a:r>
            <a:r>
              <a:rPr lang="en-US" sz="1700" dirty="0"/>
              <a:t>the architecture </a:t>
            </a:r>
            <a:r>
              <a:rPr lang="en-US" sz="1700" dirty="0" smtClean="0"/>
              <a:t>from</a:t>
            </a:r>
            <a:r>
              <a:rPr lang="en-US" sz="1700" dirty="0" smtClean="0"/>
              <a:t> Al-</a:t>
            </a:r>
            <a:r>
              <a:rPr lang="en-US" sz="1700" dirty="0" err="1" smtClean="0"/>
              <a:t>Andalus,with</a:t>
            </a:r>
            <a:r>
              <a:rPr lang="en-US" sz="1700" dirty="0" smtClean="0"/>
              <a:t> </a:t>
            </a:r>
            <a:r>
              <a:rPr lang="en-US" sz="1700" dirty="0"/>
              <a:t>important </a:t>
            </a:r>
            <a:r>
              <a:rPr lang="en-US" sz="1700" dirty="0" smtClean="0"/>
              <a:t> monuments such as the </a:t>
            </a:r>
            <a:r>
              <a:rPr lang="en-US" sz="1700" dirty="0"/>
              <a:t>Great Mosque of </a:t>
            </a:r>
            <a:r>
              <a:rPr lang="en-US" sz="1700" dirty="0" smtClean="0"/>
              <a:t>Córdoba, La </a:t>
            </a:r>
            <a:r>
              <a:rPr lang="en-US" sz="1700" dirty="0" err="1" smtClean="0"/>
              <a:t>Giralda</a:t>
            </a:r>
            <a:r>
              <a:rPr lang="en-US" sz="1700" dirty="0" smtClean="0"/>
              <a:t> in  Seville and  the Alhambra ,and the Generalife</a:t>
            </a:r>
            <a:r>
              <a:rPr lang="en-US" sz="1700" dirty="0" smtClean="0"/>
              <a:t> </a:t>
            </a:r>
            <a:r>
              <a:rPr lang="en-US" sz="1700" dirty="0" smtClean="0"/>
              <a:t>in Granada.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 smtClean="0"/>
              <a:t>	</a:t>
            </a:r>
            <a:r>
              <a:rPr lang="en-US" sz="1700" dirty="0" smtClean="0"/>
              <a:t>We have </a:t>
            </a:r>
            <a:r>
              <a:rPr lang="en-US" sz="1700" dirty="0" err="1" smtClean="0"/>
              <a:t>Mudéjar</a:t>
            </a:r>
            <a:r>
              <a:rPr lang="en-US" sz="1700" dirty="0" smtClean="0"/>
              <a:t> style  </a:t>
            </a:r>
            <a:r>
              <a:rPr lang="en-US" sz="1700" dirty="0"/>
              <a:t>(the </a:t>
            </a:r>
            <a:r>
              <a:rPr lang="en-US" sz="1700" dirty="0" err="1"/>
              <a:t>Alcázar</a:t>
            </a:r>
            <a:r>
              <a:rPr lang="en-US" sz="1700" dirty="0"/>
              <a:t> of Seville), the Romanesque period (the Cathedral of Santiago de </a:t>
            </a:r>
            <a:r>
              <a:rPr lang="en-US" sz="1700" dirty="0" err="1"/>
              <a:t>Compostela</a:t>
            </a:r>
            <a:r>
              <a:rPr lang="en-US" sz="1700" dirty="0"/>
              <a:t>), the Gothic period (the Cathedrals of Burgos, León and Toledo), the Renaissance (Palace of Charles V in Granada), the Baroque period (Granada Cathedral), the Spanish colonial architecture, and Neoclassical style (ex. the </a:t>
            </a:r>
            <a:r>
              <a:rPr lang="en-US" sz="1700" dirty="0" err="1"/>
              <a:t>Museo</a:t>
            </a:r>
            <a:r>
              <a:rPr lang="en-US" sz="1700" dirty="0"/>
              <a:t> del Prado) are the most </a:t>
            </a:r>
            <a:r>
              <a:rPr lang="en-US" sz="1700" dirty="0" smtClean="0"/>
              <a:t>significant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 </a:t>
            </a:r>
            <a:r>
              <a:rPr lang="en-US" sz="1700" dirty="0"/>
              <a:t>In the 20th century, </a:t>
            </a:r>
            <a:r>
              <a:rPr lang="en-US" sz="1700" dirty="0" smtClean="0"/>
              <a:t>we have the </a:t>
            </a:r>
            <a:r>
              <a:rPr lang="en-US" sz="1700" dirty="0" err="1"/>
              <a:t>Modernisme</a:t>
            </a:r>
            <a:r>
              <a:rPr lang="en-US" sz="1700" dirty="0"/>
              <a:t> (La </a:t>
            </a:r>
            <a:r>
              <a:rPr lang="en-US" sz="1700" dirty="0" err="1"/>
              <a:t>Sagrada</a:t>
            </a:r>
            <a:r>
              <a:rPr lang="en-US" sz="1700" dirty="0"/>
              <a:t> </a:t>
            </a:r>
            <a:r>
              <a:rPr lang="en-US" sz="1700" dirty="0" err="1"/>
              <a:t>Família</a:t>
            </a:r>
            <a:r>
              <a:rPr lang="en-US" sz="1700" dirty="0"/>
              <a:t> by </a:t>
            </a:r>
            <a:r>
              <a:rPr lang="en-US" sz="1700" dirty="0" err="1"/>
              <a:t>Gaudí</a:t>
            </a:r>
            <a:r>
              <a:rPr lang="en-US" sz="1700" dirty="0"/>
              <a:t>),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Architecture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68204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	</a:t>
            </a:r>
            <a:r>
              <a:rPr lang="en-US" sz="1400" dirty="0" smtClean="0"/>
              <a:t>"</a:t>
            </a:r>
            <a:r>
              <a:rPr lang="en-US" sz="1400" dirty="0"/>
              <a:t>Spanish cinema".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	In </a:t>
            </a:r>
            <a:r>
              <a:rPr lang="en-US" sz="1400" dirty="0"/>
              <a:t>recent years, Spanish cinema has achieved high marks of recognition as a result of its creative and technical excellence. </a:t>
            </a:r>
            <a:r>
              <a:rPr lang="en-US" sz="1400" dirty="0" smtClean="0"/>
              <a:t>Luis </a:t>
            </a:r>
            <a:r>
              <a:rPr lang="en-US" sz="1400" dirty="0"/>
              <a:t>Buñuel was the first to achieve universal recognition, followed by Pedro </a:t>
            </a:r>
            <a:r>
              <a:rPr lang="en-US" sz="1400" dirty="0" err="1"/>
              <a:t>Almodóvar</a:t>
            </a:r>
            <a:r>
              <a:rPr lang="en-US" sz="1400" dirty="0"/>
              <a:t> in the 1980s. Spanish cinema has also seen international success over the years with films by directors like </a:t>
            </a:r>
            <a:r>
              <a:rPr lang="en-US" sz="1400" dirty="0" smtClean="0"/>
              <a:t>Luis </a:t>
            </a:r>
            <a:r>
              <a:rPr lang="en-US" sz="1400" dirty="0" err="1"/>
              <a:t>García</a:t>
            </a:r>
            <a:r>
              <a:rPr lang="en-US" sz="1400" dirty="0"/>
              <a:t> </a:t>
            </a:r>
            <a:r>
              <a:rPr lang="en-US" sz="1400" dirty="0" err="1"/>
              <a:t>Berlanga</a:t>
            </a:r>
            <a:r>
              <a:rPr lang="en-US" sz="1400" dirty="0"/>
              <a:t>, Carlos </a:t>
            </a:r>
            <a:r>
              <a:rPr lang="en-US" sz="1400" dirty="0" err="1"/>
              <a:t>Saura</a:t>
            </a:r>
            <a:r>
              <a:rPr lang="en-US" sz="1400" dirty="0"/>
              <a:t>, Julio </a:t>
            </a:r>
            <a:r>
              <a:rPr lang="en-US" sz="1400" dirty="0" err="1"/>
              <a:t>Medem</a:t>
            </a:r>
            <a:r>
              <a:rPr lang="en-US" sz="1400" dirty="0"/>
              <a:t> and Alejandro </a:t>
            </a:r>
            <a:r>
              <a:rPr lang="en-US" sz="1400" dirty="0" err="1"/>
              <a:t>Amenábar</a:t>
            </a:r>
            <a:r>
              <a:rPr lang="en-US" sz="1400" dirty="0"/>
              <a:t>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	</a:t>
            </a:r>
            <a:r>
              <a:rPr lang="en-US" sz="1400" dirty="0" smtClean="0"/>
              <a:t>There also relevant Spanish people as the </a:t>
            </a:r>
            <a:r>
              <a:rPr lang="en-US" sz="1400" dirty="0"/>
              <a:t>actress </a:t>
            </a:r>
            <a:r>
              <a:rPr lang="en-US" sz="1400" dirty="0" err="1"/>
              <a:t>Penélope</a:t>
            </a:r>
            <a:r>
              <a:rPr lang="en-US" sz="1400" dirty="0"/>
              <a:t> Cruz and the actors Fernando Rey, Antonio Banderas, Javier </a:t>
            </a:r>
            <a:r>
              <a:rPr lang="en-US" sz="1400" dirty="0" err="1"/>
              <a:t>Bardem</a:t>
            </a:r>
            <a:r>
              <a:rPr lang="en-US" sz="1400" dirty="0"/>
              <a:t> and Fernando </a:t>
            </a:r>
            <a:r>
              <a:rPr lang="en-US" sz="1400" dirty="0" err="1"/>
              <a:t>Fernán</a:t>
            </a:r>
            <a:r>
              <a:rPr lang="en-US" sz="1400" dirty="0"/>
              <a:t> </a:t>
            </a:r>
            <a:r>
              <a:rPr lang="en-US" sz="1400" dirty="0" err="1" smtClean="0"/>
              <a:t>Gómez</a:t>
            </a:r>
            <a:r>
              <a:rPr lang="en-US" sz="1400" dirty="0" smtClean="0"/>
              <a:t>, who </a:t>
            </a:r>
            <a:r>
              <a:rPr lang="en-US" sz="1400" dirty="0"/>
              <a:t>have obtained some recognition outside of Spain</a:t>
            </a:r>
            <a:r>
              <a:rPr lang="en-US" sz="1400"/>
              <a:t>. </a:t>
            </a:r>
            <a:endParaRPr lang="es-ES" sz="1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Cinema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113930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</TotalTime>
  <Words>6</Words>
  <Application>Microsoft Office PowerPoint</Application>
  <PresentationFormat>Presentación en pantalla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Papel</vt:lpstr>
      <vt:lpstr>Diapositiva 1</vt:lpstr>
      <vt:lpstr>DEFINITION OF CULTURE</vt:lpstr>
      <vt:lpstr>Literature</vt:lpstr>
      <vt:lpstr>Architecture</vt:lpstr>
      <vt:lpstr>Cinema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</dc:creator>
  <cp:lastModifiedBy>usuario</cp:lastModifiedBy>
  <cp:revision>7</cp:revision>
  <dcterms:created xsi:type="dcterms:W3CDTF">2017-02-24T07:23:24Z</dcterms:created>
  <dcterms:modified xsi:type="dcterms:W3CDTF">2017-04-25T17:46:29Z</dcterms:modified>
</cp:coreProperties>
</file>