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7" r:id="rId3"/>
    <p:sldId id="258" r:id="rId4"/>
    <p:sldId id="259" r:id="rId5"/>
    <p:sldId id="260" r:id="rId6"/>
    <p:sldId id="261" r:id="rId7"/>
    <p:sldId id="262" r:id="rId8"/>
    <p:sldId id="263" r:id="rId9"/>
    <p:sldId id="264" r:id="rId10"/>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88" d="100"/>
          <a:sy n="88" d="100"/>
        </p:scale>
        <p:origin x="494" y="6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Naslovni diapozitiv">
    <p:spTree>
      <p:nvGrpSpPr>
        <p:cNvPr id="1" name=""/>
        <p:cNvGrpSpPr/>
        <p:nvPr/>
      </p:nvGrpSpPr>
      <p:grpSpPr>
        <a:xfrm>
          <a:off x="0" y="0"/>
          <a:ext cx="0" cy="0"/>
          <a:chOff x="0" y="0"/>
          <a:chExt cx="0" cy="0"/>
        </a:xfrm>
      </p:grpSpPr>
      <p:sp>
        <p:nvSpPr>
          <p:cNvPr id="2" name="Title 1"/>
          <p:cNvSpPr>
            <a:spLocks noGrp="1"/>
          </p:cNvSpPr>
          <p:nvPr>
            <p:ph type="ctrTitle"/>
          </p:nvPr>
        </p:nvSpPr>
        <p:spPr>
          <a:xfrm>
            <a:off x="2589213" y="2514600"/>
            <a:ext cx="8915399" cy="2262781"/>
          </a:xfrm>
        </p:spPr>
        <p:txBody>
          <a:bodyPr anchor="b">
            <a:normAutofit/>
          </a:bodyPr>
          <a:lstStyle>
            <a:lvl1pPr>
              <a:defRPr sz="5400"/>
            </a:lvl1pPr>
          </a:lstStyle>
          <a:p>
            <a:r>
              <a:rPr lang="sl-SI"/>
              <a:t>Uredite slog naslova matrice</a:t>
            </a:r>
            <a:endParaRPr lang="en-US" dirty="0"/>
          </a:p>
        </p:txBody>
      </p:sp>
      <p:sp>
        <p:nvSpPr>
          <p:cNvPr id="3" name="Subtitle 2"/>
          <p:cNvSpPr>
            <a:spLocks noGrp="1"/>
          </p:cNvSpPr>
          <p:nvPr>
            <p:ph type="subTitle" idx="1"/>
          </p:nvPr>
        </p:nvSpPr>
        <p:spPr>
          <a:xfrm>
            <a:off x="2589213" y="4777379"/>
            <a:ext cx="8915399"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sl-SI"/>
              <a:t>Kliknite, da uredite slog podnaslova matrice</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2/12/2021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7" name="Freeform 6"/>
          <p:cNvSpPr/>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6" name="Slide Number Placeholder 5"/>
          <p:cNvSpPr>
            <a:spLocks noGrp="1"/>
          </p:cNvSpPr>
          <p:nvPr>
            <p:ph type="sldNum" sz="quarter" idx="12"/>
          </p:nvPr>
        </p:nvSpPr>
        <p:spPr>
          <a:xfrm>
            <a:off x="531812" y="4529540"/>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Naslov in napis">
    <p:spTree>
      <p:nvGrpSpPr>
        <p:cNvPr id="1" name=""/>
        <p:cNvGrpSpPr/>
        <p:nvPr/>
      </p:nvGrpSpPr>
      <p:grpSpPr>
        <a:xfrm>
          <a:off x="0" y="0"/>
          <a:ext cx="0" cy="0"/>
          <a:chOff x="0" y="0"/>
          <a:chExt cx="0" cy="0"/>
        </a:xfrm>
      </p:grpSpPr>
      <p:sp>
        <p:nvSpPr>
          <p:cNvPr id="2" name="Title 1"/>
          <p:cNvSpPr>
            <a:spLocks noGrp="1"/>
          </p:cNvSpPr>
          <p:nvPr>
            <p:ph type="title"/>
          </p:nvPr>
        </p:nvSpPr>
        <p:spPr>
          <a:xfrm>
            <a:off x="2589212" y="609600"/>
            <a:ext cx="8915399" cy="3117040"/>
          </a:xfrm>
        </p:spPr>
        <p:txBody>
          <a:bodyPr anchor="ctr">
            <a:normAutofit/>
          </a:bodyPr>
          <a:lstStyle>
            <a:lvl1pPr algn="l">
              <a:defRPr sz="4800" b="0" cap="none"/>
            </a:lvl1pPr>
          </a:lstStyle>
          <a:p>
            <a:r>
              <a:rPr lang="sl-SI"/>
              <a:t>Uredite slog naslova matrice</a:t>
            </a:r>
            <a:endParaRPr lang="en-US" dirty="0"/>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sl-SI"/>
              <a:t>Uredite sloge besedila matrice</a:t>
            </a:r>
          </a:p>
        </p:txBody>
      </p:sp>
      <p:sp>
        <p:nvSpPr>
          <p:cNvPr id="4" name="Date Placeholder 3"/>
          <p:cNvSpPr>
            <a:spLocks noGrp="1"/>
          </p:cNvSpPr>
          <p:nvPr>
            <p:ph type="dt" sz="half" idx="10"/>
          </p:nvPr>
        </p:nvSpPr>
        <p:spPr/>
        <p:txBody>
          <a:bodyPr/>
          <a:lstStyle/>
          <a:p>
            <a:fld id="{B61BEF0D-F0BB-DE4B-95CE-6DB70DBA9567}" type="datetimeFigureOut">
              <a:rPr lang="en-US" dirty="0"/>
              <a:pPr/>
              <a:t>2/12/2021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Citat z napisom">
    <p:spTree>
      <p:nvGrpSpPr>
        <p:cNvPr id="1" name=""/>
        <p:cNvGrpSpPr/>
        <p:nvPr/>
      </p:nvGrpSpPr>
      <p:grpSpPr>
        <a:xfrm>
          <a:off x="0" y="0"/>
          <a:ext cx="0" cy="0"/>
          <a:chOff x="0" y="0"/>
          <a:chExt cx="0" cy="0"/>
        </a:xfrm>
      </p:grpSpPr>
      <p:sp>
        <p:nvSpPr>
          <p:cNvPr id="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sl-SI"/>
              <a:t>Uredite slog naslova matrice</a:t>
            </a:r>
            <a:endParaRPr lang="en-US" dirty="0"/>
          </a:p>
        </p:txBody>
      </p:sp>
      <p:sp>
        <p:nvSpPr>
          <p:cNvPr id="13" name="Text Placeholder 9"/>
          <p:cNvSpPr>
            <a:spLocks noGrp="1"/>
          </p:cNvSpPr>
          <p:nvPr>
            <p:ph type="body" sz="quarter" idx="13"/>
          </p:nvPr>
        </p:nvSpPr>
        <p:spPr>
          <a:xfrm>
            <a:off x="3275012" y="3505200"/>
            <a:ext cx="753655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sl-SI"/>
              <a:t>Uredite sloge besedila matrice</a:t>
            </a:r>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sl-SI"/>
              <a:t>Uredite sloge besedila matrice</a:t>
            </a:r>
          </a:p>
        </p:txBody>
      </p:sp>
      <p:sp>
        <p:nvSpPr>
          <p:cNvPr id="4" name="Date Placeholder 3"/>
          <p:cNvSpPr>
            <a:spLocks noGrp="1"/>
          </p:cNvSpPr>
          <p:nvPr>
            <p:ph type="dt" sz="half" idx="10"/>
          </p:nvPr>
        </p:nvSpPr>
        <p:spPr/>
        <p:txBody>
          <a:bodyPr/>
          <a:lstStyle/>
          <a:p>
            <a:fld id="{B61BEF0D-F0BB-DE4B-95CE-6DB70DBA9567}" type="datetimeFigureOut">
              <a:rPr lang="en-US" dirty="0"/>
              <a:pPr/>
              <a:t>2/12/2021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1"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dirty="0"/>
              <a:pPr/>
              <a:t>‹#›</a:t>
            </a:fld>
            <a:endParaRPr lang="en-US" dirty="0"/>
          </a:p>
        </p:txBody>
      </p:sp>
      <p:sp>
        <p:nvSpPr>
          <p:cNvPr id="14" name="TextBox 13"/>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Kartica z imenom">
    <p:spTree>
      <p:nvGrpSpPr>
        <p:cNvPr id="1" name=""/>
        <p:cNvGrpSpPr/>
        <p:nvPr/>
      </p:nvGrpSpPr>
      <p:grpSpPr>
        <a:xfrm>
          <a:off x="0" y="0"/>
          <a:ext cx="0" cy="0"/>
          <a:chOff x="0" y="0"/>
          <a:chExt cx="0" cy="0"/>
        </a:xfrm>
      </p:grpSpPr>
      <p:sp>
        <p:nvSpPr>
          <p:cNvPr id="2" name="Title 1"/>
          <p:cNvSpPr>
            <a:spLocks noGrp="1"/>
          </p:cNvSpPr>
          <p:nvPr>
            <p:ph type="title"/>
          </p:nvPr>
        </p:nvSpPr>
        <p:spPr>
          <a:xfrm>
            <a:off x="2589213" y="2438400"/>
            <a:ext cx="8915400" cy="2724845"/>
          </a:xfrm>
        </p:spPr>
        <p:txBody>
          <a:bodyPr anchor="b">
            <a:normAutofit/>
          </a:bodyPr>
          <a:lstStyle>
            <a:lvl1pPr algn="l">
              <a:defRPr sz="4800" b="0"/>
            </a:lvl1pPr>
          </a:lstStyle>
          <a:p>
            <a:r>
              <a:rPr lang="sl-SI"/>
              <a:t>Uredite slog naslova matrice</a:t>
            </a:r>
            <a:endParaRPr lang="en-US" dirty="0"/>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sl-SI"/>
              <a:t>Uredite sloge besedila matrice</a:t>
            </a:r>
          </a:p>
        </p:txBody>
      </p:sp>
      <p:sp>
        <p:nvSpPr>
          <p:cNvPr id="5" name="Date Placeholder 4"/>
          <p:cNvSpPr>
            <a:spLocks noGrp="1"/>
          </p:cNvSpPr>
          <p:nvPr>
            <p:ph type="dt" sz="half" idx="10"/>
          </p:nvPr>
        </p:nvSpPr>
        <p:spPr/>
        <p:txBody>
          <a:bodyPr/>
          <a:lstStyle/>
          <a:p>
            <a:fld id="{B61BEF0D-F0BB-DE4B-95CE-6DB70DBA9567}" type="datetimeFigureOut">
              <a:rPr lang="en-US" dirty="0"/>
              <a:pPr/>
              <a:t>2/12/2021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Citat kartice z imenom">
    <p:spTree>
      <p:nvGrpSpPr>
        <p:cNvPr id="1" name=""/>
        <p:cNvGrpSpPr/>
        <p:nvPr/>
      </p:nvGrpSpPr>
      <p:grpSpPr>
        <a:xfrm>
          <a:off x="0" y="0"/>
          <a:ext cx="0" cy="0"/>
          <a:chOff x="0" y="0"/>
          <a:chExt cx="0" cy="0"/>
        </a:xfrm>
      </p:grpSpPr>
      <p:sp>
        <p:nvSpPr>
          <p:cNvPr id="1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sl-SI"/>
              <a:t>Uredite slog naslova matrice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sl-SI"/>
              <a:t>Uredite sloge besedila matrice</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sl-SI"/>
              <a:t>Uredite sloge besedila matrice</a:t>
            </a:r>
          </a:p>
        </p:txBody>
      </p:sp>
      <p:sp>
        <p:nvSpPr>
          <p:cNvPr id="5" name="Date Placeholder 4"/>
          <p:cNvSpPr>
            <a:spLocks noGrp="1"/>
          </p:cNvSpPr>
          <p:nvPr>
            <p:ph type="dt" sz="half" idx="10"/>
          </p:nvPr>
        </p:nvSpPr>
        <p:spPr/>
        <p:txBody>
          <a:bodyPr/>
          <a:lstStyle/>
          <a:p>
            <a:fld id="{B61BEF0D-F0BB-DE4B-95CE-6DB70DBA9567}" type="datetimeFigureOut">
              <a:rPr lang="en-US" dirty="0"/>
              <a:pPr/>
              <a:t>2/12/2021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1"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
        <p:nvSpPr>
          <p:cNvPr id="17" name="TextBox 16"/>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8" name="TextBox 17"/>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Resnično ali neresnično">
    <p:spTree>
      <p:nvGrpSpPr>
        <p:cNvPr id="1" name=""/>
        <p:cNvGrpSpPr/>
        <p:nvPr/>
      </p:nvGrpSpPr>
      <p:grpSpPr>
        <a:xfrm>
          <a:off x="0" y="0"/>
          <a:ext cx="0" cy="0"/>
          <a:chOff x="0" y="0"/>
          <a:chExt cx="0" cy="0"/>
        </a:xfrm>
      </p:grpSpPr>
      <p:sp>
        <p:nvSpPr>
          <p:cNvPr id="2" name="Title 1"/>
          <p:cNvSpPr>
            <a:spLocks noGrp="1"/>
          </p:cNvSpPr>
          <p:nvPr>
            <p:ph type="title"/>
          </p:nvPr>
        </p:nvSpPr>
        <p:spPr>
          <a:xfrm>
            <a:off x="2589212" y="627407"/>
            <a:ext cx="8915399" cy="2880020"/>
          </a:xfrm>
        </p:spPr>
        <p:txBody>
          <a:bodyPr anchor="ctr">
            <a:normAutofit/>
          </a:bodyPr>
          <a:lstStyle>
            <a:lvl1pPr algn="l">
              <a:defRPr sz="4800" b="0"/>
            </a:lvl1pPr>
          </a:lstStyle>
          <a:p>
            <a:r>
              <a:rPr lang="sl-SI"/>
              <a:t>Uredite slog naslova matrice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sl-SI"/>
              <a:t>Uredite sloge besedila matrice</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sl-SI"/>
              <a:t>Uredite sloge besedila matrice</a:t>
            </a:r>
          </a:p>
        </p:txBody>
      </p:sp>
      <p:sp>
        <p:nvSpPr>
          <p:cNvPr id="5" name="Date Placeholder 4"/>
          <p:cNvSpPr>
            <a:spLocks noGrp="1"/>
          </p:cNvSpPr>
          <p:nvPr>
            <p:ph type="dt" sz="half" idx="10"/>
          </p:nvPr>
        </p:nvSpPr>
        <p:spPr/>
        <p:txBody>
          <a:bodyPr/>
          <a:lstStyle/>
          <a:p>
            <a:fld id="{B61BEF0D-F0BB-DE4B-95CE-6DB70DBA9567}" type="datetimeFigureOut">
              <a:rPr lang="en-US" dirty="0"/>
              <a:pPr/>
              <a:t>2/12/2021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Naslov in navpično besedi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l-SI"/>
              <a:t>Uredite slog naslova matrice</a:t>
            </a:r>
            <a:endParaRPr lang="en-US" dirty="0"/>
          </a:p>
        </p:txBody>
      </p:sp>
      <p:sp>
        <p:nvSpPr>
          <p:cNvPr id="3" name="Vertical Text Placeholder 2"/>
          <p:cNvSpPr>
            <a:spLocks noGrp="1"/>
          </p:cNvSpPr>
          <p:nvPr>
            <p:ph type="body" orient="vert" idx="1"/>
          </p:nvPr>
        </p:nvSpPr>
        <p:spPr/>
        <p:txBody>
          <a:bodyPr vert="eaVert" anchor="t"/>
          <a:lstStyle/>
          <a:p>
            <a:pPr lvl="0"/>
            <a:r>
              <a:rPr lang="sl-SI"/>
              <a:t>Uredite sloge besedila matrice</a:t>
            </a:r>
          </a:p>
          <a:p>
            <a:pPr lvl="1"/>
            <a:r>
              <a:rPr lang="sl-SI"/>
              <a:t>Druga raven</a:t>
            </a:r>
          </a:p>
          <a:p>
            <a:pPr lvl="2"/>
            <a:r>
              <a:rPr lang="sl-SI"/>
              <a:t>Tretja raven</a:t>
            </a:r>
          </a:p>
          <a:p>
            <a:pPr lvl="3"/>
            <a:r>
              <a:rPr lang="sl-SI"/>
              <a:t>Četrta raven</a:t>
            </a:r>
          </a:p>
          <a:p>
            <a:pPr lvl="4"/>
            <a:r>
              <a:rPr lang="sl-SI"/>
              <a:t>Peta raven</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2/12/2021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Navpični naslov in besedil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94812" y="627405"/>
            <a:ext cx="2207601" cy="5283817"/>
          </a:xfrm>
        </p:spPr>
        <p:txBody>
          <a:bodyPr vert="eaVert" anchor="ctr"/>
          <a:lstStyle/>
          <a:p>
            <a:r>
              <a:rPr lang="sl-SI"/>
              <a:t>Uredite slog naslova matrice</a:t>
            </a:r>
            <a:endParaRPr lang="en-US" dirty="0"/>
          </a:p>
        </p:txBody>
      </p:sp>
      <p:sp>
        <p:nvSpPr>
          <p:cNvPr id="3" name="Vertical Text Placeholder 2"/>
          <p:cNvSpPr>
            <a:spLocks noGrp="1"/>
          </p:cNvSpPr>
          <p:nvPr>
            <p:ph type="body" orient="vert" idx="1"/>
          </p:nvPr>
        </p:nvSpPr>
        <p:spPr>
          <a:xfrm>
            <a:off x="2589212" y="627405"/>
            <a:ext cx="6477000" cy="5283817"/>
          </a:xfrm>
        </p:spPr>
        <p:txBody>
          <a:bodyPr vert="eaVert"/>
          <a:lstStyle/>
          <a:p>
            <a:pPr lvl="0"/>
            <a:r>
              <a:rPr lang="sl-SI"/>
              <a:t>Uredite sloge besedila matrice</a:t>
            </a:r>
          </a:p>
          <a:p>
            <a:pPr lvl="1"/>
            <a:r>
              <a:rPr lang="sl-SI"/>
              <a:t>Druga raven</a:t>
            </a:r>
          </a:p>
          <a:p>
            <a:pPr lvl="2"/>
            <a:r>
              <a:rPr lang="sl-SI"/>
              <a:t>Tretja raven</a:t>
            </a:r>
          </a:p>
          <a:p>
            <a:pPr lvl="3"/>
            <a:r>
              <a:rPr lang="sl-SI"/>
              <a:t>Četrta raven</a:t>
            </a:r>
          </a:p>
          <a:p>
            <a:pPr lvl="4"/>
            <a:r>
              <a:rPr lang="sl-SI"/>
              <a:t>Peta raven</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2/12/2021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slov in vsebina">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1280890"/>
          </a:xfrm>
        </p:spPr>
        <p:txBody>
          <a:bodyPr/>
          <a:lstStyle/>
          <a:p>
            <a:r>
              <a:rPr lang="sl-SI"/>
              <a:t>Uredite slog naslova matrice</a:t>
            </a:r>
            <a:endParaRPr lang="en-US" dirty="0"/>
          </a:p>
        </p:txBody>
      </p:sp>
      <p:sp>
        <p:nvSpPr>
          <p:cNvPr id="3" name="Content Placeholder 2"/>
          <p:cNvSpPr>
            <a:spLocks noGrp="1"/>
          </p:cNvSpPr>
          <p:nvPr>
            <p:ph idx="1"/>
          </p:nvPr>
        </p:nvSpPr>
        <p:spPr>
          <a:xfrm>
            <a:off x="2589212" y="2133600"/>
            <a:ext cx="8915400" cy="3777622"/>
          </a:xfrm>
        </p:spPr>
        <p:txBody>
          <a:bodyPr/>
          <a:lstStyle/>
          <a:p>
            <a:pPr lvl="0"/>
            <a:r>
              <a:rPr lang="sl-SI"/>
              <a:t>Uredite sloge besedila matrice</a:t>
            </a:r>
          </a:p>
          <a:p>
            <a:pPr lvl="1"/>
            <a:r>
              <a:rPr lang="sl-SI"/>
              <a:t>Druga raven</a:t>
            </a:r>
          </a:p>
          <a:p>
            <a:pPr lvl="2"/>
            <a:r>
              <a:rPr lang="sl-SI"/>
              <a:t>Tretja raven</a:t>
            </a:r>
          </a:p>
          <a:p>
            <a:pPr lvl="3"/>
            <a:r>
              <a:rPr lang="sl-SI"/>
              <a:t>Četrta raven</a:t>
            </a:r>
          </a:p>
          <a:p>
            <a:pPr lvl="4"/>
            <a:r>
              <a:rPr lang="sl-SI"/>
              <a:t>Peta raven</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2/12/2021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Glava odseka">
    <p:spTree>
      <p:nvGrpSpPr>
        <p:cNvPr id="1" name=""/>
        <p:cNvGrpSpPr/>
        <p:nvPr/>
      </p:nvGrpSpPr>
      <p:grpSpPr>
        <a:xfrm>
          <a:off x="0" y="0"/>
          <a:ext cx="0" cy="0"/>
          <a:chOff x="0" y="0"/>
          <a:chExt cx="0" cy="0"/>
        </a:xfrm>
      </p:grpSpPr>
      <p:sp>
        <p:nvSpPr>
          <p:cNvPr id="2" name="Title 1"/>
          <p:cNvSpPr>
            <a:spLocks noGrp="1"/>
          </p:cNvSpPr>
          <p:nvPr>
            <p:ph type="title"/>
          </p:nvPr>
        </p:nvSpPr>
        <p:spPr>
          <a:xfrm>
            <a:off x="2589212" y="2058750"/>
            <a:ext cx="8915399" cy="1468800"/>
          </a:xfrm>
        </p:spPr>
        <p:txBody>
          <a:bodyPr anchor="b"/>
          <a:lstStyle>
            <a:lvl1pPr algn="l">
              <a:defRPr sz="4000" b="0" cap="none"/>
            </a:lvl1pPr>
          </a:lstStyle>
          <a:p>
            <a:r>
              <a:rPr lang="sl-SI"/>
              <a:t>Uredite slog naslova matrice</a:t>
            </a:r>
            <a:endParaRPr lang="en-US" dirty="0"/>
          </a:p>
        </p:txBody>
      </p:sp>
      <p:sp>
        <p:nvSpPr>
          <p:cNvPr id="3" name="Text Placeholder 2"/>
          <p:cNvSpPr>
            <a:spLocks noGrp="1"/>
          </p:cNvSpPr>
          <p:nvPr>
            <p:ph type="body" idx="1"/>
          </p:nvPr>
        </p:nvSpPr>
        <p:spPr>
          <a:xfrm>
            <a:off x="2589212" y="3530129"/>
            <a:ext cx="8915399"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sl-SI"/>
              <a:t>Uredite sloge besedila matrice</a:t>
            </a:r>
          </a:p>
        </p:txBody>
      </p:sp>
      <p:sp>
        <p:nvSpPr>
          <p:cNvPr id="4" name="Date Placeholder 3"/>
          <p:cNvSpPr>
            <a:spLocks noGrp="1"/>
          </p:cNvSpPr>
          <p:nvPr>
            <p:ph type="dt" sz="half" idx="10"/>
          </p:nvPr>
        </p:nvSpPr>
        <p:spPr/>
        <p:txBody>
          <a:bodyPr/>
          <a:lstStyle/>
          <a:p>
            <a:fld id="{B61BEF0D-F0BB-DE4B-95CE-6DB70DBA9567}" type="datetimeFigureOut">
              <a:rPr lang="en-US" dirty="0"/>
              <a:pPr/>
              <a:t>2/12/2021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e vsebini">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sl-SI"/>
              <a:t>Uredite slog naslova matrice</a:t>
            </a:r>
            <a:endParaRPr lang="en-US" dirty="0"/>
          </a:p>
        </p:txBody>
      </p:sp>
      <p:sp>
        <p:nvSpPr>
          <p:cNvPr id="3" name="Content Placeholder 2"/>
          <p:cNvSpPr>
            <a:spLocks noGrp="1"/>
          </p:cNvSpPr>
          <p:nvPr>
            <p:ph sz="half" idx="1"/>
          </p:nvPr>
        </p:nvSpPr>
        <p:spPr>
          <a:xfrm>
            <a:off x="2589212" y="2133600"/>
            <a:ext cx="4313864" cy="3777622"/>
          </a:xfrm>
        </p:spPr>
        <p:txBody>
          <a:bodyPr>
            <a:normAutofit/>
          </a:bodyPr>
          <a:lstStyle/>
          <a:p>
            <a:pPr lvl="0"/>
            <a:r>
              <a:rPr lang="sl-SI"/>
              <a:t>Uredite sloge besedila matrice</a:t>
            </a:r>
          </a:p>
          <a:p>
            <a:pPr lvl="1"/>
            <a:r>
              <a:rPr lang="sl-SI"/>
              <a:t>Druga raven</a:t>
            </a:r>
          </a:p>
          <a:p>
            <a:pPr lvl="2"/>
            <a:r>
              <a:rPr lang="sl-SI"/>
              <a:t>Tretja raven</a:t>
            </a:r>
          </a:p>
          <a:p>
            <a:pPr lvl="3"/>
            <a:r>
              <a:rPr lang="sl-SI"/>
              <a:t>Četrta raven</a:t>
            </a:r>
          </a:p>
          <a:p>
            <a:pPr lvl="4"/>
            <a:r>
              <a:rPr lang="sl-SI"/>
              <a:t>Peta raven</a:t>
            </a:r>
            <a:endParaRPr lang="en-US" dirty="0"/>
          </a:p>
        </p:txBody>
      </p:sp>
      <p:sp>
        <p:nvSpPr>
          <p:cNvPr id="4" name="Content Placeholder 3"/>
          <p:cNvSpPr>
            <a:spLocks noGrp="1"/>
          </p:cNvSpPr>
          <p:nvPr>
            <p:ph sz="half" idx="2"/>
          </p:nvPr>
        </p:nvSpPr>
        <p:spPr>
          <a:xfrm>
            <a:off x="7190747" y="2126222"/>
            <a:ext cx="4313864" cy="3777622"/>
          </a:xfrm>
        </p:spPr>
        <p:txBody>
          <a:bodyPr>
            <a:normAutofit/>
          </a:bodyPr>
          <a:lstStyle/>
          <a:p>
            <a:pPr lvl="0"/>
            <a:r>
              <a:rPr lang="sl-SI"/>
              <a:t>Uredite sloge besedila matrice</a:t>
            </a:r>
          </a:p>
          <a:p>
            <a:pPr lvl="1"/>
            <a:r>
              <a:rPr lang="sl-SI"/>
              <a:t>Druga raven</a:t>
            </a:r>
          </a:p>
          <a:p>
            <a:pPr lvl="2"/>
            <a:r>
              <a:rPr lang="sl-SI"/>
              <a:t>Tretja raven</a:t>
            </a:r>
          </a:p>
          <a:p>
            <a:pPr lvl="3"/>
            <a:r>
              <a:rPr lang="sl-SI"/>
              <a:t>Četrta raven</a:t>
            </a:r>
          </a:p>
          <a:p>
            <a:pPr lvl="4"/>
            <a:r>
              <a:rPr lang="sl-SI"/>
              <a:t>Peta raven</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dirty="0"/>
              <a:pPr/>
              <a:t>2/12/2021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0"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1" name="Slide Number Placeholder 5"/>
          <p:cNvSpPr>
            <a:spLocks noGrp="1"/>
          </p:cNvSpPr>
          <p:nvPr>
            <p:ph type="sldNum" sz="quarter" idx="12"/>
          </p:nvPr>
        </p:nvSpPr>
        <p:spPr>
          <a:xfrm>
            <a:off x="531812" y="787782"/>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rimerjava">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sl-SI"/>
              <a:t>Uredite slog naslova matrice</a:t>
            </a:r>
            <a:endParaRPr lang="en-US" dirty="0"/>
          </a:p>
        </p:txBody>
      </p:sp>
      <p:sp>
        <p:nvSpPr>
          <p:cNvPr id="3" name="Text Placeholder 2"/>
          <p:cNvSpPr>
            <a:spLocks noGrp="1"/>
          </p:cNvSpPr>
          <p:nvPr>
            <p:ph type="body" idx="1"/>
          </p:nvPr>
        </p:nvSpPr>
        <p:spPr>
          <a:xfrm>
            <a:off x="2939373" y="1972703"/>
            <a:ext cx="399273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l-SI"/>
              <a:t>Uredite sloge besedila matrice</a:t>
            </a:r>
          </a:p>
        </p:txBody>
      </p:sp>
      <p:sp>
        <p:nvSpPr>
          <p:cNvPr id="4" name="Content Placeholder 3"/>
          <p:cNvSpPr>
            <a:spLocks noGrp="1"/>
          </p:cNvSpPr>
          <p:nvPr>
            <p:ph sz="half" idx="2"/>
          </p:nvPr>
        </p:nvSpPr>
        <p:spPr>
          <a:xfrm>
            <a:off x="2589212" y="2548966"/>
            <a:ext cx="4342893" cy="3354060"/>
          </a:xfrm>
        </p:spPr>
        <p:txBody>
          <a:bodyPr>
            <a:normAutofit/>
          </a:bodyPr>
          <a:lstStyle/>
          <a:p>
            <a:pPr lvl="0"/>
            <a:r>
              <a:rPr lang="sl-SI"/>
              <a:t>Uredite sloge besedila matrice</a:t>
            </a:r>
          </a:p>
          <a:p>
            <a:pPr lvl="1"/>
            <a:r>
              <a:rPr lang="sl-SI"/>
              <a:t>Druga raven</a:t>
            </a:r>
          </a:p>
          <a:p>
            <a:pPr lvl="2"/>
            <a:r>
              <a:rPr lang="sl-SI"/>
              <a:t>Tretja raven</a:t>
            </a:r>
          </a:p>
          <a:p>
            <a:pPr lvl="3"/>
            <a:r>
              <a:rPr lang="sl-SI"/>
              <a:t>Četrta raven</a:t>
            </a:r>
          </a:p>
          <a:p>
            <a:pPr lvl="4"/>
            <a:r>
              <a:rPr lang="sl-SI"/>
              <a:t>Peta raven</a:t>
            </a:r>
            <a:endParaRPr lang="en-US" dirty="0"/>
          </a:p>
        </p:txBody>
      </p:sp>
      <p:sp>
        <p:nvSpPr>
          <p:cNvPr id="5" name="Text Placeholder 4"/>
          <p:cNvSpPr>
            <a:spLocks noGrp="1"/>
          </p:cNvSpPr>
          <p:nvPr>
            <p:ph type="body" sz="quarter" idx="3"/>
          </p:nvPr>
        </p:nvSpPr>
        <p:spPr>
          <a:xfrm>
            <a:off x="7506629" y="1969475"/>
            <a:ext cx="3999001"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l-SI"/>
              <a:t>Uredite sloge besedila matrice</a:t>
            </a:r>
          </a:p>
        </p:txBody>
      </p:sp>
      <p:sp>
        <p:nvSpPr>
          <p:cNvPr id="6" name="Content Placeholder 5"/>
          <p:cNvSpPr>
            <a:spLocks noGrp="1"/>
          </p:cNvSpPr>
          <p:nvPr>
            <p:ph sz="quarter" idx="4"/>
          </p:nvPr>
        </p:nvSpPr>
        <p:spPr>
          <a:xfrm>
            <a:off x="7166957" y="2545738"/>
            <a:ext cx="4338674" cy="3354060"/>
          </a:xfrm>
        </p:spPr>
        <p:txBody>
          <a:bodyPr>
            <a:normAutofit/>
          </a:bodyPr>
          <a:lstStyle/>
          <a:p>
            <a:pPr lvl="0"/>
            <a:r>
              <a:rPr lang="sl-SI"/>
              <a:t>Uredite sloge besedila matrice</a:t>
            </a:r>
          </a:p>
          <a:p>
            <a:pPr lvl="1"/>
            <a:r>
              <a:rPr lang="sl-SI"/>
              <a:t>Druga raven</a:t>
            </a:r>
          </a:p>
          <a:p>
            <a:pPr lvl="2"/>
            <a:r>
              <a:rPr lang="sl-SI"/>
              <a:t>Tretja raven</a:t>
            </a:r>
          </a:p>
          <a:p>
            <a:pPr lvl="3"/>
            <a:r>
              <a:rPr lang="sl-SI"/>
              <a:t>Četrta raven</a:t>
            </a:r>
          </a:p>
          <a:p>
            <a:pPr lvl="4"/>
            <a:r>
              <a:rPr lang="sl-SI"/>
              <a:t>Peta raven</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2/12/2021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amo naslov">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l-SI"/>
              <a:t>Uredite slog naslova matrice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2/12/2021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7"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azen">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2/12/2021</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6"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Vsebina z naslovom">
    <p:spTree>
      <p:nvGrpSpPr>
        <p:cNvPr id="1" name=""/>
        <p:cNvGrpSpPr/>
        <p:nvPr/>
      </p:nvGrpSpPr>
      <p:grpSpPr>
        <a:xfrm>
          <a:off x="0" y="0"/>
          <a:ext cx="0" cy="0"/>
          <a:chOff x="0" y="0"/>
          <a:chExt cx="0" cy="0"/>
        </a:xfrm>
      </p:grpSpPr>
      <p:sp>
        <p:nvSpPr>
          <p:cNvPr id="2" name="Title 1"/>
          <p:cNvSpPr>
            <a:spLocks noGrp="1"/>
          </p:cNvSpPr>
          <p:nvPr>
            <p:ph type="title"/>
          </p:nvPr>
        </p:nvSpPr>
        <p:spPr>
          <a:xfrm>
            <a:off x="2589212" y="446088"/>
            <a:ext cx="3505199" cy="976312"/>
          </a:xfrm>
        </p:spPr>
        <p:txBody>
          <a:bodyPr anchor="b"/>
          <a:lstStyle>
            <a:lvl1pPr algn="l">
              <a:defRPr sz="2000" b="0"/>
            </a:lvl1pPr>
          </a:lstStyle>
          <a:p>
            <a:r>
              <a:rPr lang="sl-SI"/>
              <a:t>Uredite slog naslova matrice</a:t>
            </a:r>
            <a:endParaRPr lang="en-US" dirty="0"/>
          </a:p>
        </p:txBody>
      </p:sp>
      <p:sp>
        <p:nvSpPr>
          <p:cNvPr id="3" name="Content Placeholder 2"/>
          <p:cNvSpPr>
            <a:spLocks noGrp="1"/>
          </p:cNvSpPr>
          <p:nvPr>
            <p:ph idx="1"/>
          </p:nvPr>
        </p:nvSpPr>
        <p:spPr>
          <a:xfrm>
            <a:off x="6323012" y="446088"/>
            <a:ext cx="5181600" cy="5414963"/>
          </a:xfrm>
        </p:spPr>
        <p:txBody>
          <a:bodyPr anchor="ctr">
            <a:normAutofit/>
          </a:bodyPr>
          <a:lstStyle/>
          <a:p>
            <a:pPr lvl="0"/>
            <a:r>
              <a:rPr lang="sl-SI"/>
              <a:t>Uredite sloge besedila matrice</a:t>
            </a:r>
          </a:p>
          <a:p>
            <a:pPr lvl="1"/>
            <a:r>
              <a:rPr lang="sl-SI"/>
              <a:t>Druga raven</a:t>
            </a:r>
          </a:p>
          <a:p>
            <a:pPr lvl="2"/>
            <a:r>
              <a:rPr lang="sl-SI"/>
              <a:t>Tretja raven</a:t>
            </a:r>
          </a:p>
          <a:p>
            <a:pPr lvl="3"/>
            <a:r>
              <a:rPr lang="sl-SI"/>
              <a:t>Četrta raven</a:t>
            </a:r>
          </a:p>
          <a:p>
            <a:pPr lvl="4"/>
            <a:r>
              <a:rPr lang="sl-SI"/>
              <a:t>Peta raven</a:t>
            </a:r>
            <a:endParaRPr lang="en-US" dirty="0"/>
          </a:p>
        </p:txBody>
      </p:sp>
      <p:sp>
        <p:nvSpPr>
          <p:cNvPr id="4" name="Text Placeholder 3"/>
          <p:cNvSpPr>
            <a:spLocks noGrp="1"/>
          </p:cNvSpPr>
          <p:nvPr>
            <p:ph type="body" sz="half" idx="2"/>
          </p:nvPr>
        </p:nvSpPr>
        <p:spPr>
          <a:xfrm>
            <a:off x="2589212" y="1598613"/>
            <a:ext cx="3505199"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l-SI"/>
              <a:t>Uredite sloge besedila matrice</a:t>
            </a:r>
          </a:p>
        </p:txBody>
      </p:sp>
      <p:sp>
        <p:nvSpPr>
          <p:cNvPr id="5" name="Date Placeholder 4"/>
          <p:cNvSpPr>
            <a:spLocks noGrp="1"/>
          </p:cNvSpPr>
          <p:nvPr>
            <p:ph type="dt" sz="half" idx="10"/>
          </p:nvPr>
        </p:nvSpPr>
        <p:spPr/>
        <p:txBody>
          <a:bodyPr/>
          <a:lstStyle/>
          <a:p>
            <a:fld id="{B61BEF0D-F0BB-DE4B-95CE-6DB70DBA9567}" type="datetimeFigureOut">
              <a:rPr lang="en-US" dirty="0"/>
              <a:pPr/>
              <a:t>2/12/2021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Naslov in slika">
    <p:spTree>
      <p:nvGrpSpPr>
        <p:cNvPr id="1" name=""/>
        <p:cNvGrpSpPr/>
        <p:nvPr/>
      </p:nvGrpSpPr>
      <p:grpSpPr>
        <a:xfrm>
          <a:off x="0" y="0"/>
          <a:ext cx="0" cy="0"/>
          <a:chOff x="0" y="0"/>
          <a:chExt cx="0" cy="0"/>
        </a:xfrm>
      </p:grpSpPr>
      <p:sp>
        <p:nvSpPr>
          <p:cNvPr id="2" name="Title 1"/>
          <p:cNvSpPr>
            <a:spLocks noGrp="1"/>
          </p:cNvSpPr>
          <p:nvPr>
            <p:ph type="title"/>
          </p:nvPr>
        </p:nvSpPr>
        <p:spPr>
          <a:xfrm>
            <a:off x="2589213" y="4800600"/>
            <a:ext cx="8915400" cy="566738"/>
          </a:xfrm>
        </p:spPr>
        <p:txBody>
          <a:bodyPr anchor="b">
            <a:normAutofit/>
          </a:bodyPr>
          <a:lstStyle>
            <a:lvl1pPr algn="l">
              <a:defRPr sz="2400" b="0"/>
            </a:lvl1pPr>
          </a:lstStyle>
          <a:p>
            <a:r>
              <a:rPr lang="sl-SI"/>
              <a:t>Uredite slog naslova matrice</a:t>
            </a:r>
            <a:endParaRPr lang="en-US" dirty="0"/>
          </a:p>
        </p:txBody>
      </p:sp>
      <p:sp>
        <p:nvSpPr>
          <p:cNvPr id="3" name="Picture Placeholder 2"/>
          <p:cNvSpPr>
            <a:spLocks noGrp="1" noChangeAspect="1"/>
          </p:cNvSpPr>
          <p:nvPr>
            <p:ph type="pic" idx="1"/>
          </p:nvPr>
        </p:nvSpPr>
        <p:spPr>
          <a:xfrm>
            <a:off x="2589212" y="634965"/>
            <a:ext cx="8915400"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sl-SI"/>
              <a:t>Kliknite ikono, če želite dodati sliko</a:t>
            </a:r>
            <a:endParaRPr lang="en-US" dirty="0"/>
          </a:p>
        </p:txBody>
      </p:sp>
      <p:sp>
        <p:nvSpPr>
          <p:cNvPr id="4" name="Text Placeholder 3"/>
          <p:cNvSpPr>
            <a:spLocks noGrp="1"/>
          </p:cNvSpPr>
          <p:nvPr>
            <p:ph type="body" sz="half" idx="2"/>
          </p:nvPr>
        </p:nvSpPr>
        <p:spPr>
          <a:xfrm>
            <a:off x="2589213" y="5367338"/>
            <a:ext cx="8915400"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l-SI"/>
              <a:t>Uredite sloge besedila matrice</a:t>
            </a:r>
          </a:p>
        </p:txBody>
      </p:sp>
      <p:sp>
        <p:nvSpPr>
          <p:cNvPr id="5" name="Date Placeholder 4"/>
          <p:cNvSpPr>
            <a:spLocks noGrp="1"/>
          </p:cNvSpPr>
          <p:nvPr>
            <p:ph type="dt" sz="half" idx="10"/>
          </p:nvPr>
        </p:nvSpPr>
        <p:spPr/>
        <p:txBody>
          <a:bodyPr/>
          <a:lstStyle/>
          <a:p>
            <a:fld id="{B61BEF0D-F0BB-DE4B-95CE-6DB70DBA9567}" type="datetimeFigureOut">
              <a:rPr lang="en-US" dirty="0"/>
              <a:pPr/>
              <a:t>2/12/2021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23" name="Group 22"/>
          <p:cNvGrpSpPr/>
          <p:nvPr/>
        </p:nvGrpSpPr>
        <p:grpSpPr>
          <a:xfrm>
            <a:off x="1" y="228600"/>
            <a:ext cx="2851516" cy="6638628"/>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 name="Group 9"/>
          <p:cNvGrpSpPr/>
          <p:nvPr/>
        </p:nvGrpSpPr>
        <p:grpSpPr>
          <a:xfrm>
            <a:off x="27221" y="-786"/>
            <a:ext cx="2356674" cy="6854039"/>
            <a:chOff x="6627813" y="194833"/>
            <a:chExt cx="1952625" cy="5678918"/>
          </a:xfrm>
        </p:grpSpPr>
        <p:sp>
          <p:nvSpPr>
            <p:cNvPr id="11" name="Freeform 27"/>
            <p:cNvSpPr/>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 name="Rectangle 6"/>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2592924" y="624110"/>
            <a:ext cx="8911687" cy="1280890"/>
          </a:xfrm>
          <a:prstGeom prst="rect">
            <a:avLst/>
          </a:prstGeom>
        </p:spPr>
        <p:txBody>
          <a:bodyPr vert="horz" lIns="91440" tIns="45720" rIns="91440" bIns="45720" rtlCol="0" anchor="t">
            <a:normAutofit/>
          </a:bodyPr>
          <a:lstStyle/>
          <a:p>
            <a:r>
              <a:rPr lang="sl-SI"/>
              <a:t>Uredite slog naslova matrice</a:t>
            </a:r>
            <a:endParaRPr lang="en-US" dirty="0"/>
          </a:p>
        </p:txBody>
      </p:sp>
      <p:sp>
        <p:nvSpPr>
          <p:cNvPr id="3" name="Text Placeholder 2"/>
          <p:cNvSpPr>
            <a:spLocks noGrp="1"/>
          </p:cNvSpPr>
          <p:nvPr>
            <p:ph type="body" idx="1"/>
          </p:nvPr>
        </p:nvSpPr>
        <p:spPr>
          <a:xfrm>
            <a:off x="2589212" y="2133600"/>
            <a:ext cx="8915400" cy="3886200"/>
          </a:xfrm>
          <a:prstGeom prst="rect">
            <a:avLst/>
          </a:prstGeom>
        </p:spPr>
        <p:txBody>
          <a:bodyPr vert="horz" lIns="91440" tIns="45720" rIns="91440" bIns="45720" rtlCol="0">
            <a:normAutofit/>
          </a:bodyPr>
          <a:lstStyle/>
          <a:p>
            <a:pPr lvl="0"/>
            <a:r>
              <a:rPr lang="sl-SI"/>
              <a:t>Uredite sloge besedila matrice</a:t>
            </a:r>
          </a:p>
          <a:p>
            <a:pPr lvl="1"/>
            <a:r>
              <a:rPr lang="sl-SI"/>
              <a:t>Druga raven</a:t>
            </a:r>
          </a:p>
          <a:p>
            <a:pPr lvl="2"/>
            <a:r>
              <a:rPr lang="sl-SI"/>
              <a:t>Tretja raven</a:t>
            </a:r>
          </a:p>
          <a:p>
            <a:pPr lvl="3"/>
            <a:r>
              <a:rPr lang="sl-SI"/>
              <a:t>Četrta raven</a:t>
            </a:r>
          </a:p>
          <a:p>
            <a:pPr lvl="4"/>
            <a:r>
              <a:rPr lang="sl-SI"/>
              <a:t>Peta raven</a:t>
            </a:r>
            <a:endParaRPr lang="en-US" dirty="0"/>
          </a:p>
        </p:txBody>
      </p:sp>
      <p:sp>
        <p:nvSpPr>
          <p:cNvPr id="4" name="Date Placeholder 3"/>
          <p:cNvSpPr>
            <a:spLocks noGrp="1"/>
          </p:cNvSpPr>
          <p:nvPr>
            <p:ph type="dt" sz="half" idx="2"/>
          </p:nvPr>
        </p:nvSpPr>
        <p:spPr>
          <a:xfrm>
            <a:off x="10361612" y="6130437"/>
            <a:ext cx="1146283" cy="370396"/>
          </a:xfrm>
          <a:prstGeom prst="rect">
            <a:avLst/>
          </a:prstGeom>
        </p:spPr>
        <p:txBody>
          <a:bodyPr vert="horz" lIns="91440" tIns="45720" rIns="91440" bIns="45720" rtlCol="0" anchor="ctr"/>
          <a:lstStyle>
            <a:lvl1pPr algn="r">
              <a:defRPr sz="900">
                <a:solidFill>
                  <a:schemeClr val="tx1">
                    <a:tint val="75000"/>
                  </a:schemeClr>
                </a:solidFill>
              </a:defRPr>
            </a:lvl1pPr>
          </a:lstStyle>
          <a:p>
            <a:fld id="{B61BEF0D-F0BB-DE4B-95CE-6DB70DBA9567}" type="datetimeFigureOut">
              <a:rPr lang="en-US" dirty="0"/>
              <a:pPr/>
              <a:t>2/12/2021</a:t>
            </a:fld>
            <a:endParaRPr lang="en-US" dirty="0"/>
          </a:p>
        </p:txBody>
      </p:sp>
      <p:sp>
        <p:nvSpPr>
          <p:cNvPr id="5" name="Footer Placeholder 4"/>
          <p:cNvSpPr>
            <a:spLocks noGrp="1"/>
          </p:cNvSpPr>
          <p:nvPr>
            <p:ph type="ftr" sz="quarter" idx="3"/>
          </p:nvPr>
        </p:nvSpPr>
        <p:spPr>
          <a:xfrm>
            <a:off x="2589212" y="6135808"/>
            <a:ext cx="7619999"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bwMode="gray">
          <a:xfrm>
            <a:off x="531812" y="787782"/>
            <a:ext cx="779767" cy="365125"/>
          </a:xfrm>
          <a:prstGeom prst="rect">
            <a:avLst/>
          </a:prstGeom>
        </p:spPr>
        <p:txBody>
          <a:bodyPr vert="horz" lIns="91440" tIns="45720" rIns="91440" bIns="45720" rtlCol="0" anchor="ctr"/>
          <a:lstStyle>
            <a:lvl1pPr algn="r">
              <a:defRPr sz="2000">
                <a:solidFill>
                  <a:srgbClr val="FEFFFF"/>
                </a:solidFill>
              </a:defRPr>
            </a:lvl1pPr>
          </a:lstStyle>
          <a:p>
            <a:fld id="{D57F1E4F-1CFF-5643-939E-217C01CDF56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2" r:id="rId12"/>
    <p:sldLayoutId id="2147483663" r:id="rId13"/>
    <p:sldLayoutId id="2147483664" r:id="rId14"/>
    <p:sldLayoutId id="2147483658" r:id="rId15"/>
    <p:sldLayoutId id="2147483659" r:id="rId16"/>
  </p:sldLayoutIdLst>
  <p:txStyles>
    <p:title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emf"/><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ctrTitle"/>
          </p:nvPr>
        </p:nvSpPr>
        <p:spPr>
          <a:pattFill prst="pct40">
            <a:fgClr>
              <a:schemeClr val="accent1"/>
            </a:fgClr>
            <a:bgClr>
              <a:schemeClr val="bg1"/>
            </a:bgClr>
          </a:pattFill>
        </p:spPr>
        <p:txBody>
          <a:bodyPr/>
          <a:lstStyle/>
          <a:p>
            <a:r>
              <a:rPr lang="sl-SI" b="1" dirty="0">
                <a:solidFill>
                  <a:schemeClr val="accent1">
                    <a:lumMod val="75000"/>
                  </a:schemeClr>
                </a:solidFill>
                <a:latin typeface="Curlz MT" panose="04040404050702020202" pitchFamily="82" charset="0"/>
              </a:rPr>
              <a:t>YETDKA - 2nd PROJECT DAY</a:t>
            </a:r>
          </a:p>
        </p:txBody>
      </p:sp>
      <p:sp>
        <p:nvSpPr>
          <p:cNvPr id="3" name="Podnaslov 2"/>
          <p:cNvSpPr>
            <a:spLocks noGrp="1"/>
          </p:cNvSpPr>
          <p:nvPr>
            <p:ph type="subTitle" idx="1"/>
          </p:nvPr>
        </p:nvSpPr>
        <p:spPr/>
        <p:txBody>
          <a:bodyPr/>
          <a:lstStyle/>
          <a:p>
            <a:r>
              <a:rPr lang="sl-SI" b="1" dirty="0">
                <a:latin typeface="Curlz MT" panose="04040404050702020202" pitchFamily="82" charset="0"/>
              </a:rPr>
              <a:t>VALENTIN VODNIK PRIMARY SCHOOL , JANUARY 2021</a:t>
            </a:r>
          </a:p>
        </p:txBody>
      </p:sp>
      <p:pic>
        <p:nvPicPr>
          <p:cNvPr id="4" name="Slika 3"/>
          <p:cNvPicPr>
            <a:picLocks noChangeAspect="1"/>
          </p:cNvPicPr>
          <p:nvPr/>
        </p:nvPicPr>
        <p:blipFill>
          <a:blip r:embed="rId2"/>
          <a:stretch>
            <a:fillRect/>
          </a:stretch>
        </p:blipFill>
        <p:spPr>
          <a:xfrm>
            <a:off x="6350312" y="2514600"/>
            <a:ext cx="1393200" cy="995867"/>
          </a:xfrm>
          <a:prstGeom prst="rect">
            <a:avLst/>
          </a:prstGeom>
        </p:spPr>
      </p:pic>
      <p:pic>
        <p:nvPicPr>
          <p:cNvPr id="5" name="Slika 4"/>
          <p:cNvPicPr>
            <a:picLocks noChangeAspect="1"/>
          </p:cNvPicPr>
          <p:nvPr/>
        </p:nvPicPr>
        <p:blipFill>
          <a:blip r:embed="rId3"/>
          <a:stretch>
            <a:fillRect/>
          </a:stretch>
        </p:blipFill>
        <p:spPr>
          <a:xfrm>
            <a:off x="9834163" y="5425972"/>
            <a:ext cx="1670449" cy="627942"/>
          </a:xfrm>
          <a:prstGeom prst="rect">
            <a:avLst/>
          </a:prstGeom>
        </p:spPr>
      </p:pic>
    </p:spTree>
    <p:extLst>
      <p:ext uri="{BB962C8B-B14F-4D97-AF65-F5344CB8AC3E}">
        <p14:creationId xmlns:p14="http://schemas.microsoft.com/office/powerpoint/2010/main" val="240228776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a:pattFill prst="openDmnd">
            <a:fgClr>
              <a:schemeClr val="accent1"/>
            </a:fgClr>
            <a:bgClr>
              <a:schemeClr val="bg1"/>
            </a:bgClr>
          </a:pattFill>
        </p:spPr>
        <p:txBody>
          <a:bodyPr>
            <a:normAutofit/>
          </a:bodyPr>
          <a:lstStyle/>
          <a:p>
            <a:r>
              <a:rPr lang="sl-SI" sz="6600" b="1" dirty="0">
                <a:solidFill>
                  <a:schemeClr val="accent1">
                    <a:lumMod val="75000"/>
                  </a:schemeClr>
                </a:solidFill>
                <a:latin typeface="Curlz MT" panose="04040404050702020202" pitchFamily="82" charset="0"/>
              </a:rPr>
              <a:t>MEDIA LITERACY</a:t>
            </a:r>
          </a:p>
        </p:txBody>
      </p:sp>
      <p:sp>
        <p:nvSpPr>
          <p:cNvPr id="3" name="Označba mesta vsebine 2"/>
          <p:cNvSpPr>
            <a:spLocks noGrp="1"/>
          </p:cNvSpPr>
          <p:nvPr>
            <p:ph idx="1"/>
          </p:nvPr>
        </p:nvSpPr>
        <p:spPr>
          <a:pattFill prst="pct5">
            <a:fgClr>
              <a:schemeClr val="accent1"/>
            </a:fgClr>
            <a:bgClr>
              <a:schemeClr val="bg1"/>
            </a:bgClr>
          </a:pattFill>
        </p:spPr>
        <p:txBody>
          <a:bodyPr>
            <a:normAutofit/>
          </a:bodyPr>
          <a:lstStyle/>
          <a:p>
            <a:r>
              <a:rPr lang="en-GB" sz="3600" dirty="0">
                <a:latin typeface="Curlz MT" panose="04040404050702020202" pitchFamily="82" charset="0"/>
              </a:rPr>
              <a:t>After the questionnaire on media literacy in our school we did some planning of a tool, that could be used as an activity in different subjects with the goal of raising media literacy awareness among pupils and would serve as a guideline for the teachers.</a:t>
            </a:r>
          </a:p>
        </p:txBody>
      </p:sp>
    </p:spTree>
    <p:extLst>
      <p:ext uri="{BB962C8B-B14F-4D97-AF65-F5344CB8AC3E}">
        <p14:creationId xmlns:p14="http://schemas.microsoft.com/office/powerpoint/2010/main" val="60905649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a:xfrm>
            <a:off x="2589212" y="615401"/>
            <a:ext cx="8911687" cy="1280890"/>
          </a:xfrm>
          <a:pattFill prst="lgConfetti">
            <a:fgClr>
              <a:schemeClr val="accent1"/>
            </a:fgClr>
            <a:bgClr>
              <a:schemeClr val="bg1"/>
            </a:bgClr>
          </a:pattFill>
        </p:spPr>
        <p:txBody>
          <a:bodyPr>
            <a:normAutofit fontScale="90000"/>
          </a:bodyPr>
          <a:lstStyle/>
          <a:p>
            <a:r>
              <a:rPr lang="en-GB" sz="6600" b="1" dirty="0">
                <a:solidFill>
                  <a:schemeClr val="accent1">
                    <a:lumMod val="75000"/>
                  </a:schemeClr>
                </a:solidFill>
                <a:latin typeface="Curlz MT" panose="04040404050702020202" pitchFamily="82" charset="0"/>
              </a:rPr>
              <a:t>Guide-book – our suggestion</a:t>
            </a:r>
          </a:p>
        </p:txBody>
      </p:sp>
      <p:sp>
        <p:nvSpPr>
          <p:cNvPr id="3" name="Označba mesta vsebine 2"/>
          <p:cNvSpPr>
            <a:spLocks noGrp="1"/>
          </p:cNvSpPr>
          <p:nvPr>
            <p:ph sz="half" idx="1"/>
          </p:nvPr>
        </p:nvSpPr>
        <p:spPr>
          <a:pattFill prst="pct5">
            <a:fgClr>
              <a:schemeClr val="accent1"/>
            </a:fgClr>
            <a:bgClr>
              <a:schemeClr val="bg1"/>
            </a:bgClr>
          </a:pattFill>
        </p:spPr>
        <p:txBody>
          <a:bodyPr>
            <a:normAutofit/>
          </a:bodyPr>
          <a:lstStyle/>
          <a:p>
            <a:r>
              <a:rPr lang="en-GB" sz="2400" dirty="0">
                <a:latin typeface="Curlz MT" panose="04040404050702020202" pitchFamily="82" charset="0"/>
              </a:rPr>
              <a:t>We could turn all the activities of the 2nd project day into tools and share </a:t>
            </a:r>
            <a:r>
              <a:rPr lang="en-GB" sz="2400" dirty="0" err="1">
                <a:latin typeface="Curlz MT" panose="04040404050702020202" pitchFamily="82" charset="0"/>
              </a:rPr>
              <a:t>th</a:t>
            </a:r>
            <a:r>
              <a:rPr lang="sl-SI" sz="2400" dirty="0">
                <a:latin typeface="Curlz MT" panose="04040404050702020202" pitchFamily="82" charset="0"/>
              </a:rPr>
              <a:t>e</a:t>
            </a:r>
            <a:r>
              <a:rPr lang="en-GB" sz="2400" dirty="0">
                <a:latin typeface="Curlz MT" panose="04040404050702020202" pitchFamily="82" charset="0"/>
              </a:rPr>
              <a:t>m for trial in partner schools to get feedback. </a:t>
            </a:r>
          </a:p>
          <a:p>
            <a:r>
              <a:rPr lang="en-GB" sz="2400" dirty="0">
                <a:latin typeface="Curlz MT" panose="04040404050702020202" pitchFamily="82" charset="0"/>
              </a:rPr>
              <a:t>We could create new universal tools for medial literacy learning</a:t>
            </a:r>
            <a:r>
              <a:rPr lang="sl-SI" sz="2400" dirty="0">
                <a:latin typeface="Curlz MT" panose="04040404050702020202" pitchFamily="82" charset="0"/>
              </a:rPr>
              <a:t> </a:t>
            </a:r>
            <a:r>
              <a:rPr lang="en-GB" sz="2400" dirty="0">
                <a:latin typeface="Curlz MT" panose="04040404050702020202" pitchFamily="82" charset="0"/>
              </a:rPr>
              <a:t>tools for each project day</a:t>
            </a:r>
            <a:r>
              <a:rPr lang="sl-SI" sz="2400" dirty="0">
                <a:latin typeface="Curlz MT" panose="04040404050702020202" pitchFamily="82" charset="0"/>
              </a:rPr>
              <a:t>.</a:t>
            </a:r>
            <a:endParaRPr lang="en-GB" sz="2400" dirty="0">
              <a:latin typeface="Curlz MT" panose="04040404050702020202" pitchFamily="82" charset="0"/>
            </a:endParaRPr>
          </a:p>
        </p:txBody>
      </p:sp>
      <p:sp>
        <p:nvSpPr>
          <p:cNvPr id="4" name="Označba mesta vsebine 3"/>
          <p:cNvSpPr>
            <a:spLocks noGrp="1"/>
          </p:cNvSpPr>
          <p:nvPr>
            <p:ph sz="half" idx="2"/>
          </p:nvPr>
        </p:nvSpPr>
        <p:spPr>
          <a:pattFill prst="pct5">
            <a:fgClr>
              <a:schemeClr val="accent1"/>
            </a:fgClr>
            <a:bgClr>
              <a:schemeClr val="bg1"/>
            </a:bgClr>
          </a:pattFill>
        </p:spPr>
        <p:txBody>
          <a:bodyPr>
            <a:normAutofit/>
          </a:bodyPr>
          <a:lstStyle/>
          <a:p>
            <a:r>
              <a:rPr lang="en-GB" sz="2400" dirty="0">
                <a:latin typeface="Curlz MT" panose="04040404050702020202" pitchFamily="82" charset="0"/>
              </a:rPr>
              <a:t>We could collect the most useful tools and display them on a website. We create the website for our tools.</a:t>
            </a:r>
          </a:p>
          <a:p>
            <a:r>
              <a:rPr lang="en-GB" sz="2400" dirty="0">
                <a:latin typeface="Curlz MT" panose="04040404050702020202" pitchFamily="82" charset="0"/>
              </a:rPr>
              <a:t>At the end of the project we have an on-line </a:t>
            </a:r>
            <a:r>
              <a:rPr lang="en-GB" sz="2400" dirty="0" err="1">
                <a:latin typeface="Curlz MT" panose="04040404050702020202" pitchFamily="82" charset="0"/>
              </a:rPr>
              <a:t>gu</a:t>
            </a:r>
            <a:r>
              <a:rPr lang="sl-SI" sz="2400" dirty="0">
                <a:latin typeface="Curlz MT" panose="04040404050702020202" pitchFamily="82" charset="0"/>
              </a:rPr>
              <a:t>i</a:t>
            </a:r>
            <a:r>
              <a:rPr lang="en-GB" sz="2400" dirty="0">
                <a:latin typeface="Curlz MT" panose="04040404050702020202" pitchFamily="82" charset="0"/>
              </a:rPr>
              <a:t>de</a:t>
            </a:r>
            <a:r>
              <a:rPr lang="sl-SI" sz="2400" dirty="0">
                <a:latin typeface="Curlz MT" panose="04040404050702020202" pitchFamily="82" charset="0"/>
              </a:rPr>
              <a:t>-</a:t>
            </a:r>
            <a:r>
              <a:rPr lang="en-GB" sz="2400" dirty="0">
                <a:latin typeface="Curlz MT" panose="04040404050702020202" pitchFamily="82" charset="0"/>
              </a:rPr>
              <a:t>book and thus achieve one of our planned goals.</a:t>
            </a:r>
          </a:p>
          <a:p>
            <a:pPr marL="0" indent="0">
              <a:buNone/>
            </a:pPr>
            <a:endParaRPr lang="sl-SI" dirty="0"/>
          </a:p>
        </p:txBody>
      </p:sp>
      <p:pic>
        <p:nvPicPr>
          <p:cNvPr id="5" name="Slika 4"/>
          <p:cNvPicPr>
            <a:picLocks noChangeAspect="1"/>
          </p:cNvPicPr>
          <p:nvPr/>
        </p:nvPicPr>
        <p:blipFill>
          <a:blip r:embed="rId2"/>
          <a:stretch>
            <a:fillRect/>
          </a:stretch>
        </p:blipFill>
        <p:spPr>
          <a:xfrm>
            <a:off x="5544341" y="5343525"/>
            <a:ext cx="3028950" cy="1514475"/>
          </a:xfrm>
          <a:prstGeom prst="rect">
            <a:avLst/>
          </a:prstGeom>
        </p:spPr>
      </p:pic>
    </p:spTree>
    <p:extLst>
      <p:ext uri="{BB962C8B-B14F-4D97-AF65-F5344CB8AC3E}">
        <p14:creationId xmlns:p14="http://schemas.microsoft.com/office/powerpoint/2010/main" val="105551212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a:pattFill prst="weave">
            <a:fgClr>
              <a:schemeClr val="accent1"/>
            </a:fgClr>
            <a:bgClr>
              <a:schemeClr val="bg1"/>
            </a:bgClr>
          </a:pattFill>
        </p:spPr>
        <p:txBody>
          <a:bodyPr>
            <a:normAutofit/>
          </a:bodyPr>
          <a:lstStyle/>
          <a:p>
            <a:r>
              <a:rPr lang="sl-SI" sz="6600" b="1" dirty="0">
                <a:solidFill>
                  <a:schemeClr val="accent1">
                    <a:lumMod val="75000"/>
                  </a:schemeClr>
                </a:solidFill>
                <a:latin typeface="Curlz MT" panose="04040404050702020202" pitchFamily="82" charset="0"/>
              </a:rPr>
              <a:t>OUR TOOL</a:t>
            </a:r>
          </a:p>
        </p:txBody>
      </p:sp>
      <p:sp>
        <p:nvSpPr>
          <p:cNvPr id="3" name="Označba mesta vsebine 2"/>
          <p:cNvSpPr>
            <a:spLocks noGrp="1"/>
          </p:cNvSpPr>
          <p:nvPr>
            <p:ph idx="1"/>
          </p:nvPr>
        </p:nvSpPr>
        <p:spPr>
          <a:pattFill prst="dashVert">
            <a:fgClr>
              <a:schemeClr val="accent1"/>
            </a:fgClr>
            <a:bgClr>
              <a:schemeClr val="bg1"/>
            </a:bgClr>
          </a:pattFill>
        </p:spPr>
        <p:txBody>
          <a:bodyPr>
            <a:normAutofit/>
          </a:bodyPr>
          <a:lstStyle/>
          <a:p>
            <a:r>
              <a:rPr lang="en-GB" sz="2800" dirty="0">
                <a:latin typeface="Curlz MT" panose="04040404050702020202" pitchFamily="82" charset="0"/>
              </a:rPr>
              <a:t>We created two tools we will present later on. </a:t>
            </a:r>
          </a:p>
          <a:p>
            <a:r>
              <a:rPr lang="en-GB" sz="2800" dirty="0">
                <a:latin typeface="Curlz MT" panose="04040404050702020202" pitchFamily="82" charset="0"/>
              </a:rPr>
              <a:t>We implemented formative assessment as we included our pupils in the planning an</a:t>
            </a:r>
            <a:r>
              <a:rPr lang="sl-SI" sz="2800" dirty="0">
                <a:latin typeface="Curlz MT" panose="04040404050702020202" pitchFamily="82" charset="0"/>
              </a:rPr>
              <a:t>d</a:t>
            </a:r>
            <a:r>
              <a:rPr lang="en-GB" sz="2800" dirty="0">
                <a:latin typeface="Curlz MT" panose="04040404050702020202" pitchFamily="82" charset="0"/>
              </a:rPr>
              <a:t> evaluating of the tool.</a:t>
            </a:r>
          </a:p>
          <a:p>
            <a:r>
              <a:rPr lang="en-GB" sz="2800" dirty="0">
                <a:latin typeface="Curlz MT" panose="04040404050702020202" pitchFamily="82" charset="0"/>
              </a:rPr>
              <a:t>We tried the tools in English, Maths, IT and Chemistry.</a:t>
            </a:r>
            <a:endParaRPr lang="sl-SI" sz="2800" dirty="0">
              <a:latin typeface="Curlz MT" panose="04040404050702020202" pitchFamily="82" charset="0"/>
            </a:endParaRPr>
          </a:p>
        </p:txBody>
      </p:sp>
      <p:pic>
        <p:nvPicPr>
          <p:cNvPr id="4" name="Slika 3"/>
          <p:cNvPicPr>
            <a:picLocks noChangeAspect="1"/>
          </p:cNvPicPr>
          <p:nvPr/>
        </p:nvPicPr>
        <p:blipFill>
          <a:blip r:embed="rId2"/>
          <a:stretch>
            <a:fillRect/>
          </a:stretch>
        </p:blipFill>
        <p:spPr>
          <a:xfrm>
            <a:off x="5380037" y="4539622"/>
            <a:ext cx="3333750" cy="1371600"/>
          </a:xfrm>
          <a:prstGeom prst="rect">
            <a:avLst/>
          </a:prstGeom>
        </p:spPr>
      </p:pic>
    </p:spTree>
    <p:extLst>
      <p:ext uri="{BB962C8B-B14F-4D97-AF65-F5344CB8AC3E}">
        <p14:creationId xmlns:p14="http://schemas.microsoft.com/office/powerpoint/2010/main" val="264765951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a:pattFill prst="pct25">
            <a:fgClr>
              <a:schemeClr val="accent1"/>
            </a:fgClr>
            <a:bgClr>
              <a:schemeClr val="bg1"/>
            </a:bgClr>
          </a:pattFill>
        </p:spPr>
        <p:txBody>
          <a:bodyPr>
            <a:normAutofit fontScale="90000"/>
          </a:bodyPr>
          <a:lstStyle/>
          <a:p>
            <a:r>
              <a:rPr lang="sl-SI" sz="6600" b="1" dirty="0">
                <a:solidFill>
                  <a:schemeClr val="accent1">
                    <a:lumMod val="75000"/>
                  </a:schemeClr>
                </a:solidFill>
                <a:latin typeface="Curlz MT" panose="04040404050702020202" pitchFamily="82" charset="0"/>
              </a:rPr>
              <a:t>RESULTS – </a:t>
            </a:r>
            <a:r>
              <a:rPr lang="en-GB" sz="4900" b="1" dirty="0">
                <a:solidFill>
                  <a:schemeClr val="accent1">
                    <a:lumMod val="75000"/>
                  </a:schemeClr>
                </a:solidFill>
                <a:latin typeface="Curlz MT" panose="04040404050702020202" pitchFamily="82" charset="0"/>
              </a:rPr>
              <a:t>teacher‘s point of </a:t>
            </a:r>
            <a:r>
              <a:rPr lang="sl-SI" sz="4900" b="1" dirty="0" err="1">
                <a:solidFill>
                  <a:schemeClr val="accent1">
                    <a:lumMod val="75000"/>
                  </a:schemeClr>
                </a:solidFill>
                <a:latin typeface="Curlz MT" panose="04040404050702020202" pitchFamily="82" charset="0"/>
              </a:rPr>
              <a:t>view</a:t>
            </a:r>
            <a:endParaRPr lang="en-GB" sz="4900" b="1" dirty="0">
              <a:solidFill>
                <a:schemeClr val="accent1">
                  <a:lumMod val="75000"/>
                </a:schemeClr>
              </a:solidFill>
              <a:latin typeface="Curlz MT" panose="04040404050702020202" pitchFamily="82" charset="0"/>
            </a:endParaRPr>
          </a:p>
        </p:txBody>
      </p:sp>
      <p:sp>
        <p:nvSpPr>
          <p:cNvPr id="3" name="Označba mesta vsebine 2"/>
          <p:cNvSpPr>
            <a:spLocks noGrp="1"/>
          </p:cNvSpPr>
          <p:nvPr>
            <p:ph idx="1"/>
          </p:nvPr>
        </p:nvSpPr>
        <p:spPr>
          <a:pattFill prst="divot">
            <a:fgClr>
              <a:schemeClr val="accent1"/>
            </a:fgClr>
            <a:bgClr>
              <a:schemeClr val="bg1"/>
            </a:bgClr>
          </a:pattFill>
        </p:spPr>
        <p:txBody>
          <a:bodyPr>
            <a:normAutofit/>
          </a:bodyPr>
          <a:lstStyle/>
          <a:p>
            <a:pPr lvl="0">
              <a:buClr>
                <a:srgbClr val="A53010"/>
              </a:buClr>
            </a:pPr>
            <a:r>
              <a:rPr lang="en-GB" sz="3200" dirty="0">
                <a:solidFill>
                  <a:prstClr val="black">
                    <a:lumMod val="75000"/>
                    <a:lumOff val="25000"/>
                  </a:prstClr>
                </a:solidFill>
                <a:latin typeface="Curlz MT" panose="04040404050702020202" pitchFamily="82" charset="0"/>
              </a:rPr>
              <a:t>By using the tools pupils gained information about media literacy, about reliable and unreliable sources, exchanged knowledge, planned strategies for becoming critical receivers of information, they practiced critical thinking and their motivation was improved. </a:t>
            </a:r>
          </a:p>
        </p:txBody>
      </p:sp>
      <p:pic>
        <p:nvPicPr>
          <p:cNvPr id="4" name="Slika 3"/>
          <p:cNvPicPr>
            <a:picLocks noChangeAspect="1"/>
          </p:cNvPicPr>
          <p:nvPr/>
        </p:nvPicPr>
        <p:blipFill>
          <a:blip r:embed="rId2"/>
          <a:stretch>
            <a:fillRect/>
          </a:stretch>
        </p:blipFill>
        <p:spPr>
          <a:xfrm>
            <a:off x="5722937" y="5049209"/>
            <a:ext cx="2647950" cy="1724025"/>
          </a:xfrm>
          <a:prstGeom prst="rect">
            <a:avLst/>
          </a:prstGeom>
        </p:spPr>
      </p:pic>
    </p:spTree>
    <p:extLst>
      <p:ext uri="{BB962C8B-B14F-4D97-AF65-F5344CB8AC3E}">
        <p14:creationId xmlns:p14="http://schemas.microsoft.com/office/powerpoint/2010/main" val="421732656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a:pattFill prst="pct30">
            <a:fgClr>
              <a:schemeClr val="accent1"/>
            </a:fgClr>
            <a:bgClr>
              <a:schemeClr val="bg1"/>
            </a:bgClr>
          </a:pattFill>
        </p:spPr>
        <p:txBody>
          <a:bodyPr>
            <a:noAutofit/>
          </a:bodyPr>
          <a:lstStyle/>
          <a:p>
            <a:r>
              <a:rPr lang="sl-SI" sz="6000" b="1" dirty="0">
                <a:solidFill>
                  <a:schemeClr val="accent1">
                    <a:lumMod val="75000"/>
                  </a:schemeClr>
                </a:solidFill>
                <a:latin typeface="Curlz MT" panose="04040404050702020202" pitchFamily="82" charset="0"/>
              </a:rPr>
              <a:t>FEEDBACK FROM PUPILS</a:t>
            </a:r>
          </a:p>
        </p:txBody>
      </p:sp>
      <p:sp>
        <p:nvSpPr>
          <p:cNvPr id="3" name="Označba mesta vsebine 2"/>
          <p:cNvSpPr>
            <a:spLocks noGrp="1"/>
          </p:cNvSpPr>
          <p:nvPr>
            <p:ph idx="1"/>
          </p:nvPr>
        </p:nvSpPr>
        <p:spPr>
          <a:pattFill prst="pct5">
            <a:fgClr>
              <a:schemeClr val="accent1"/>
            </a:fgClr>
            <a:bgClr>
              <a:schemeClr val="bg1"/>
            </a:bgClr>
          </a:pattFill>
        </p:spPr>
        <p:txBody>
          <a:bodyPr>
            <a:normAutofit lnSpcReduction="10000"/>
          </a:bodyPr>
          <a:lstStyle/>
          <a:p>
            <a:pPr lvl="0">
              <a:buClr>
                <a:srgbClr val="A53010"/>
              </a:buClr>
            </a:pPr>
            <a:r>
              <a:rPr lang="en-GB" sz="3600" dirty="0">
                <a:solidFill>
                  <a:prstClr val="black">
                    <a:lumMod val="75000"/>
                    <a:lumOff val="25000"/>
                  </a:prstClr>
                </a:solidFill>
                <a:latin typeface="Curlz MT" panose="04040404050702020202" pitchFamily="82" charset="0"/>
              </a:rPr>
              <a:t>The feedback from the pupils was very positive. They enjoyed the activities. They said they had fun and the activities rose their level of motivation. They feel they also gained new knowledge about school matter or spread their general knowledge as well as gained information about reliable sources.</a:t>
            </a:r>
          </a:p>
          <a:p>
            <a:endParaRPr lang="sl-SI" dirty="0"/>
          </a:p>
        </p:txBody>
      </p:sp>
      <p:pic>
        <p:nvPicPr>
          <p:cNvPr id="4" name="Slika 3"/>
          <p:cNvPicPr>
            <a:picLocks noChangeAspect="1"/>
          </p:cNvPicPr>
          <p:nvPr/>
        </p:nvPicPr>
        <p:blipFill>
          <a:blip r:embed="rId2"/>
          <a:stretch>
            <a:fillRect/>
          </a:stretch>
        </p:blipFill>
        <p:spPr>
          <a:xfrm>
            <a:off x="9184637" y="5525582"/>
            <a:ext cx="2319975" cy="1332418"/>
          </a:xfrm>
          <a:prstGeom prst="rect">
            <a:avLst/>
          </a:prstGeom>
        </p:spPr>
      </p:pic>
    </p:spTree>
    <p:extLst>
      <p:ext uri="{BB962C8B-B14F-4D97-AF65-F5344CB8AC3E}">
        <p14:creationId xmlns:p14="http://schemas.microsoft.com/office/powerpoint/2010/main" val="117623515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a:solidFill>
            <a:schemeClr val="accent5">
              <a:lumMod val="40000"/>
              <a:lumOff val="60000"/>
            </a:schemeClr>
          </a:solidFill>
        </p:spPr>
        <p:txBody>
          <a:bodyPr>
            <a:noAutofit/>
          </a:bodyPr>
          <a:lstStyle/>
          <a:p>
            <a:r>
              <a:rPr lang="sl-SI" sz="4400" b="1" dirty="0">
                <a:solidFill>
                  <a:schemeClr val="accent5">
                    <a:lumMod val="50000"/>
                  </a:schemeClr>
                </a:solidFill>
                <a:latin typeface="Curlz MT" panose="04040404050702020202" pitchFamily="82" charset="0"/>
              </a:rPr>
              <a:t>YETDKA, KEEP UP THE GOOD WORK!</a:t>
            </a:r>
          </a:p>
        </p:txBody>
      </p:sp>
      <p:pic>
        <p:nvPicPr>
          <p:cNvPr id="4" name="Označba mesta vsebine 3"/>
          <p:cNvPicPr>
            <a:picLocks noGrp="1" noChangeAspect="1"/>
          </p:cNvPicPr>
          <p:nvPr>
            <p:ph idx="1"/>
          </p:nvPr>
        </p:nvPicPr>
        <p:blipFill>
          <a:blip r:embed="rId2"/>
          <a:stretch>
            <a:fillRect/>
          </a:stretch>
        </p:blipFill>
        <p:spPr>
          <a:xfrm>
            <a:off x="3858341" y="2521828"/>
            <a:ext cx="6380854" cy="3763415"/>
          </a:xfrm>
          <a:prstGeom prst="rect">
            <a:avLst/>
          </a:prstGeom>
        </p:spPr>
      </p:pic>
    </p:spTree>
    <p:extLst>
      <p:ext uri="{BB962C8B-B14F-4D97-AF65-F5344CB8AC3E}">
        <p14:creationId xmlns:p14="http://schemas.microsoft.com/office/powerpoint/2010/main" val="236835058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B7F7F695-E77A-4325-BD94-6F709929EA71}"/>
              </a:ext>
            </a:extLst>
          </p:cNvPr>
          <p:cNvSpPr>
            <a:spLocks noGrp="1"/>
          </p:cNvSpPr>
          <p:nvPr>
            <p:ph type="title"/>
          </p:nvPr>
        </p:nvSpPr>
        <p:spPr/>
        <p:txBody>
          <a:bodyPr>
            <a:normAutofit/>
          </a:bodyPr>
          <a:lstStyle/>
          <a:p>
            <a:r>
              <a:rPr lang="sl-SI" b="1" dirty="0">
                <a:solidFill>
                  <a:prstClr val="black">
                    <a:lumMod val="75000"/>
                    <a:lumOff val="25000"/>
                  </a:prstClr>
                </a:solidFill>
                <a:latin typeface="Curlz MT" panose="04040404050702020202" pitchFamily="82" charset="0"/>
                <a:ea typeface="+mn-ea"/>
                <a:cs typeface="+mn-cs"/>
              </a:rPr>
              <a:t>1st </a:t>
            </a:r>
            <a:r>
              <a:rPr lang="sl-SI" b="1" dirty="0" err="1">
                <a:solidFill>
                  <a:prstClr val="black">
                    <a:lumMod val="75000"/>
                    <a:lumOff val="25000"/>
                  </a:prstClr>
                </a:solidFill>
                <a:latin typeface="Curlz MT" panose="04040404050702020202" pitchFamily="82" charset="0"/>
                <a:ea typeface="+mn-ea"/>
                <a:cs typeface="+mn-cs"/>
              </a:rPr>
              <a:t>activity</a:t>
            </a:r>
            <a:r>
              <a:rPr lang="sl-SI" b="1" dirty="0">
                <a:solidFill>
                  <a:prstClr val="black">
                    <a:lumMod val="75000"/>
                    <a:lumOff val="25000"/>
                  </a:prstClr>
                </a:solidFill>
                <a:latin typeface="Curlz MT" panose="04040404050702020202" pitchFamily="82" charset="0"/>
                <a:ea typeface="+mn-ea"/>
                <a:cs typeface="+mn-cs"/>
              </a:rPr>
              <a:t> – </a:t>
            </a:r>
            <a:r>
              <a:rPr lang="sl-SI" b="1" dirty="0" err="1">
                <a:solidFill>
                  <a:prstClr val="black">
                    <a:lumMod val="75000"/>
                    <a:lumOff val="25000"/>
                  </a:prstClr>
                </a:solidFill>
                <a:latin typeface="Curlz MT" panose="04040404050702020202" pitchFamily="82" charset="0"/>
                <a:ea typeface="+mn-ea"/>
                <a:cs typeface="+mn-cs"/>
              </a:rPr>
              <a:t>cemistry</a:t>
            </a:r>
            <a:r>
              <a:rPr lang="sl-SI" b="1" dirty="0">
                <a:solidFill>
                  <a:prstClr val="black">
                    <a:lumMod val="75000"/>
                    <a:lumOff val="25000"/>
                  </a:prstClr>
                </a:solidFill>
                <a:latin typeface="Curlz MT" panose="04040404050702020202" pitchFamily="82" charset="0"/>
                <a:ea typeface="+mn-ea"/>
                <a:cs typeface="+mn-cs"/>
              </a:rPr>
              <a:t> </a:t>
            </a:r>
          </a:p>
        </p:txBody>
      </p:sp>
      <p:pic>
        <p:nvPicPr>
          <p:cNvPr id="7" name="Označba mesta vsebine 6">
            <a:extLst>
              <a:ext uri="{FF2B5EF4-FFF2-40B4-BE49-F238E27FC236}">
                <a16:creationId xmlns:a16="http://schemas.microsoft.com/office/drawing/2014/main" id="{2DC7ADD1-487F-44F1-A458-A57FF3F5B32A}"/>
              </a:ext>
            </a:extLst>
          </p:cNvPr>
          <p:cNvPicPr>
            <a:picLocks noGrp="1" noChangeAspect="1"/>
          </p:cNvPicPr>
          <p:nvPr>
            <p:ph sz="half" idx="1"/>
          </p:nvPr>
        </p:nvPicPr>
        <p:blipFill>
          <a:blip r:embed="rId2"/>
          <a:stretch>
            <a:fillRect/>
          </a:stretch>
        </p:blipFill>
        <p:spPr>
          <a:xfrm>
            <a:off x="687388" y="1361242"/>
            <a:ext cx="3614587" cy="5030679"/>
          </a:xfrm>
        </p:spPr>
      </p:pic>
      <p:sp>
        <p:nvSpPr>
          <p:cNvPr id="5" name="Označba mesta vsebine 4">
            <a:extLst>
              <a:ext uri="{FF2B5EF4-FFF2-40B4-BE49-F238E27FC236}">
                <a16:creationId xmlns:a16="http://schemas.microsoft.com/office/drawing/2014/main" id="{93187DB8-CF1D-4C3F-AD19-42001C1BA345}"/>
              </a:ext>
            </a:extLst>
          </p:cNvPr>
          <p:cNvSpPr>
            <a:spLocks noGrp="1"/>
          </p:cNvSpPr>
          <p:nvPr>
            <p:ph sz="half" idx="2"/>
          </p:nvPr>
        </p:nvSpPr>
        <p:spPr>
          <a:xfrm>
            <a:off x="4642855" y="1361241"/>
            <a:ext cx="6942504" cy="5030679"/>
          </a:xfrm>
        </p:spPr>
        <p:txBody>
          <a:bodyPr>
            <a:normAutofit fontScale="92500" lnSpcReduction="10000"/>
          </a:bodyPr>
          <a:lstStyle/>
          <a:p>
            <a:r>
              <a:rPr lang="en-GB" sz="3600" dirty="0" err="1">
                <a:solidFill>
                  <a:prstClr val="black">
                    <a:lumMod val="75000"/>
                    <a:lumOff val="25000"/>
                  </a:prstClr>
                </a:solidFill>
                <a:latin typeface="Curlz MT" panose="04040404050702020202" pitchFamily="82" charset="0"/>
              </a:rPr>
              <a:t>Individualy</a:t>
            </a:r>
            <a:r>
              <a:rPr lang="en-GB" sz="3600" dirty="0">
                <a:solidFill>
                  <a:prstClr val="black">
                    <a:lumMod val="75000"/>
                    <a:lumOff val="25000"/>
                  </a:prstClr>
                </a:solidFill>
                <a:latin typeface="Curlz MT" panose="04040404050702020202" pitchFamily="82" charset="0"/>
              </a:rPr>
              <a:t> </a:t>
            </a:r>
            <a:r>
              <a:rPr lang="en-GB" sz="3600" dirty="0" err="1">
                <a:solidFill>
                  <a:prstClr val="black">
                    <a:lumMod val="75000"/>
                    <a:lumOff val="25000"/>
                  </a:prstClr>
                </a:solidFill>
                <a:latin typeface="Curlz MT" panose="04040404050702020202" pitchFamily="82" charset="0"/>
              </a:rPr>
              <a:t>reshearched</a:t>
            </a:r>
            <a:r>
              <a:rPr lang="en-GB" sz="3600" dirty="0">
                <a:solidFill>
                  <a:prstClr val="black">
                    <a:lumMod val="75000"/>
                    <a:lumOff val="25000"/>
                  </a:prstClr>
                </a:solidFill>
                <a:latin typeface="Curlz MT" panose="04040404050702020202" pitchFamily="82" charset="0"/>
              </a:rPr>
              <a:t> about oil pollution</a:t>
            </a:r>
          </a:p>
          <a:p>
            <a:r>
              <a:rPr lang="en-GB" sz="3600" dirty="0">
                <a:solidFill>
                  <a:prstClr val="black">
                    <a:lumMod val="75000"/>
                    <a:lumOff val="25000"/>
                  </a:prstClr>
                </a:solidFill>
                <a:latin typeface="Curlz MT" panose="04040404050702020202" pitchFamily="82" charset="0"/>
              </a:rPr>
              <a:t>Activity: distinguishing fact from fiction</a:t>
            </a:r>
          </a:p>
          <a:p>
            <a:r>
              <a:rPr lang="en-GB" sz="3600" dirty="0">
                <a:solidFill>
                  <a:prstClr val="black">
                    <a:lumMod val="75000"/>
                    <a:lumOff val="25000"/>
                  </a:prstClr>
                </a:solidFill>
                <a:latin typeface="Curlz MT" panose="04040404050702020202" pitchFamily="82" charset="0"/>
              </a:rPr>
              <a:t>Based on 3 </a:t>
            </a:r>
            <a:r>
              <a:rPr lang="en-GB" sz="3600" dirty="0" err="1">
                <a:solidFill>
                  <a:prstClr val="black">
                    <a:lumMod val="75000"/>
                    <a:lumOff val="25000"/>
                  </a:prstClr>
                </a:solidFill>
                <a:latin typeface="Curlz MT" panose="04040404050702020202" pitchFamily="82" charset="0"/>
              </a:rPr>
              <a:t>topisc</a:t>
            </a:r>
            <a:r>
              <a:rPr lang="en-GB" sz="3600" dirty="0">
                <a:solidFill>
                  <a:prstClr val="black">
                    <a:lumMod val="75000"/>
                    <a:lumOff val="25000"/>
                  </a:prstClr>
                </a:solidFill>
                <a:latin typeface="Curlz MT" panose="04040404050702020202" pitchFamily="82" charset="0"/>
              </a:rPr>
              <a:t>, pupils had to prepare 2 facts and 1 fiction</a:t>
            </a:r>
          </a:p>
          <a:p>
            <a:r>
              <a:rPr lang="en-GB" sz="3600" dirty="0">
                <a:solidFill>
                  <a:prstClr val="black">
                    <a:lumMod val="75000"/>
                    <a:lumOff val="25000"/>
                  </a:prstClr>
                </a:solidFill>
                <a:latin typeface="Curlz MT" panose="04040404050702020202" pitchFamily="82" charset="0"/>
              </a:rPr>
              <a:t>Topics: The greenhouse effect, the Ozone hole and the Great Pacific Garbage Patch</a:t>
            </a:r>
          </a:p>
          <a:p>
            <a:r>
              <a:rPr lang="en-GB" sz="3600" dirty="0" err="1">
                <a:solidFill>
                  <a:prstClr val="black">
                    <a:lumMod val="75000"/>
                    <a:lumOff val="25000"/>
                  </a:prstClr>
                </a:solidFill>
                <a:latin typeface="Curlz MT" panose="04040404050702020202" pitchFamily="82" charset="0"/>
              </a:rPr>
              <a:t>Discusion</a:t>
            </a:r>
            <a:endParaRPr lang="en-GB" sz="3600" dirty="0">
              <a:solidFill>
                <a:prstClr val="black">
                  <a:lumMod val="75000"/>
                  <a:lumOff val="25000"/>
                </a:prstClr>
              </a:solidFill>
              <a:latin typeface="Curlz MT" panose="04040404050702020202" pitchFamily="82" charset="0"/>
            </a:endParaRPr>
          </a:p>
        </p:txBody>
      </p:sp>
    </p:spTree>
    <p:extLst>
      <p:ext uri="{BB962C8B-B14F-4D97-AF65-F5344CB8AC3E}">
        <p14:creationId xmlns:p14="http://schemas.microsoft.com/office/powerpoint/2010/main" val="428526981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A4FE09D7-0440-485B-83AE-284814C479FE}"/>
              </a:ext>
            </a:extLst>
          </p:cNvPr>
          <p:cNvSpPr>
            <a:spLocks noGrp="1"/>
          </p:cNvSpPr>
          <p:nvPr>
            <p:ph type="title"/>
          </p:nvPr>
        </p:nvSpPr>
        <p:spPr>
          <a:xfrm>
            <a:off x="2585710" y="624110"/>
            <a:ext cx="8911687" cy="1280890"/>
          </a:xfrm>
        </p:spPr>
        <p:txBody>
          <a:bodyPr>
            <a:normAutofit/>
          </a:bodyPr>
          <a:lstStyle/>
          <a:p>
            <a:r>
              <a:rPr lang="sl-SI" b="1" dirty="0">
                <a:solidFill>
                  <a:prstClr val="black">
                    <a:lumMod val="75000"/>
                    <a:lumOff val="25000"/>
                  </a:prstClr>
                </a:solidFill>
                <a:latin typeface="Curlz MT" panose="04040404050702020202" pitchFamily="82" charset="0"/>
                <a:ea typeface="+mn-ea"/>
                <a:cs typeface="+mn-cs"/>
              </a:rPr>
              <a:t>2nd </a:t>
            </a:r>
            <a:r>
              <a:rPr lang="sl-SI" b="1" dirty="0" err="1">
                <a:solidFill>
                  <a:prstClr val="black">
                    <a:lumMod val="75000"/>
                    <a:lumOff val="25000"/>
                  </a:prstClr>
                </a:solidFill>
                <a:latin typeface="Curlz MT" panose="04040404050702020202" pitchFamily="82" charset="0"/>
                <a:ea typeface="+mn-ea"/>
                <a:cs typeface="+mn-cs"/>
              </a:rPr>
              <a:t>activity</a:t>
            </a:r>
            <a:r>
              <a:rPr lang="sl-SI" b="1" dirty="0">
                <a:solidFill>
                  <a:prstClr val="black">
                    <a:lumMod val="75000"/>
                    <a:lumOff val="25000"/>
                  </a:prstClr>
                </a:solidFill>
                <a:latin typeface="Curlz MT" panose="04040404050702020202" pitchFamily="82" charset="0"/>
                <a:ea typeface="+mn-ea"/>
                <a:cs typeface="+mn-cs"/>
              </a:rPr>
              <a:t> - </a:t>
            </a:r>
            <a:r>
              <a:rPr lang="sl-SI" b="1" dirty="0" err="1">
                <a:solidFill>
                  <a:prstClr val="black">
                    <a:lumMod val="75000"/>
                    <a:lumOff val="25000"/>
                  </a:prstClr>
                </a:solidFill>
                <a:latin typeface="Curlz MT" panose="04040404050702020202" pitchFamily="82" charset="0"/>
                <a:ea typeface="+mn-ea"/>
                <a:cs typeface="+mn-cs"/>
              </a:rPr>
              <a:t>math</a:t>
            </a:r>
            <a:endParaRPr lang="sl-SI" b="1" dirty="0">
              <a:solidFill>
                <a:prstClr val="black">
                  <a:lumMod val="75000"/>
                  <a:lumOff val="25000"/>
                </a:prstClr>
              </a:solidFill>
              <a:latin typeface="Curlz MT" panose="04040404050702020202" pitchFamily="82" charset="0"/>
              <a:ea typeface="+mn-ea"/>
              <a:cs typeface="+mn-cs"/>
            </a:endParaRPr>
          </a:p>
        </p:txBody>
      </p:sp>
      <p:sp>
        <p:nvSpPr>
          <p:cNvPr id="3" name="Označba mesta vsebine 2">
            <a:extLst>
              <a:ext uri="{FF2B5EF4-FFF2-40B4-BE49-F238E27FC236}">
                <a16:creationId xmlns:a16="http://schemas.microsoft.com/office/drawing/2014/main" id="{3D117FC3-73DB-4C15-998B-1CD3BC0A0323}"/>
              </a:ext>
            </a:extLst>
          </p:cNvPr>
          <p:cNvSpPr>
            <a:spLocks noGrp="1"/>
          </p:cNvSpPr>
          <p:nvPr>
            <p:ph sz="half" idx="2"/>
          </p:nvPr>
        </p:nvSpPr>
        <p:spPr>
          <a:xfrm>
            <a:off x="1106641" y="1653646"/>
            <a:ext cx="5773553" cy="4249380"/>
          </a:xfrm>
        </p:spPr>
        <p:txBody>
          <a:bodyPr>
            <a:normAutofit lnSpcReduction="10000"/>
          </a:bodyPr>
          <a:lstStyle/>
          <a:p>
            <a:pPr>
              <a:lnSpc>
                <a:spcPct val="90000"/>
              </a:lnSpc>
            </a:pPr>
            <a:r>
              <a:rPr lang="en-GB" sz="3300" dirty="0">
                <a:solidFill>
                  <a:prstClr val="black">
                    <a:lumMod val="75000"/>
                    <a:lumOff val="25000"/>
                  </a:prstClr>
                </a:solidFill>
                <a:latin typeface="Curlz MT" panose="04040404050702020202" pitchFamily="82" charset="0"/>
              </a:rPr>
              <a:t> 7th grade </a:t>
            </a:r>
          </a:p>
          <a:p>
            <a:pPr>
              <a:lnSpc>
                <a:spcPct val="90000"/>
              </a:lnSpc>
            </a:pPr>
            <a:r>
              <a:rPr lang="en-GB" sz="3300" dirty="0">
                <a:solidFill>
                  <a:prstClr val="black">
                    <a:lumMod val="75000"/>
                    <a:lumOff val="25000"/>
                  </a:prstClr>
                </a:solidFill>
                <a:latin typeface="Curlz MT" panose="04040404050702020202" pitchFamily="82" charset="0"/>
              </a:rPr>
              <a:t>Presentation of governmental decisions about our future, presented with percentages.</a:t>
            </a:r>
          </a:p>
          <a:p>
            <a:pPr>
              <a:lnSpc>
                <a:spcPct val="90000"/>
              </a:lnSpc>
            </a:pPr>
            <a:r>
              <a:rPr lang="en-GB" sz="3300" dirty="0">
                <a:solidFill>
                  <a:prstClr val="black">
                    <a:lumMod val="75000"/>
                    <a:lumOff val="25000"/>
                  </a:prstClr>
                </a:solidFill>
                <a:latin typeface="Curlz MT" panose="04040404050702020202" pitchFamily="82" charset="0"/>
              </a:rPr>
              <a:t>Are the data correct?</a:t>
            </a:r>
          </a:p>
          <a:p>
            <a:pPr>
              <a:lnSpc>
                <a:spcPct val="90000"/>
              </a:lnSpc>
            </a:pPr>
            <a:r>
              <a:rPr lang="en-GB" sz="3300" dirty="0">
                <a:solidFill>
                  <a:prstClr val="black">
                    <a:lumMod val="75000"/>
                    <a:lumOff val="25000"/>
                  </a:prstClr>
                </a:solidFill>
                <a:latin typeface="Curlz MT" panose="04040404050702020202" pitchFamily="82" charset="0"/>
              </a:rPr>
              <a:t>What is the problem?</a:t>
            </a:r>
          </a:p>
          <a:p>
            <a:pPr>
              <a:lnSpc>
                <a:spcPct val="90000"/>
              </a:lnSpc>
            </a:pPr>
            <a:r>
              <a:rPr lang="en-GB" sz="3300" dirty="0">
                <a:solidFill>
                  <a:prstClr val="black">
                    <a:lumMod val="75000"/>
                    <a:lumOff val="25000"/>
                  </a:prstClr>
                </a:solidFill>
                <a:latin typeface="Curlz MT" panose="04040404050702020202" pitchFamily="82" charset="0"/>
              </a:rPr>
              <a:t>How to begin the research?</a:t>
            </a:r>
          </a:p>
          <a:p>
            <a:pPr>
              <a:lnSpc>
                <a:spcPct val="90000"/>
              </a:lnSpc>
            </a:pPr>
            <a:r>
              <a:rPr lang="en-GB" sz="3300" dirty="0">
                <a:solidFill>
                  <a:prstClr val="black">
                    <a:lumMod val="75000"/>
                    <a:lumOff val="25000"/>
                  </a:prstClr>
                </a:solidFill>
                <a:latin typeface="Curlz MT" panose="04040404050702020202" pitchFamily="82" charset="0"/>
              </a:rPr>
              <a:t>Reliable sources?</a:t>
            </a:r>
          </a:p>
        </p:txBody>
      </p:sp>
      <p:sp>
        <p:nvSpPr>
          <p:cNvPr id="5" name="Označba mesta besedila 4">
            <a:extLst>
              <a:ext uri="{FF2B5EF4-FFF2-40B4-BE49-F238E27FC236}">
                <a16:creationId xmlns:a16="http://schemas.microsoft.com/office/drawing/2014/main" id="{E774A036-3B13-47D4-BABE-989AE334FA63}"/>
              </a:ext>
            </a:extLst>
          </p:cNvPr>
          <p:cNvSpPr>
            <a:spLocks noGrp="1"/>
          </p:cNvSpPr>
          <p:nvPr>
            <p:ph type="body" sz="quarter" idx="3"/>
          </p:nvPr>
        </p:nvSpPr>
        <p:spPr/>
        <p:txBody>
          <a:bodyPr/>
          <a:lstStyle/>
          <a:p>
            <a:endParaRPr lang="sl-SI"/>
          </a:p>
        </p:txBody>
      </p:sp>
      <p:pic>
        <p:nvPicPr>
          <p:cNvPr id="8" name="Označba mesta vsebine 7">
            <a:extLst>
              <a:ext uri="{FF2B5EF4-FFF2-40B4-BE49-F238E27FC236}">
                <a16:creationId xmlns:a16="http://schemas.microsoft.com/office/drawing/2014/main" id="{45E6DA29-4F45-47DA-AA4D-5EF98338A77A}"/>
              </a:ext>
            </a:extLst>
          </p:cNvPr>
          <p:cNvPicPr>
            <a:picLocks noGrp="1" noChangeAspect="1"/>
          </p:cNvPicPr>
          <p:nvPr>
            <p:ph sz="quarter" idx="4"/>
          </p:nvPr>
        </p:nvPicPr>
        <p:blipFill rotWithShape="1">
          <a:blip r:embed="rId2"/>
          <a:srcRect t="19511" b="25288"/>
          <a:stretch/>
        </p:blipFill>
        <p:spPr>
          <a:xfrm>
            <a:off x="7308419" y="1664678"/>
            <a:ext cx="4316740" cy="4238348"/>
          </a:xfrm>
        </p:spPr>
      </p:pic>
    </p:spTree>
    <p:extLst>
      <p:ext uri="{BB962C8B-B14F-4D97-AF65-F5344CB8AC3E}">
        <p14:creationId xmlns:p14="http://schemas.microsoft.com/office/powerpoint/2010/main" val="2453920770"/>
      </p:ext>
    </p:extLst>
  </p:cSld>
  <p:clrMapOvr>
    <a:masterClrMapping/>
  </p:clrMapOvr>
</p:sld>
</file>

<file path=ppt/theme/theme1.xml><?xml version="1.0" encoding="utf-8"?>
<a:theme xmlns:a="http://schemas.openxmlformats.org/drawingml/2006/main" name="Šelest">
  <a:themeElements>
    <a:clrScheme name="Wisp">
      <a:dk1>
        <a:sysClr val="windowText" lastClr="000000"/>
      </a:dk1>
      <a:lt1>
        <a:sysClr val="window" lastClr="FFFFFF"/>
      </a:lt1>
      <a:dk2>
        <a:srgbClr val="766F54"/>
      </a:dk2>
      <a:lt2>
        <a:srgbClr val="E3EACF"/>
      </a:lt2>
      <a:accent1>
        <a:srgbClr val="A53010"/>
      </a:accent1>
      <a:accent2>
        <a:srgbClr val="DE7E18"/>
      </a:accent2>
      <a:accent3>
        <a:srgbClr val="9F8351"/>
      </a:accent3>
      <a:accent4>
        <a:srgbClr val="728653"/>
      </a:accent4>
      <a:accent5>
        <a:srgbClr val="92AA4C"/>
      </a:accent5>
      <a:accent6>
        <a:srgbClr val="6AAC91"/>
      </a:accent6>
      <a:hlink>
        <a:srgbClr val="FB4A18"/>
      </a:hlink>
      <a:folHlink>
        <a:srgbClr val="FB9318"/>
      </a:folHlink>
    </a:clrScheme>
    <a:fontScheme name="Wisp">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isp">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24B1A44C-C006-48B2-A4D7-E5549B3D8CD4}"/>
    </a:ext>
  </a:extLst>
</a:theme>
</file>

<file path=docProps/app.xml><?xml version="1.0" encoding="utf-8"?>
<Properties xmlns="http://schemas.openxmlformats.org/officeDocument/2006/extended-properties" xmlns:vt="http://schemas.openxmlformats.org/officeDocument/2006/docPropsVTypes">
  <Template>Wisp</Template>
  <TotalTime>278</TotalTime>
  <Words>389</Words>
  <Application>Microsoft Office PowerPoint</Application>
  <PresentationFormat>Širokozaslonsko</PresentationFormat>
  <Paragraphs>31</Paragraphs>
  <Slides>9</Slides>
  <Notes>0</Notes>
  <HiddenSlides>0</HiddenSlides>
  <MMClips>0</MMClips>
  <ScaleCrop>false</ScaleCrop>
  <HeadingPairs>
    <vt:vector size="6" baseType="variant">
      <vt:variant>
        <vt:lpstr>Uporabljene pisave</vt:lpstr>
      </vt:variant>
      <vt:variant>
        <vt:i4>4</vt:i4>
      </vt:variant>
      <vt:variant>
        <vt:lpstr>Tema</vt:lpstr>
      </vt:variant>
      <vt:variant>
        <vt:i4>1</vt:i4>
      </vt:variant>
      <vt:variant>
        <vt:lpstr>Naslovi diapozitivov</vt:lpstr>
      </vt:variant>
      <vt:variant>
        <vt:i4>9</vt:i4>
      </vt:variant>
    </vt:vector>
  </HeadingPairs>
  <TitlesOfParts>
    <vt:vector size="14" baseType="lpstr">
      <vt:lpstr>Arial</vt:lpstr>
      <vt:lpstr>Century Gothic</vt:lpstr>
      <vt:lpstr>Curlz MT</vt:lpstr>
      <vt:lpstr>Wingdings 3</vt:lpstr>
      <vt:lpstr>Šelest</vt:lpstr>
      <vt:lpstr>YETDKA - 2nd PROJECT DAY</vt:lpstr>
      <vt:lpstr>MEDIA LITERACY</vt:lpstr>
      <vt:lpstr>Guide-book – our suggestion</vt:lpstr>
      <vt:lpstr>OUR TOOL</vt:lpstr>
      <vt:lpstr>RESULTS – teacher‘s point of view</vt:lpstr>
      <vt:lpstr>FEEDBACK FROM PUPILS</vt:lpstr>
      <vt:lpstr>YETDKA, KEEP UP THE GOOD WORK!</vt:lpstr>
      <vt:lpstr>1st activity – cemistry </vt:lpstr>
      <vt:lpstr>2nd activity - math</vt:lpstr>
    </vt:vector>
  </TitlesOfParts>
  <Company>MIZS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YETDKA - 2nd PROJECT DAY</dc:title>
  <dc:creator>Aida</dc:creator>
  <cp:lastModifiedBy>Aida</cp:lastModifiedBy>
  <cp:revision>19</cp:revision>
  <dcterms:created xsi:type="dcterms:W3CDTF">2021-02-09T09:50:34Z</dcterms:created>
  <dcterms:modified xsi:type="dcterms:W3CDTF">2021-02-12T15:00:12Z</dcterms:modified>
</cp:coreProperties>
</file>