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53"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smtClean="0"/>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smtClean="0"/>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smtClean="0"/>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2/17/2021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pattFill prst="pct5">
            <a:fgClr>
              <a:schemeClr val="accent1"/>
            </a:fgClr>
            <a:bgClr>
              <a:schemeClr val="bg1"/>
            </a:bgClr>
          </a:pattFill>
        </p:spPr>
        <p:txBody>
          <a:bodyPr/>
          <a:lstStyle/>
          <a:p>
            <a:r>
              <a:rPr lang="sl-SI" b="1" dirty="0" smtClean="0">
                <a:latin typeface="Curlz MT" panose="04040404050702020202" pitchFamily="82" charset="0"/>
              </a:rPr>
              <a:t>SLOVENIAN TOOLS (</a:t>
            </a:r>
            <a:r>
              <a:rPr lang="sl-SI" b="1" dirty="0" err="1" smtClean="0">
                <a:latin typeface="Curlz MT" panose="04040404050702020202" pitchFamily="82" charset="0"/>
              </a:rPr>
              <a:t>for</a:t>
            </a:r>
            <a:r>
              <a:rPr lang="sl-SI" b="1" dirty="0" smtClean="0">
                <a:latin typeface="Curlz MT" panose="04040404050702020202" pitchFamily="82" charset="0"/>
              </a:rPr>
              <a:t> </a:t>
            </a:r>
            <a:r>
              <a:rPr lang="sl-SI" b="1" dirty="0" err="1" smtClean="0">
                <a:latin typeface="Curlz MT" panose="04040404050702020202" pitchFamily="82" charset="0"/>
              </a:rPr>
              <a:t>teaching</a:t>
            </a:r>
            <a:r>
              <a:rPr lang="sl-SI" b="1" dirty="0" smtClean="0">
                <a:latin typeface="Curlz MT" panose="04040404050702020202" pitchFamily="82" charset="0"/>
              </a:rPr>
              <a:t> </a:t>
            </a:r>
            <a:r>
              <a:rPr lang="sl-SI" b="1" dirty="0" err="1" smtClean="0">
                <a:latin typeface="Curlz MT" panose="04040404050702020202" pitchFamily="82" charset="0"/>
              </a:rPr>
              <a:t>media</a:t>
            </a:r>
            <a:r>
              <a:rPr lang="sl-SI" b="1" dirty="0" smtClean="0">
                <a:latin typeface="Curlz MT" panose="04040404050702020202" pitchFamily="82" charset="0"/>
              </a:rPr>
              <a:t> </a:t>
            </a:r>
            <a:r>
              <a:rPr lang="sl-SI" b="1" dirty="0" err="1" smtClean="0">
                <a:latin typeface="Curlz MT" panose="04040404050702020202" pitchFamily="82" charset="0"/>
              </a:rPr>
              <a:t>literacy</a:t>
            </a:r>
            <a:r>
              <a:rPr lang="sl-SI" b="1" dirty="0" smtClean="0">
                <a:latin typeface="Curlz MT" panose="04040404050702020202" pitchFamily="82" charset="0"/>
              </a:rPr>
              <a:t>)</a:t>
            </a:r>
            <a:endParaRPr lang="sl-SI" b="1" dirty="0">
              <a:latin typeface="Curlz MT" panose="04040404050702020202" pitchFamily="82" charset="0"/>
            </a:endParaRPr>
          </a:p>
        </p:txBody>
      </p:sp>
      <p:sp>
        <p:nvSpPr>
          <p:cNvPr id="3" name="Podnaslov 2"/>
          <p:cNvSpPr>
            <a:spLocks noGrp="1"/>
          </p:cNvSpPr>
          <p:nvPr>
            <p:ph type="subTitle" idx="1"/>
          </p:nvPr>
        </p:nvSpPr>
        <p:spPr/>
        <p:txBody>
          <a:bodyPr/>
          <a:lstStyle/>
          <a:p>
            <a:r>
              <a:rPr lang="sl-SI" dirty="0" smtClean="0">
                <a:latin typeface="Curlz MT" panose="04040404050702020202" pitchFamily="82" charset="0"/>
              </a:rPr>
              <a:t>12. 2. 2021   OŠ Valentina Vodnika Ljubljana</a:t>
            </a:r>
            <a:endParaRPr lang="sl-SI" dirty="0">
              <a:latin typeface="Curlz MT" panose="04040404050702020202" pitchFamily="82" charset="0"/>
            </a:endParaRPr>
          </a:p>
        </p:txBody>
      </p:sp>
      <p:pic>
        <p:nvPicPr>
          <p:cNvPr id="4" name="Slika 3"/>
          <p:cNvPicPr>
            <a:picLocks noChangeAspect="1"/>
          </p:cNvPicPr>
          <p:nvPr/>
        </p:nvPicPr>
        <p:blipFill>
          <a:blip r:embed="rId3"/>
          <a:stretch>
            <a:fillRect/>
          </a:stretch>
        </p:blipFill>
        <p:spPr>
          <a:xfrm>
            <a:off x="9832566" y="5271462"/>
            <a:ext cx="1672046" cy="632200"/>
          </a:xfrm>
          <a:prstGeom prst="rect">
            <a:avLst/>
          </a:prstGeom>
        </p:spPr>
      </p:pic>
      <p:graphicFrame>
        <p:nvGraphicFramePr>
          <p:cNvPr id="5" name="Označba mesta vsebine 3"/>
          <p:cNvGraphicFramePr>
            <a:graphicFrameLocks noChangeAspect="1"/>
          </p:cNvGraphicFramePr>
          <p:nvPr>
            <p:extLst>
              <p:ext uri="{D42A27DB-BD31-4B8C-83A1-F6EECF244321}">
                <p14:modId xmlns:p14="http://schemas.microsoft.com/office/powerpoint/2010/main" val="3406924326"/>
              </p:ext>
            </p:extLst>
          </p:nvPr>
        </p:nvGraphicFramePr>
        <p:xfrm>
          <a:off x="5474425" y="1435130"/>
          <a:ext cx="1639890" cy="1170778"/>
        </p:xfrm>
        <a:graphic>
          <a:graphicData uri="http://schemas.openxmlformats.org/presentationml/2006/ole">
            <mc:AlternateContent xmlns:mc="http://schemas.openxmlformats.org/markup-compatibility/2006">
              <mc:Choice xmlns:v="urn:schemas-microsoft-com:vml" Requires="v">
                <p:oleObj spid="_x0000_s2072" name="Acrobat Document" r:id="rId4" imgW="6423341" imgH="4556399" progId="AcroExch.Document.DC">
                  <p:embed/>
                </p:oleObj>
              </mc:Choice>
              <mc:Fallback>
                <p:oleObj name="Acrobat Document" r:id="rId4" imgW="6423341" imgH="4556399" progId="AcroExch.Document.DC">
                  <p:embed/>
                  <p:pic>
                    <p:nvPicPr>
                      <p:cNvPr id="4" name="Označba mesta vsebine 3"/>
                      <p:cNvPicPr/>
                      <p:nvPr/>
                    </p:nvPicPr>
                    <p:blipFill>
                      <a:blip r:embed="rId5"/>
                      <a:stretch>
                        <a:fillRect/>
                      </a:stretch>
                    </p:blipFill>
                    <p:spPr>
                      <a:xfrm>
                        <a:off x="5474425" y="1435130"/>
                        <a:ext cx="1639890" cy="1170778"/>
                      </a:xfrm>
                      <a:prstGeom prst="rect">
                        <a:avLst/>
                      </a:prstGeom>
                    </p:spPr>
                  </p:pic>
                </p:oleObj>
              </mc:Fallback>
            </mc:AlternateContent>
          </a:graphicData>
        </a:graphic>
      </p:graphicFrame>
    </p:spTree>
    <p:extLst>
      <p:ext uri="{BB962C8B-B14F-4D97-AF65-F5344CB8AC3E}">
        <p14:creationId xmlns:p14="http://schemas.microsoft.com/office/powerpoint/2010/main" val="3852935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5">
            <a:fgClr>
              <a:schemeClr val="accent1"/>
            </a:fgClr>
            <a:bgClr>
              <a:schemeClr val="bg1"/>
            </a:bgClr>
          </a:pattFill>
        </p:spPr>
        <p:txBody>
          <a:bodyPr>
            <a:normAutofit fontScale="90000"/>
          </a:bodyPr>
          <a:lstStyle/>
          <a:p>
            <a:r>
              <a:rPr lang="en-US" b="1" dirty="0">
                <a:latin typeface="Curlz MT" panose="04040404050702020202" pitchFamily="82" charset="0"/>
              </a:rPr>
              <a:t>To determine reliability of online sites and organizations, look at the URL’s ending: </a:t>
            </a:r>
            <a:r>
              <a:rPr lang="sl-SI" b="1" dirty="0">
                <a:latin typeface="Curlz MT" panose="04040404050702020202" pitchFamily="82" charset="0"/>
              </a:rPr>
              <a:t/>
            </a:r>
            <a:br>
              <a:rPr lang="sl-SI" b="1" dirty="0">
                <a:latin typeface="Curlz MT" panose="04040404050702020202" pitchFamily="82" charset="0"/>
              </a:rPr>
            </a:br>
            <a:endParaRPr lang="sl-SI" dirty="0"/>
          </a:p>
        </p:txBody>
      </p:sp>
      <p:sp>
        <p:nvSpPr>
          <p:cNvPr id="3" name="Označba mesta vsebine 2"/>
          <p:cNvSpPr>
            <a:spLocks noGrp="1"/>
          </p:cNvSpPr>
          <p:nvPr>
            <p:ph idx="1"/>
          </p:nvPr>
        </p:nvSpPr>
        <p:spPr/>
        <p:txBody>
          <a:bodyPr>
            <a:normAutofit/>
          </a:bodyPr>
          <a:lstStyle/>
          <a:p>
            <a:pPr>
              <a:buFont typeface="Arial" panose="020B0604020202020204" pitchFamily="34" charset="0"/>
              <a:buChar char="•"/>
            </a:pPr>
            <a:r>
              <a:rPr lang="en-US" sz="2400" dirty="0">
                <a:latin typeface="Curlz MT" panose="04040404050702020202" pitchFamily="82" charset="0"/>
              </a:rPr>
              <a:t>	If the site ends in </a:t>
            </a:r>
            <a:r>
              <a:rPr lang="en-US" sz="2400" b="1" dirty="0">
                <a:latin typeface="Curlz MT" panose="04040404050702020202" pitchFamily="82" charset="0"/>
              </a:rPr>
              <a:t>.</a:t>
            </a:r>
            <a:r>
              <a:rPr lang="en-US" sz="2400" b="1" dirty="0" err="1">
                <a:latin typeface="Curlz MT" panose="04040404050702020202" pitchFamily="82" charset="0"/>
              </a:rPr>
              <a:t>edu</a:t>
            </a:r>
            <a:r>
              <a:rPr lang="en-US" sz="2400" b="1" dirty="0">
                <a:latin typeface="Curlz MT" panose="04040404050702020202" pitchFamily="82" charset="0"/>
              </a:rPr>
              <a:t>, </a:t>
            </a:r>
            <a:r>
              <a:rPr lang="en-US" sz="2400" dirty="0">
                <a:latin typeface="Curlz MT" panose="04040404050702020202" pitchFamily="82" charset="0"/>
              </a:rPr>
              <a:t>it is most likely an educational institution. Be aware, however, of political bias. </a:t>
            </a:r>
          </a:p>
          <a:p>
            <a:pPr>
              <a:buFont typeface="Arial" panose="020B0604020202020204" pitchFamily="34" charset="0"/>
              <a:buChar char="•"/>
            </a:pPr>
            <a:r>
              <a:rPr lang="en-US" sz="2400" dirty="0" smtClean="0">
                <a:latin typeface="Curlz MT" panose="04040404050702020202" pitchFamily="82" charset="0"/>
              </a:rPr>
              <a:t>If </a:t>
            </a:r>
            <a:r>
              <a:rPr lang="en-US" sz="2400" dirty="0">
                <a:latin typeface="Curlz MT" panose="04040404050702020202" pitchFamily="82" charset="0"/>
              </a:rPr>
              <a:t>the site ends in </a:t>
            </a:r>
            <a:r>
              <a:rPr lang="en-US" sz="2400" b="1" dirty="0">
                <a:latin typeface="Curlz MT" panose="04040404050702020202" pitchFamily="82" charset="0"/>
              </a:rPr>
              <a:t>.</a:t>
            </a:r>
            <a:r>
              <a:rPr lang="en-US" sz="2400" b="1" dirty="0" err="1">
                <a:latin typeface="Curlz MT" panose="04040404050702020202" pitchFamily="82" charset="0"/>
              </a:rPr>
              <a:t>gov</a:t>
            </a:r>
            <a:r>
              <a:rPr lang="en-US" sz="2400" dirty="0">
                <a:latin typeface="Curlz MT" panose="04040404050702020202" pitchFamily="82" charset="0"/>
              </a:rPr>
              <a:t>, it is most likely a reliable government website. These sites usually provide good sources for statistics and objective reports. </a:t>
            </a:r>
          </a:p>
          <a:p>
            <a:pPr>
              <a:buFont typeface="Arial" panose="020B0604020202020204" pitchFamily="34" charset="0"/>
              <a:buChar char="•"/>
            </a:pPr>
            <a:r>
              <a:rPr lang="en-US" sz="2400" dirty="0">
                <a:latin typeface="Curlz MT" panose="04040404050702020202" pitchFamily="82" charset="0"/>
              </a:rPr>
              <a:t>	If the site ends in </a:t>
            </a:r>
            <a:r>
              <a:rPr lang="en-US" sz="2400" b="1" dirty="0">
                <a:latin typeface="Curlz MT" panose="04040404050702020202" pitchFamily="82" charset="0"/>
              </a:rPr>
              <a:t>.org</a:t>
            </a:r>
            <a:r>
              <a:rPr lang="en-US" sz="2400" dirty="0">
                <a:latin typeface="Curlz MT" panose="04040404050702020202" pitchFamily="82" charset="0"/>
              </a:rPr>
              <a:t>, it is usually a non-profit organization. </a:t>
            </a:r>
          </a:p>
          <a:p>
            <a:pPr>
              <a:buFont typeface="Arial" panose="020B0604020202020204" pitchFamily="34" charset="0"/>
              <a:buChar char="•"/>
            </a:pPr>
            <a:r>
              <a:rPr lang="en-US" sz="2400" dirty="0">
                <a:latin typeface="Curlz MT" panose="04040404050702020202" pitchFamily="82" charset="0"/>
              </a:rPr>
              <a:t>These sources vary in being good or poor sources of information and you will still need to research their possible agendas and biases, if they </a:t>
            </a:r>
            <a:r>
              <a:rPr lang="en-US" sz="2400" dirty="0" smtClean="0">
                <a:latin typeface="Curlz MT" panose="04040404050702020202" pitchFamily="82" charset="0"/>
              </a:rPr>
              <a:t>exist</a:t>
            </a:r>
            <a:r>
              <a:rPr lang="sl-SI" sz="2400" dirty="0" smtClean="0">
                <a:latin typeface="Curlz MT" panose="04040404050702020202" pitchFamily="82" charset="0"/>
              </a:rPr>
              <a:t>.</a:t>
            </a:r>
            <a:r>
              <a:rPr lang="en-US" sz="2400" dirty="0" smtClean="0">
                <a:latin typeface="Curlz MT" panose="04040404050702020202" pitchFamily="82" charset="0"/>
              </a:rPr>
              <a:t> </a:t>
            </a:r>
            <a:endParaRPr lang="en-US" sz="2400" dirty="0">
              <a:latin typeface="Curlz MT" panose="04040404050702020202" pitchFamily="82" charset="0"/>
            </a:endParaRPr>
          </a:p>
          <a:p>
            <a:endParaRPr lang="sl-SI" sz="2400" dirty="0">
              <a:latin typeface="Curlz MT" panose="04040404050702020202" pitchFamily="82" charset="0"/>
            </a:endParaRPr>
          </a:p>
        </p:txBody>
      </p:sp>
    </p:spTree>
    <p:extLst>
      <p:ext uri="{BB962C8B-B14F-4D97-AF65-F5344CB8AC3E}">
        <p14:creationId xmlns:p14="http://schemas.microsoft.com/office/powerpoint/2010/main" val="1258876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5">
            <a:fgClr>
              <a:schemeClr val="accent1"/>
            </a:fgClr>
            <a:bgClr>
              <a:schemeClr val="bg1"/>
            </a:bgClr>
          </a:pattFill>
        </p:spPr>
        <p:txBody>
          <a:bodyPr/>
          <a:lstStyle/>
          <a:p>
            <a:r>
              <a:rPr lang="en-US" b="1" dirty="0">
                <a:latin typeface="Curlz MT" panose="04040404050702020202" pitchFamily="82" charset="0"/>
              </a:rPr>
              <a:t>Online journals and magazines: </a:t>
            </a:r>
            <a:br>
              <a:rPr lang="en-US" b="1" dirty="0">
                <a:latin typeface="Curlz MT" panose="04040404050702020202" pitchFamily="82" charset="0"/>
              </a:rPr>
            </a:br>
            <a:endParaRPr lang="sl-SI" dirty="0"/>
          </a:p>
        </p:txBody>
      </p:sp>
      <p:sp>
        <p:nvSpPr>
          <p:cNvPr id="3" name="Označba mesta vsebine 2"/>
          <p:cNvSpPr>
            <a:spLocks noGrp="1"/>
          </p:cNvSpPr>
          <p:nvPr>
            <p:ph idx="1"/>
          </p:nvPr>
        </p:nvSpPr>
        <p:spPr/>
        <p:txBody>
          <a:bodyPr>
            <a:normAutofit/>
          </a:bodyPr>
          <a:lstStyle/>
          <a:p>
            <a:pPr>
              <a:buFont typeface="Arial" panose="020B0604020202020204" pitchFamily="34" charset="0"/>
              <a:buChar char="•"/>
            </a:pPr>
            <a:r>
              <a:rPr lang="en-US" sz="2400" dirty="0" smtClean="0">
                <a:latin typeface="Curlz MT" panose="04040404050702020202" pitchFamily="82" charset="0"/>
              </a:rPr>
              <a:t>Reliable </a:t>
            </a:r>
            <a:r>
              <a:rPr lang="en-US" sz="2400" dirty="0">
                <a:latin typeface="Curlz MT" panose="04040404050702020202" pitchFamily="82" charset="0"/>
              </a:rPr>
              <a:t>journals and magazines should contain a bibliography for every article.</a:t>
            </a:r>
          </a:p>
          <a:p>
            <a:pPr>
              <a:buFont typeface="Arial" panose="020B0604020202020204" pitchFamily="34" charset="0"/>
              <a:buChar char="•"/>
            </a:pPr>
            <a:r>
              <a:rPr lang="en-US" sz="2400" dirty="0" smtClean="0">
                <a:latin typeface="Curlz MT" panose="04040404050702020202" pitchFamily="82" charset="0"/>
              </a:rPr>
              <a:t>Lists </a:t>
            </a:r>
            <a:r>
              <a:rPr lang="en-US" sz="2400" dirty="0">
                <a:latin typeface="Curlz MT" panose="04040404050702020202" pitchFamily="82" charset="0"/>
              </a:rPr>
              <a:t>sources within that bibliography that can be extensive and should include scholarly, and non-Internet sources.</a:t>
            </a:r>
          </a:p>
          <a:p>
            <a:pPr>
              <a:buFont typeface="Arial" panose="020B0604020202020204" pitchFamily="34" charset="0"/>
              <a:buChar char="•"/>
            </a:pPr>
            <a:r>
              <a:rPr lang="en-US" sz="2400" dirty="0" smtClean="0">
                <a:latin typeface="Curlz MT" panose="04040404050702020202" pitchFamily="82" charset="0"/>
              </a:rPr>
              <a:t>THINK</a:t>
            </a:r>
            <a:r>
              <a:rPr lang="en-US" sz="2400" dirty="0">
                <a:latin typeface="Curlz MT" panose="04040404050702020202" pitchFamily="82" charset="0"/>
              </a:rPr>
              <a:t>: do these sources (evidence) support the articles’ focus/main idea?</a:t>
            </a:r>
          </a:p>
          <a:p>
            <a:endParaRPr lang="sl-SI" sz="2400" dirty="0">
              <a:latin typeface="Curlz MT" panose="04040404050702020202" pitchFamily="82" charset="0"/>
            </a:endParaRPr>
          </a:p>
        </p:txBody>
      </p:sp>
    </p:spTree>
    <p:extLst>
      <p:ext uri="{BB962C8B-B14F-4D97-AF65-F5344CB8AC3E}">
        <p14:creationId xmlns:p14="http://schemas.microsoft.com/office/powerpoint/2010/main" val="4021844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5">
            <a:fgClr>
              <a:schemeClr val="accent1"/>
            </a:fgClr>
            <a:bgClr>
              <a:schemeClr val="bg1"/>
            </a:bgClr>
          </a:pattFill>
        </p:spPr>
        <p:txBody>
          <a:bodyPr/>
          <a:lstStyle/>
          <a:p>
            <a:r>
              <a:rPr lang="sl-SI" b="1" dirty="0" err="1">
                <a:latin typeface="Curlz MT" panose="04040404050702020202" pitchFamily="82" charset="0"/>
              </a:rPr>
              <a:t>News</a:t>
            </a:r>
            <a:r>
              <a:rPr lang="sl-SI" b="1" dirty="0">
                <a:latin typeface="Curlz MT" panose="04040404050702020202" pitchFamily="82" charset="0"/>
              </a:rPr>
              <a:t> </a:t>
            </a:r>
            <a:r>
              <a:rPr lang="sl-SI" b="1" dirty="0" err="1">
                <a:latin typeface="Curlz MT" panose="04040404050702020202" pitchFamily="82" charset="0"/>
              </a:rPr>
              <a:t>sources</a:t>
            </a:r>
            <a:r>
              <a:rPr lang="sl-SI" b="1" dirty="0">
                <a:latin typeface="Curlz MT" panose="04040404050702020202" pitchFamily="82" charset="0"/>
              </a:rPr>
              <a:t>: </a:t>
            </a:r>
            <a:r>
              <a:rPr lang="sl-SI" dirty="0">
                <a:latin typeface="Curlz MT" panose="04040404050702020202" pitchFamily="82" charset="0"/>
              </a:rPr>
              <a:t/>
            </a:r>
            <a:br>
              <a:rPr lang="sl-SI" dirty="0">
                <a:latin typeface="Curlz MT" panose="04040404050702020202" pitchFamily="82" charset="0"/>
              </a:rPr>
            </a:br>
            <a:endParaRPr lang="sl-SI" dirty="0">
              <a:latin typeface="Curlz MT" panose="04040404050702020202" pitchFamily="82" charset="0"/>
            </a:endParaRPr>
          </a:p>
        </p:txBody>
      </p:sp>
      <p:sp>
        <p:nvSpPr>
          <p:cNvPr id="3" name="Označba mesta vsebine 2"/>
          <p:cNvSpPr>
            <a:spLocks noGrp="1"/>
          </p:cNvSpPr>
          <p:nvPr>
            <p:ph idx="1"/>
          </p:nvPr>
        </p:nvSpPr>
        <p:spPr/>
        <p:txBody>
          <a:bodyPr/>
          <a:lstStyle/>
          <a:p>
            <a:pPr>
              <a:buFont typeface="Arial" panose="020B0604020202020204" pitchFamily="34" charset="0"/>
              <a:buChar char="•"/>
            </a:pPr>
            <a:r>
              <a:rPr lang="en-US" sz="2400" dirty="0" smtClean="0">
                <a:latin typeface="Curlz MT" panose="04040404050702020202" pitchFamily="82" charset="0"/>
              </a:rPr>
              <a:t>Every </a:t>
            </a:r>
            <a:r>
              <a:rPr lang="en-US" sz="2400" dirty="0">
                <a:latin typeface="Curlz MT" panose="04040404050702020202" pitchFamily="82" charset="0"/>
              </a:rPr>
              <a:t>television and print news source has a website. </a:t>
            </a:r>
          </a:p>
          <a:p>
            <a:pPr>
              <a:buFont typeface="Arial" panose="020B0604020202020204" pitchFamily="34" charset="0"/>
              <a:buChar char="•"/>
            </a:pPr>
            <a:r>
              <a:rPr lang="en-US" sz="2400" dirty="0" smtClean="0">
                <a:latin typeface="Curlz MT" panose="04040404050702020202" pitchFamily="82" charset="0"/>
              </a:rPr>
              <a:t>Beware</a:t>
            </a:r>
            <a:r>
              <a:rPr lang="en-US" sz="2400" dirty="0">
                <a:latin typeface="Curlz MT" panose="04040404050702020202" pitchFamily="82" charset="0"/>
              </a:rPr>
              <a:t>! Sometimes their focus is to entertain rather than inform.</a:t>
            </a:r>
          </a:p>
          <a:p>
            <a:pPr>
              <a:buFont typeface="Arial" panose="020B0604020202020204" pitchFamily="34" charset="0"/>
              <a:buChar char="•"/>
            </a:pPr>
            <a:r>
              <a:rPr lang="en-US" sz="2400" dirty="0" smtClean="0">
                <a:latin typeface="Curlz MT" panose="04040404050702020202" pitchFamily="82" charset="0"/>
              </a:rPr>
              <a:t>Think </a:t>
            </a:r>
            <a:r>
              <a:rPr lang="en-US" sz="2400" dirty="0">
                <a:latin typeface="Curlz MT" panose="04040404050702020202" pitchFamily="82" charset="0"/>
              </a:rPr>
              <a:t>of these sources as a stepping stone to more reliable sources.</a:t>
            </a:r>
          </a:p>
          <a:p>
            <a:endParaRPr lang="sl-SI" dirty="0"/>
          </a:p>
        </p:txBody>
      </p:sp>
    </p:spTree>
    <p:extLst>
      <p:ext uri="{BB962C8B-B14F-4D97-AF65-F5344CB8AC3E}">
        <p14:creationId xmlns:p14="http://schemas.microsoft.com/office/powerpoint/2010/main" val="2674987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5">
            <a:fgClr>
              <a:schemeClr val="accent1"/>
            </a:fgClr>
            <a:bgClr>
              <a:schemeClr val="bg1"/>
            </a:bgClr>
          </a:pattFill>
        </p:spPr>
        <p:txBody>
          <a:bodyPr/>
          <a:lstStyle/>
          <a:p>
            <a:r>
              <a:rPr lang="en-US" b="1" dirty="0">
                <a:latin typeface="Curlz MT" panose="04040404050702020202" pitchFamily="82" charset="0"/>
              </a:rPr>
              <a:t>The following are unreliable sources because they require confirmation with a reliable source: </a:t>
            </a:r>
            <a:endParaRPr lang="sl-SI" b="1" dirty="0">
              <a:latin typeface="Curlz MT" panose="04040404050702020202" pitchFamily="82" charset="0"/>
            </a:endParaRPr>
          </a:p>
        </p:txBody>
      </p:sp>
      <p:sp>
        <p:nvSpPr>
          <p:cNvPr id="3" name="Označba mesta vsebine 2"/>
          <p:cNvSpPr>
            <a:spLocks noGrp="1"/>
          </p:cNvSpPr>
          <p:nvPr>
            <p:ph idx="1"/>
          </p:nvPr>
        </p:nvSpPr>
        <p:spPr/>
        <p:txBody>
          <a:bodyPr/>
          <a:lstStyle/>
          <a:p>
            <a:pPr>
              <a:buFont typeface="Arial" panose="020B0604020202020204" pitchFamily="34" charset="0"/>
              <a:buChar char="•"/>
            </a:pPr>
            <a:r>
              <a:rPr lang="en-US" sz="2400" dirty="0" smtClean="0">
                <a:latin typeface="Curlz MT" panose="04040404050702020202" pitchFamily="82" charset="0"/>
              </a:rPr>
              <a:t>Wikipedia</a:t>
            </a:r>
            <a:r>
              <a:rPr lang="en-US" sz="2400" dirty="0">
                <a:latin typeface="Curlz MT" panose="04040404050702020202" pitchFamily="82" charset="0"/>
              </a:rPr>
              <a:t>: although this is a good starting point for finding initial ideas about a topic, some of their information and attached resources may not be reliable. </a:t>
            </a:r>
          </a:p>
          <a:p>
            <a:pPr>
              <a:buFont typeface="Arial" panose="020B0604020202020204" pitchFamily="34" charset="0"/>
              <a:buChar char="•"/>
            </a:pPr>
            <a:r>
              <a:rPr lang="en-US" sz="2400" dirty="0" smtClean="0">
                <a:latin typeface="Curlz MT" panose="04040404050702020202" pitchFamily="82" charset="0"/>
              </a:rPr>
              <a:t>Blogs</a:t>
            </a:r>
            <a:r>
              <a:rPr lang="en-US" sz="2400" dirty="0">
                <a:latin typeface="Curlz MT" panose="04040404050702020202" pitchFamily="82" charset="0"/>
              </a:rPr>
              <a:t>, tweets. </a:t>
            </a:r>
          </a:p>
          <a:p>
            <a:pPr>
              <a:buFont typeface="Arial" panose="020B0604020202020204" pitchFamily="34" charset="0"/>
              <a:buChar char="•"/>
            </a:pPr>
            <a:r>
              <a:rPr lang="en-US" sz="2400" dirty="0" smtClean="0">
                <a:latin typeface="Curlz MT" panose="04040404050702020202" pitchFamily="82" charset="0"/>
              </a:rPr>
              <a:t>Personal </a:t>
            </a:r>
            <a:r>
              <a:rPr lang="en-US" sz="2400" dirty="0">
                <a:latin typeface="Curlz MT" panose="04040404050702020202" pitchFamily="82" charset="0"/>
              </a:rPr>
              <a:t>websites. </a:t>
            </a:r>
          </a:p>
          <a:p>
            <a:pPr>
              <a:buFont typeface="Arial" panose="020B0604020202020204" pitchFamily="34" charset="0"/>
              <a:buChar char="•"/>
            </a:pPr>
            <a:r>
              <a:rPr lang="en-US" sz="2400" dirty="0">
                <a:latin typeface="Curlz MT" panose="04040404050702020202" pitchFamily="82" charset="0"/>
              </a:rPr>
              <a:t>	Forums. </a:t>
            </a:r>
          </a:p>
          <a:p>
            <a:pPr>
              <a:buFont typeface="Arial" panose="020B0604020202020204" pitchFamily="34" charset="0"/>
              <a:buChar char="•"/>
            </a:pPr>
            <a:r>
              <a:rPr lang="en-US" sz="2400" dirty="0" smtClean="0">
                <a:latin typeface="Curlz MT" panose="04040404050702020202" pitchFamily="82" charset="0"/>
              </a:rPr>
              <a:t>Sites </a:t>
            </a:r>
            <a:r>
              <a:rPr lang="en-US" sz="2400" dirty="0">
                <a:latin typeface="Curlz MT" panose="04040404050702020202" pitchFamily="82" charset="0"/>
              </a:rPr>
              <a:t>created by organizations that may have political or biased agendas. </a:t>
            </a:r>
          </a:p>
          <a:p>
            <a:pPr>
              <a:buFont typeface="Arial" panose="020B0604020202020204" pitchFamily="34" charset="0"/>
              <a:buChar char="•"/>
            </a:pPr>
            <a:r>
              <a:rPr lang="en-US" sz="2400" dirty="0" smtClean="0">
                <a:latin typeface="Curlz MT" panose="04040404050702020202" pitchFamily="82" charset="0"/>
              </a:rPr>
              <a:t>Sites </a:t>
            </a:r>
            <a:r>
              <a:rPr lang="en-US" sz="2400" dirty="0">
                <a:latin typeface="Curlz MT" panose="04040404050702020202" pitchFamily="82" charset="0"/>
              </a:rPr>
              <a:t>that provide biased information. </a:t>
            </a:r>
          </a:p>
          <a:p>
            <a:endParaRPr lang="sl-SI" dirty="0"/>
          </a:p>
        </p:txBody>
      </p:sp>
    </p:spTree>
    <p:extLst>
      <p:ext uri="{BB962C8B-B14F-4D97-AF65-F5344CB8AC3E}">
        <p14:creationId xmlns:p14="http://schemas.microsoft.com/office/powerpoint/2010/main" val="872354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10">
            <a:fgClr>
              <a:schemeClr val="accent1"/>
            </a:fgClr>
            <a:bgClr>
              <a:schemeClr val="bg1"/>
            </a:bgClr>
          </a:pattFill>
        </p:spPr>
        <p:txBody>
          <a:bodyPr/>
          <a:lstStyle/>
          <a:p>
            <a:endParaRPr lang="sl-SI" dirty="0"/>
          </a:p>
        </p:txBody>
      </p:sp>
      <p:sp>
        <p:nvSpPr>
          <p:cNvPr id="3" name="Označba mesta vsebine 2"/>
          <p:cNvSpPr>
            <a:spLocks noGrp="1"/>
          </p:cNvSpPr>
          <p:nvPr>
            <p:ph idx="1"/>
          </p:nvPr>
        </p:nvSpPr>
        <p:spPr/>
        <p:txBody>
          <a:bodyPr/>
          <a:lstStyle/>
          <a:p>
            <a:pPr>
              <a:buFont typeface="Arial" panose="020B0604020202020204" pitchFamily="34" charset="0"/>
              <a:buChar char="•"/>
            </a:pPr>
            <a:r>
              <a:rPr lang="en-US" sz="2400" dirty="0" smtClean="0">
                <a:latin typeface="Curlz MT" panose="04040404050702020202" pitchFamily="82" charset="0"/>
              </a:rPr>
              <a:t>Self-published </a:t>
            </a:r>
            <a:r>
              <a:rPr lang="en-US" sz="2400" dirty="0">
                <a:latin typeface="Curlz MT" panose="04040404050702020202" pitchFamily="82" charset="0"/>
              </a:rPr>
              <a:t>sources. </a:t>
            </a:r>
          </a:p>
          <a:p>
            <a:pPr>
              <a:buFont typeface="Arial" panose="020B0604020202020204" pitchFamily="34" charset="0"/>
              <a:buChar char="•"/>
            </a:pPr>
            <a:r>
              <a:rPr lang="en-US" sz="2400" dirty="0" smtClean="0">
                <a:latin typeface="Curlz MT" panose="04040404050702020202" pitchFamily="82" charset="0"/>
              </a:rPr>
              <a:t>Opinionated </a:t>
            </a:r>
            <a:r>
              <a:rPr lang="en-US" sz="2400" dirty="0">
                <a:latin typeface="Curlz MT" panose="04040404050702020202" pitchFamily="82" charset="0"/>
              </a:rPr>
              <a:t>articles such as editorials. </a:t>
            </a:r>
          </a:p>
          <a:p>
            <a:pPr>
              <a:buFont typeface="Arial" panose="020B0604020202020204" pitchFamily="34" charset="0"/>
              <a:buChar char="•"/>
            </a:pPr>
            <a:r>
              <a:rPr lang="en-US" sz="2400" dirty="0" smtClean="0">
                <a:latin typeface="Curlz MT" panose="04040404050702020202" pitchFamily="82" charset="0"/>
              </a:rPr>
              <a:t>Online </a:t>
            </a:r>
            <a:r>
              <a:rPr lang="en-US" sz="2400" dirty="0">
                <a:latin typeface="Curlz MT" panose="04040404050702020202" pitchFamily="82" charset="0"/>
              </a:rPr>
              <a:t>sources with an URL that ends in html, which is the basic building blocks of web pages. </a:t>
            </a:r>
          </a:p>
          <a:p>
            <a:endParaRPr lang="sl-SI" dirty="0"/>
          </a:p>
        </p:txBody>
      </p:sp>
    </p:spTree>
    <p:extLst>
      <p:ext uri="{BB962C8B-B14F-4D97-AF65-F5344CB8AC3E}">
        <p14:creationId xmlns:p14="http://schemas.microsoft.com/office/powerpoint/2010/main" val="3181736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20">
            <a:fgClr>
              <a:schemeClr val="accent1"/>
            </a:fgClr>
            <a:bgClr>
              <a:schemeClr val="bg1"/>
            </a:bgClr>
          </a:pattFill>
        </p:spPr>
        <p:txBody>
          <a:bodyPr>
            <a:normAutofit fontScale="90000"/>
          </a:bodyPr>
          <a:lstStyle/>
          <a:p>
            <a:r>
              <a:rPr lang="en-US" b="1" dirty="0">
                <a:latin typeface="Curlz MT" panose="04040404050702020202" pitchFamily="82" charset="0"/>
              </a:rPr>
              <a:t>Some online sources with an URL that end in .com are unreliable: </a:t>
            </a:r>
            <a:r>
              <a:rPr lang="en-US" dirty="0"/>
              <a:t/>
            </a:r>
            <a:br>
              <a:rPr lang="en-US" dirty="0"/>
            </a:br>
            <a:endParaRPr lang="sl-SI" dirty="0"/>
          </a:p>
        </p:txBody>
      </p:sp>
      <p:sp>
        <p:nvSpPr>
          <p:cNvPr id="3" name="Označba mesta vsebine 2"/>
          <p:cNvSpPr>
            <a:spLocks noGrp="1"/>
          </p:cNvSpPr>
          <p:nvPr>
            <p:ph idx="1"/>
          </p:nvPr>
        </p:nvSpPr>
        <p:spPr/>
        <p:txBody>
          <a:bodyPr/>
          <a:lstStyle/>
          <a:p>
            <a:pPr>
              <a:buFont typeface="Arial" panose="020B0604020202020204" pitchFamily="34" charset="0"/>
              <a:buChar char="•"/>
            </a:pPr>
            <a:r>
              <a:rPr lang="en-US" sz="2400" dirty="0" smtClean="0">
                <a:latin typeface="Curlz MT" panose="04040404050702020202" pitchFamily="82" charset="0"/>
              </a:rPr>
              <a:t>Sites </a:t>
            </a:r>
            <a:r>
              <a:rPr lang="en-US" sz="2400" dirty="0">
                <a:latin typeface="Curlz MT" panose="04040404050702020202" pitchFamily="82" charset="0"/>
              </a:rPr>
              <a:t>of companies that conduct their business over the internet. Some of these sites are unreliable because they have hidden agendas. </a:t>
            </a:r>
          </a:p>
          <a:p>
            <a:pPr>
              <a:buFont typeface="Arial" panose="020B0604020202020204" pitchFamily="34" charset="0"/>
              <a:buChar char="•"/>
            </a:pPr>
            <a:r>
              <a:rPr lang="en-US" sz="2400" dirty="0" smtClean="0">
                <a:latin typeface="Curlz MT" panose="04040404050702020202" pitchFamily="82" charset="0"/>
              </a:rPr>
              <a:t>THINK</a:t>
            </a:r>
            <a:r>
              <a:rPr lang="en-US" sz="2400" dirty="0">
                <a:latin typeface="Curlz MT" panose="04040404050702020202" pitchFamily="82" charset="0"/>
              </a:rPr>
              <a:t>: are they trying to sell me something? A product? An idea?</a:t>
            </a:r>
          </a:p>
          <a:p>
            <a:endParaRPr lang="sl-SI" dirty="0"/>
          </a:p>
        </p:txBody>
      </p:sp>
    </p:spTree>
    <p:extLst>
      <p:ext uri="{BB962C8B-B14F-4D97-AF65-F5344CB8AC3E}">
        <p14:creationId xmlns:p14="http://schemas.microsoft.com/office/powerpoint/2010/main" val="57225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20">
            <a:fgClr>
              <a:schemeClr val="accent1"/>
            </a:fgClr>
            <a:bgClr>
              <a:schemeClr val="bg1"/>
            </a:bgClr>
          </a:pattFill>
        </p:spPr>
        <p:txBody>
          <a:bodyPr>
            <a:normAutofit/>
          </a:bodyPr>
          <a:lstStyle/>
          <a:p>
            <a:r>
              <a:rPr lang="sl-SI" sz="5400" b="1" dirty="0" smtClean="0">
                <a:latin typeface="Curlz MT" panose="04040404050702020202" pitchFamily="82" charset="0"/>
              </a:rPr>
              <a:t>MISTERY </a:t>
            </a:r>
            <a:r>
              <a:rPr lang="sl-SI" sz="5400" b="1" dirty="0">
                <a:latin typeface="Curlz MT" panose="04040404050702020202" pitchFamily="82" charset="0"/>
              </a:rPr>
              <a:t>BEHIND</a:t>
            </a:r>
          </a:p>
        </p:txBody>
      </p:sp>
      <p:sp>
        <p:nvSpPr>
          <p:cNvPr id="3" name="Označba mesta vsebine 2"/>
          <p:cNvSpPr>
            <a:spLocks noGrp="1"/>
          </p:cNvSpPr>
          <p:nvPr>
            <p:ph idx="1"/>
          </p:nvPr>
        </p:nvSpPr>
        <p:spPr/>
        <p:txBody>
          <a:bodyPr/>
          <a:lstStyle/>
          <a:p>
            <a:pPr>
              <a:buFont typeface="Wingdings" panose="05000000000000000000" pitchFamily="2" charset="2"/>
              <a:buChar char="Ø"/>
            </a:pPr>
            <a:r>
              <a:rPr lang="sl-SI" sz="3600" b="1" dirty="0">
                <a:latin typeface="Curlz MT" panose="04040404050702020202" pitchFamily="82" charset="0"/>
              </a:rPr>
              <a:t>Time</a:t>
            </a:r>
            <a:r>
              <a:rPr lang="sl-SI" sz="3600" b="1" dirty="0" smtClean="0">
                <a:latin typeface="Curlz MT" panose="04040404050702020202" pitchFamily="82" charset="0"/>
              </a:rPr>
              <a:t>: 45 min</a:t>
            </a:r>
            <a:endParaRPr lang="sl-SI" sz="3600" b="1" dirty="0">
              <a:latin typeface="Curlz MT" panose="04040404050702020202" pitchFamily="82" charset="0"/>
            </a:endParaRPr>
          </a:p>
          <a:p>
            <a:pPr>
              <a:buFont typeface="Wingdings" panose="05000000000000000000" pitchFamily="2" charset="2"/>
              <a:buChar char="Ø"/>
            </a:pPr>
            <a:r>
              <a:rPr lang="en-GB" sz="3600" b="1" dirty="0">
                <a:latin typeface="Curlz MT" panose="04040404050702020202" pitchFamily="82" charset="0"/>
              </a:rPr>
              <a:t>Aim: become a critical receiver of information</a:t>
            </a:r>
            <a:endParaRPr lang="sl-SI" sz="3600" b="1" dirty="0">
              <a:latin typeface="Curlz MT" panose="04040404050702020202" pitchFamily="82" charset="0"/>
            </a:endParaRPr>
          </a:p>
          <a:p>
            <a:endParaRPr lang="sl-SI" dirty="0"/>
          </a:p>
        </p:txBody>
      </p:sp>
    </p:spTree>
    <p:extLst>
      <p:ext uri="{BB962C8B-B14F-4D97-AF65-F5344CB8AC3E}">
        <p14:creationId xmlns:p14="http://schemas.microsoft.com/office/powerpoint/2010/main" val="3823861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5">
            <a:fgClr>
              <a:schemeClr val="accent1"/>
            </a:fgClr>
            <a:bgClr>
              <a:schemeClr val="bg1"/>
            </a:bgClr>
          </a:pattFill>
        </p:spPr>
        <p:txBody>
          <a:bodyPr/>
          <a:lstStyle/>
          <a:p>
            <a:r>
              <a:rPr lang="sl-SI" b="1" dirty="0" smtClean="0">
                <a:latin typeface="Curlz MT" panose="04040404050702020202" pitchFamily="82" charset="0"/>
              </a:rPr>
              <a:t>INSTRUCTION</a:t>
            </a:r>
            <a:endParaRPr lang="sl-SI" b="1" dirty="0">
              <a:latin typeface="Curlz MT" panose="04040404050702020202" pitchFamily="82" charset="0"/>
            </a:endParaRPr>
          </a:p>
        </p:txBody>
      </p:sp>
      <p:sp>
        <p:nvSpPr>
          <p:cNvPr id="3" name="Označba mesta vsebine 2"/>
          <p:cNvSpPr>
            <a:spLocks noGrp="1"/>
          </p:cNvSpPr>
          <p:nvPr>
            <p:ph idx="1"/>
          </p:nvPr>
        </p:nvSpPr>
        <p:spPr/>
        <p:txBody>
          <a:bodyPr>
            <a:normAutofit/>
          </a:bodyPr>
          <a:lstStyle/>
          <a:p>
            <a:pPr>
              <a:buFont typeface="Wingdings" panose="05000000000000000000" pitchFamily="2" charset="2"/>
              <a:buChar char="Ø"/>
            </a:pPr>
            <a:r>
              <a:rPr lang="sl-SI" sz="2400" b="1" dirty="0" smtClean="0">
                <a:latin typeface="Curlz MT" panose="04040404050702020202" pitchFamily="82" charset="0"/>
              </a:rPr>
              <a:t>Step 1: </a:t>
            </a:r>
            <a:r>
              <a:rPr lang="en-US" sz="2400" dirty="0" smtClean="0">
                <a:latin typeface="Curlz MT" panose="04040404050702020202" pitchFamily="82" charset="0"/>
              </a:rPr>
              <a:t>Moderator </a:t>
            </a:r>
            <a:r>
              <a:rPr lang="en-US" sz="2400" dirty="0">
                <a:latin typeface="Curlz MT" panose="04040404050702020202" pitchFamily="82" charset="0"/>
              </a:rPr>
              <a:t>searches for some examples of misinformation</a:t>
            </a:r>
            <a:r>
              <a:rPr lang="en-US" sz="2400" dirty="0" smtClean="0">
                <a:latin typeface="Curlz MT" panose="04040404050702020202" pitchFamily="82" charset="0"/>
              </a:rPr>
              <a:t>.</a:t>
            </a:r>
            <a:endParaRPr lang="sl-SI" sz="2400" dirty="0" smtClean="0">
              <a:latin typeface="Curlz MT" panose="04040404050702020202" pitchFamily="82" charset="0"/>
            </a:endParaRPr>
          </a:p>
          <a:p>
            <a:pPr>
              <a:buFont typeface="Wingdings" panose="05000000000000000000" pitchFamily="2" charset="2"/>
              <a:buChar char="Ø"/>
            </a:pPr>
            <a:r>
              <a:rPr lang="sl-SI" sz="2400" b="1" dirty="0" smtClean="0">
                <a:latin typeface="Curlz MT" panose="04040404050702020202" pitchFamily="82" charset="0"/>
              </a:rPr>
              <a:t>Step 2: </a:t>
            </a:r>
            <a:r>
              <a:rPr lang="en-US" sz="2400" dirty="0" smtClean="0">
                <a:latin typeface="Curlz MT" panose="04040404050702020202" pitchFamily="82" charset="0"/>
              </a:rPr>
              <a:t>Divide </a:t>
            </a:r>
            <a:r>
              <a:rPr lang="en-US" sz="2400" dirty="0">
                <a:latin typeface="Curlz MT" panose="04040404050702020202" pitchFamily="82" charset="0"/>
              </a:rPr>
              <a:t>pupils in small groups, pre-defined or spontaneous</a:t>
            </a:r>
            <a:r>
              <a:rPr lang="en-US" sz="2400" dirty="0" smtClean="0">
                <a:latin typeface="Curlz MT" panose="04040404050702020202" pitchFamily="82" charset="0"/>
              </a:rPr>
              <a:t>.</a:t>
            </a:r>
            <a:endParaRPr lang="sl-SI" sz="2400" dirty="0" smtClean="0">
              <a:latin typeface="Curlz MT" panose="04040404050702020202" pitchFamily="82" charset="0"/>
            </a:endParaRPr>
          </a:p>
          <a:p>
            <a:pPr>
              <a:buFont typeface="Wingdings" panose="05000000000000000000" pitchFamily="2" charset="2"/>
              <a:buChar char="Ø"/>
            </a:pPr>
            <a:r>
              <a:rPr lang="sl-SI" sz="2400" b="1" dirty="0" smtClean="0">
                <a:latin typeface="Curlz MT" panose="04040404050702020202" pitchFamily="82" charset="0"/>
              </a:rPr>
              <a:t>Step 3: </a:t>
            </a:r>
            <a:r>
              <a:rPr lang="en-US" sz="2400" dirty="0" smtClean="0">
                <a:latin typeface="Curlz MT" panose="04040404050702020202" pitchFamily="82" charset="0"/>
              </a:rPr>
              <a:t>Present </a:t>
            </a:r>
            <a:r>
              <a:rPr lang="en-US" sz="2400" dirty="0">
                <a:latin typeface="Curlz MT" panose="04040404050702020202" pitchFamily="82" charset="0"/>
              </a:rPr>
              <a:t>one piece of misinformation to the groups. Do not reveal the fact that it is a misinformation. Ask about their opinion on the piece of information (have they heard of it, general opinion…).</a:t>
            </a:r>
          </a:p>
          <a:p>
            <a:pPr>
              <a:buFont typeface="Wingdings" panose="05000000000000000000" pitchFamily="2" charset="2"/>
              <a:buChar char="Ø"/>
            </a:pPr>
            <a:r>
              <a:rPr lang="sl-SI" sz="2400" b="1" dirty="0" smtClean="0">
                <a:latin typeface="Curlz MT" panose="04040404050702020202" pitchFamily="82" charset="0"/>
              </a:rPr>
              <a:t>Step 4: </a:t>
            </a:r>
            <a:r>
              <a:rPr lang="en-US" sz="2400" dirty="0" smtClean="0">
                <a:latin typeface="Curlz MT" panose="04040404050702020202" pitchFamily="82" charset="0"/>
              </a:rPr>
              <a:t>Explain </a:t>
            </a:r>
            <a:r>
              <a:rPr lang="en-US" sz="2400" dirty="0">
                <a:latin typeface="Curlz MT" panose="04040404050702020202" pitchFamily="82" charset="0"/>
              </a:rPr>
              <a:t>that there is a mystery behind the piece of information given.  Ask the groups to do some research and solve the mystery. They can use different sources, written or virtual.</a:t>
            </a:r>
            <a:endParaRPr lang="sl-SI" sz="2400" dirty="0">
              <a:latin typeface="Curlz MT" panose="04040404050702020202" pitchFamily="82" charset="0"/>
            </a:endParaRPr>
          </a:p>
        </p:txBody>
      </p:sp>
    </p:spTree>
    <p:extLst>
      <p:ext uri="{BB962C8B-B14F-4D97-AF65-F5344CB8AC3E}">
        <p14:creationId xmlns:p14="http://schemas.microsoft.com/office/powerpoint/2010/main" val="1153301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10">
            <a:fgClr>
              <a:schemeClr val="accent1"/>
            </a:fgClr>
            <a:bgClr>
              <a:schemeClr val="bg1"/>
            </a:bgClr>
          </a:pattFill>
        </p:spPr>
        <p:txBody>
          <a:bodyPr/>
          <a:lstStyle/>
          <a:p>
            <a:endParaRPr lang="sl-SI" dirty="0"/>
          </a:p>
        </p:txBody>
      </p:sp>
      <p:sp>
        <p:nvSpPr>
          <p:cNvPr id="3" name="Označba mesta vsebine 2"/>
          <p:cNvSpPr>
            <a:spLocks noGrp="1"/>
          </p:cNvSpPr>
          <p:nvPr>
            <p:ph idx="1"/>
          </p:nvPr>
        </p:nvSpPr>
        <p:spPr/>
        <p:txBody>
          <a:bodyPr>
            <a:normAutofit/>
          </a:bodyPr>
          <a:lstStyle/>
          <a:p>
            <a:pPr>
              <a:buFont typeface="Wingdings" panose="05000000000000000000" pitchFamily="2" charset="2"/>
              <a:buChar char="Ø"/>
            </a:pPr>
            <a:r>
              <a:rPr lang="sl-SI" sz="2400" b="1" dirty="0" smtClean="0">
                <a:latin typeface="Curlz MT" panose="04040404050702020202" pitchFamily="82" charset="0"/>
              </a:rPr>
              <a:t>Step 5:</a:t>
            </a:r>
            <a:r>
              <a:rPr lang="sl-SI" sz="2400" dirty="0" smtClean="0">
                <a:latin typeface="Curlz MT" panose="04040404050702020202" pitchFamily="82" charset="0"/>
              </a:rPr>
              <a:t> </a:t>
            </a:r>
            <a:r>
              <a:rPr lang="en-US" sz="2400" dirty="0" smtClean="0">
                <a:latin typeface="Curlz MT" panose="04040404050702020202" pitchFamily="82" charset="0"/>
              </a:rPr>
              <a:t>When </a:t>
            </a:r>
            <a:r>
              <a:rPr lang="en-US" sz="2400" dirty="0">
                <a:latin typeface="Curlz MT" panose="04040404050702020202" pitchFamily="82" charset="0"/>
              </a:rPr>
              <a:t>the groups establish it is a misinformation, they should discuss what the reasons are for spreading misinformation (poor knowledge, misleading, hidden agendas…). Groups are asked to develop their strategies for becoming critical receivers of information. </a:t>
            </a:r>
            <a:endParaRPr lang="sl-SI" sz="2400" dirty="0" smtClean="0">
              <a:latin typeface="Curlz MT" panose="04040404050702020202" pitchFamily="82" charset="0"/>
            </a:endParaRPr>
          </a:p>
          <a:p>
            <a:pPr>
              <a:buFont typeface="Wingdings" panose="05000000000000000000" pitchFamily="2" charset="2"/>
              <a:buChar char="Ø"/>
            </a:pPr>
            <a:r>
              <a:rPr lang="sl-SI" sz="2400" b="1" dirty="0" smtClean="0">
                <a:latin typeface="Curlz MT" panose="04040404050702020202" pitchFamily="82" charset="0"/>
              </a:rPr>
              <a:t>Step 6: </a:t>
            </a:r>
            <a:r>
              <a:rPr lang="en-US" sz="2400" dirty="0" smtClean="0">
                <a:latin typeface="Curlz MT" panose="04040404050702020202" pitchFamily="82" charset="0"/>
              </a:rPr>
              <a:t>Groups </a:t>
            </a:r>
            <a:r>
              <a:rPr lang="en-US" sz="2400" dirty="0">
                <a:latin typeface="Curlz MT" panose="04040404050702020202" pitchFamily="82" charset="0"/>
              </a:rPr>
              <a:t>present their strategies. The teacher moderates the presentations emphasizing and summarizing strong points presented.</a:t>
            </a:r>
            <a:endParaRPr lang="sl-SI" sz="2400" dirty="0">
              <a:latin typeface="Curlz MT" panose="04040404050702020202" pitchFamily="82" charset="0"/>
            </a:endParaRPr>
          </a:p>
        </p:txBody>
      </p:sp>
    </p:spTree>
    <p:extLst>
      <p:ext uri="{BB962C8B-B14F-4D97-AF65-F5344CB8AC3E}">
        <p14:creationId xmlns:p14="http://schemas.microsoft.com/office/powerpoint/2010/main" val="4067851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10">
            <a:fgClr>
              <a:schemeClr val="accent1"/>
            </a:fgClr>
            <a:bgClr>
              <a:schemeClr val="bg1"/>
            </a:bgClr>
          </a:pattFill>
        </p:spPr>
        <p:txBody>
          <a:bodyPr/>
          <a:lstStyle/>
          <a:p>
            <a:endParaRPr lang="sl-SI" dirty="0"/>
          </a:p>
        </p:txBody>
      </p:sp>
      <p:sp>
        <p:nvSpPr>
          <p:cNvPr id="3" name="Označba mesta vsebine 2"/>
          <p:cNvSpPr>
            <a:spLocks noGrp="1"/>
          </p:cNvSpPr>
          <p:nvPr>
            <p:ph idx="1"/>
          </p:nvPr>
        </p:nvSpPr>
        <p:spPr>
          <a:pattFill prst="pct5">
            <a:fgClr>
              <a:schemeClr val="accent1"/>
            </a:fgClr>
            <a:bgClr>
              <a:schemeClr val="bg1"/>
            </a:bgClr>
          </a:pattFill>
        </p:spPr>
        <p:txBody>
          <a:bodyPr>
            <a:normAutofit/>
          </a:bodyPr>
          <a:lstStyle/>
          <a:p>
            <a:pPr marL="0" indent="0">
              <a:buNone/>
            </a:pPr>
            <a:r>
              <a:rPr lang="sl-SI" sz="9600" b="1" dirty="0" smtClean="0">
                <a:latin typeface="Curlz MT" panose="04040404050702020202" pitchFamily="82" charset="0"/>
              </a:rPr>
              <a:t>HAVE FUN!</a:t>
            </a:r>
            <a:endParaRPr lang="sl-SI" sz="9600" b="1" dirty="0">
              <a:latin typeface="Curlz MT" panose="04040404050702020202" pitchFamily="82" charset="0"/>
            </a:endParaRPr>
          </a:p>
        </p:txBody>
      </p:sp>
    </p:spTree>
    <p:extLst>
      <p:ext uri="{BB962C8B-B14F-4D97-AF65-F5344CB8AC3E}">
        <p14:creationId xmlns:p14="http://schemas.microsoft.com/office/powerpoint/2010/main" val="311210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89212" y="624110"/>
            <a:ext cx="8911687" cy="1280890"/>
          </a:xfrm>
          <a:pattFill prst="pct20">
            <a:fgClr>
              <a:schemeClr val="accent1"/>
            </a:fgClr>
            <a:bgClr>
              <a:schemeClr val="bg1"/>
            </a:bgClr>
          </a:pattFill>
        </p:spPr>
        <p:txBody>
          <a:bodyPr>
            <a:normAutofit/>
          </a:bodyPr>
          <a:lstStyle/>
          <a:p>
            <a:r>
              <a:rPr lang="sl-SI" sz="5400" b="1" dirty="0" smtClean="0">
                <a:latin typeface="Curlz MT" panose="04040404050702020202" pitchFamily="82" charset="0"/>
              </a:rPr>
              <a:t>FACT OR FICTION</a:t>
            </a:r>
            <a:endParaRPr lang="sl-SI" sz="5400" b="1" dirty="0">
              <a:latin typeface="Curlz MT" panose="04040404050702020202" pitchFamily="82" charset="0"/>
            </a:endParaRPr>
          </a:p>
        </p:txBody>
      </p:sp>
      <p:sp>
        <p:nvSpPr>
          <p:cNvPr id="3" name="Označba mesta vsebine 2"/>
          <p:cNvSpPr>
            <a:spLocks noGrp="1"/>
          </p:cNvSpPr>
          <p:nvPr>
            <p:ph idx="1"/>
          </p:nvPr>
        </p:nvSpPr>
        <p:spPr>
          <a:pattFill prst="pct5">
            <a:fgClr>
              <a:schemeClr val="accent1"/>
            </a:fgClr>
            <a:bgClr>
              <a:schemeClr val="bg1"/>
            </a:bgClr>
          </a:pattFill>
        </p:spPr>
        <p:txBody>
          <a:bodyPr/>
          <a:lstStyle/>
          <a:p>
            <a:pPr>
              <a:buFont typeface="Wingdings" panose="05000000000000000000" pitchFamily="2" charset="2"/>
              <a:buChar char="Ø"/>
            </a:pPr>
            <a:r>
              <a:rPr lang="sl-SI" sz="3600" b="1" dirty="0">
                <a:latin typeface="Curlz MT" panose="04040404050702020202" pitchFamily="82" charset="0"/>
              </a:rPr>
              <a:t>Time: </a:t>
            </a:r>
            <a:r>
              <a:rPr lang="sl-SI" sz="3600" b="1" dirty="0" smtClean="0">
                <a:latin typeface="Curlz MT" panose="04040404050702020202" pitchFamily="82" charset="0"/>
              </a:rPr>
              <a:t>45 </a:t>
            </a:r>
            <a:r>
              <a:rPr lang="sl-SI" sz="3600" b="1" dirty="0">
                <a:latin typeface="Curlz MT" panose="04040404050702020202" pitchFamily="82" charset="0"/>
              </a:rPr>
              <a:t>min</a:t>
            </a:r>
          </a:p>
          <a:p>
            <a:pPr>
              <a:buFont typeface="Wingdings" panose="05000000000000000000" pitchFamily="2" charset="2"/>
              <a:buChar char="Ø"/>
            </a:pPr>
            <a:r>
              <a:rPr lang="en-GB" sz="3600" b="1" dirty="0">
                <a:latin typeface="Curlz MT" panose="04040404050702020202" pitchFamily="82" charset="0"/>
              </a:rPr>
              <a:t>Aim: distinguishing fact from fiction</a:t>
            </a:r>
            <a:endParaRPr lang="sl-SI" sz="3600" b="1" dirty="0">
              <a:latin typeface="Curlz MT" panose="04040404050702020202" pitchFamily="82" charset="0"/>
            </a:endParaRPr>
          </a:p>
          <a:p>
            <a:pPr>
              <a:buFont typeface="Wingdings" panose="05000000000000000000" pitchFamily="2" charset="2"/>
              <a:buChar char="Ø"/>
            </a:pPr>
            <a:r>
              <a:rPr lang="en-GB" sz="3600" b="1" dirty="0">
                <a:latin typeface="Curlz MT" panose="04040404050702020202" pitchFamily="82" charset="0"/>
              </a:rPr>
              <a:t>Following activity: distinguishing reliable from unreliable sources</a:t>
            </a:r>
            <a:endParaRPr lang="sl-SI" sz="3600" b="1" dirty="0">
              <a:latin typeface="Curlz MT" panose="04040404050702020202" pitchFamily="82" charset="0"/>
            </a:endParaRPr>
          </a:p>
          <a:p>
            <a:pPr marL="0" indent="0">
              <a:buNone/>
            </a:pPr>
            <a:endParaRPr lang="sl-SI" b="1" dirty="0">
              <a:latin typeface="Curlz MT" panose="04040404050702020202" pitchFamily="82" charset="0"/>
            </a:endParaRPr>
          </a:p>
        </p:txBody>
      </p:sp>
    </p:spTree>
    <p:extLst>
      <p:ext uri="{BB962C8B-B14F-4D97-AF65-F5344CB8AC3E}">
        <p14:creationId xmlns:p14="http://schemas.microsoft.com/office/powerpoint/2010/main" val="237038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03278" y="659968"/>
            <a:ext cx="8911687" cy="1280890"/>
          </a:xfrm>
          <a:pattFill prst="pct25">
            <a:fgClr>
              <a:schemeClr val="accent1"/>
            </a:fgClr>
            <a:bgClr>
              <a:schemeClr val="bg1"/>
            </a:bgClr>
          </a:pattFill>
        </p:spPr>
        <p:txBody>
          <a:bodyPr>
            <a:normAutofit/>
          </a:bodyPr>
          <a:lstStyle/>
          <a:p>
            <a:r>
              <a:rPr lang="sl-SI" sz="5400" b="1" dirty="0" smtClean="0">
                <a:latin typeface="Curlz MT" panose="04040404050702020202" pitchFamily="82" charset="0"/>
              </a:rPr>
              <a:t>INSTRUCTION</a:t>
            </a:r>
          </a:p>
        </p:txBody>
      </p:sp>
      <p:sp>
        <p:nvSpPr>
          <p:cNvPr id="3" name="Označba mesta vsebine 2"/>
          <p:cNvSpPr>
            <a:spLocks noGrp="1"/>
          </p:cNvSpPr>
          <p:nvPr>
            <p:ph idx="1"/>
          </p:nvPr>
        </p:nvSpPr>
        <p:spPr>
          <a:noFill/>
        </p:spPr>
        <p:txBody>
          <a:bodyPr/>
          <a:lstStyle/>
          <a:p>
            <a:pPr>
              <a:buFont typeface="Wingdings" panose="05000000000000000000" pitchFamily="2" charset="2"/>
              <a:buChar char="Ø"/>
            </a:pPr>
            <a:r>
              <a:rPr lang="sl-SI" sz="2400" b="1" dirty="0" smtClean="0">
                <a:latin typeface="Curlz MT" panose="04040404050702020202" pitchFamily="82" charset="0"/>
              </a:rPr>
              <a:t>Step 1: </a:t>
            </a:r>
            <a:r>
              <a:rPr lang="en-GB" sz="2400" dirty="0">
                <a:latin typeface="Curlz MT" panose="04040404050702020202" pitchFamily="82" charset="0"/>
              </a:rPr>
              <a:t>Divide pupils in small groups, pre-defined or spontaneous.</a:t>
            </a:r>
            <a:endParaRPr lang="sl-SI" sz="2400" dirty="0">
              <a:latin typeface="Curlz MT" panose="04040404050702020202" pitchFamily="82" charset="0"/>
            </a:endParaRPr>
          </a:p>
          <a:p>
            <a:pPr lvl="0">
              <a:buFont typeface="Wingdings" panose="05000000000000000000" pitchFamily="2" charset="2"/>
              <a:buChar char="Ø"/>
            </a:pPr>
            <a:r>
              <a:rPr lang="sl-SI" sz="2400" b="1" dirty="0" smtClean="0">
                <a:latin typeface="Curlz MT" panose="04040404050702020202" pitchFamily="82" charset="0"/>
              </a:rPr>
              <a:t>Step 2: </a:t>
            </a:r>
            <a:r>
              <a:rPr lang="en-GB" sz="2400" dirty="0">
                <a:latin typeface="Curlz MT" panose="04040404050702020202" pitchFamily="82" charset="0"/>
              </a:rPr>
              <a:t>To start with, give pupils three pieces of information. It can be a part of your school material, you are currently working on, or it can be general information, news… If your aim is repetition, use school </a:t>
            </a:r>
            <a:r>
              <a:rPr lang="en-GB" sz="2400" dirty="0" smtClean="0">
                <a:latin typeface="Curlz MT" panose="04040404050702020202" pitchFamily="82" charset="0"/>
              </a:rPr>
              <a:t>material.</a:t>
            </a:r>
            <a:r>
              <a:rPr lang="sl-SI" sz="2400" dirty="0">
                <a:latin typeface="Curlz MT" panose="04040404050702020202" pitchFamily="82" charset="0"/>
              </a:rPr>
              <a:t> </a:t>
            </a:r>
            <a:r>
              <a:rPr lang="en-GB" sz="2400" dirty="0" smtClean="0">
                <a:latin typeface="Curlz MT" panose="04040404050702020202" pitchFamily="82" charset="0"/>
              </a:rPr>
              <a:t>One </a:t>
            </a:r>
            <a:r>
              <a:rPr lang="en-GB" sz="2400" dirty="0">
                <a:latin typeface="Curlz MT" panose="04040404050702020202" pitchFamily="82" charset="0"/>
              </a:rPr>
              <a:t>piece of information given should be fake</a:t>
            </a:r>
            <a:r>
              <a:rPr lang="en-GB" sz="2400" dirty="0" smtClean="0">
                <a:latin typeface="Curlz MT" panose="04040404050702020202" pitchFamily="82" charset="0"/>
              </a:rPr>
              <a:t>.</a:t>
            </a:r>
            <a:endParaRPr lang="sl-SI" sz="2400" dirty="0" smtClean="0">
              <a:latin typeface="Curlz MT" panose="04040404050702020202" pitchFamily="82" charset="0"/>
            </a:endParaRPr>
          </a:p>
          <a:p>
            <a:pPr lvl="0">
              <a:buFont typeface="Wingdings" panose="05000000000000000000" pitchFamily="2" charset="2"/>
              <a:buChar char="Ø"/>
            </a:pPr>
            <a:r>
              <a:rPr lang="sl-SI" sz="2400" b="1" dirty="0" smtClean="0">
                <a:latin typeface="Curlz MT" panose="04040404050702020202" pitchFamily="82" charset="0"/>
              </a:rPr>
              <a:t>Step 3: </a:t>
            </a:r>
            <a:r>
              <a:rPr lang="en-GB" sz="2400" dirty="0" smtClean="0">
                <a:latin typeface="Curlz MT" panose="04040404050702020202" pitchFamily="82" charset="0"/>
              </a:rPr>
              <a:t>Pupils </a:t>
            </a:r>
            <a:r>
              <a:rPr lang="en-GB" sz="2400" dirty="0">
                <a:latin typeface="Curlz MT" panose="04040404050702020202" pitchFamily="82" charset="0"/>
              </a:rPr>
              <a:t>should read the given information and discuss its credibility. At this point they should not check other sources, they merely exchange their knowledge.</a:t>
            </a:r>
            <a:endParaRPr lang="sl-SI" sz="2400" dirty="0">
              <a:latin typeface="Curlz MT" panose="04040404050702020202" pitchFamily="82" charset="0"/>
            </a:endParaRPr>
          </a:p>
          <a:p>
            <a:pPr marL="0" indent="0">
              <a:buNone/>
            </a:pPr>
            <a:endParaRPr lang="sl-SI" sz="2400" b="1" dirty="0">
              <a:latin typeface="Curlz MT" panose="04040404050702020202" pitchFamily="82" charset="0"/>
            </a:endParaRPr>
          </a:p>
        </p:txBody>
      </p:sp>
      <p:sp>
        <p:nvSpPr>
          <p:cNvPr id="5" name="Rectangle 2"/>
          <p:cNvSpPr>
            <a:spLocks noChangeArrowheads="1"/>
          </p:cNvSpPr>
          <p:nvPr/>
        </p:nvSpPr>
        <p:spPr bwMode="auto">
          <a:xfrm>
            <a:off x="2589213" y="3233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6" name="Rectangle 3"/>
          <p:cNvSpPr>
            <a:spLocks noChangeArrowheads="1"/>
          </p:cNvSpPr>
          <p:nvPr/>
        </p:nvSpPr>
        <p:spPr bwMode="auto">
          <a:xfrm>
            <a:off x="2589213" y="5907186"/>
            <a:ext cx="2247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l-SI"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sl-SI"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4708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10">
            <a:fgClr>
              <a:schemeClr val="accent1"/>
            </a:fgClr>
            <a:bgClr>
              <a:schemeClr val="bg1"/>
            </a:bgClr>
          </a:pattFill>
        </p:spPr>
        <p:txBody>
          <a:bodyPr/>
          <a:lstStyle/>
          <a:p>
            <a:endParaRPr lang="sl-SI" b="1" dirty="0">
              <a:latin typeface="Curlz MT" panose="04040404050702020202" pitchFamily="82" charset="0"/>
            </a:endParaRPr>
          </a:p>
        </p:txBody>
      </p:sp>
      <p:sp>
        <p:nvSpPr>
          <p:cNvPr id="3" name="Označba mesta vsebine 2"/>
          <p:cNvSpPr>
            <a:spLocks noGrp="1"/>
          </p:cNvSpPr>
          <p:nvPr>
            <p:ph idx="1"/>
          </p:nvPr>
        </p:nvSpPr>
        <p:spPr>
          <a:noFill/>
        </p:spPr>
        <p:txBody>
          <a:bodyPr>
            <a:normAutofit/>
          </a:bodyPr>
          <a:lstStyle/>
          <a:p>
            <a:pPr>
              <a:buFont typeface="Wingdings" panose="05000000000000000000" pitchFamily="2" charset="2"/>
              <a:buChar char="Ø"/>
            </a:pPr>
            <a:r>
              <a:rPr lang="sl-SI" sz="2400" b="1" dirty="0" smtClean="0">
                <a:latin typeface="Curlz MT" panose="04040404050702020202" pitchFamily="82" charset="0"/>
              </a:rPr>
              <a:t>Step 4: </a:t>
            </a:r>
            <a:r>
              <a:rPr lang="en-US" sz="2400" dirty="0" smtClean="0">
                <a:latin typeface="Curlz MT" panose="04040404050702020202" pitchFamily="82" charset="0"/>
              </a:rPr>
              <a:t>After </a:t>
            </a:r>
            <a:r>
              <a:rPr lang="en-US" sz="2400" dirty="0">
                <a:latin typeface="Curlz MT" panose="04040404050702020202" pitchFamily="82" charset="0"/>
              </a:rPr>
              <a:t>discussion pupils decide, which piece of information in their opinion is the fake one. They vote and the moderator shows the results. Each </a:t>
            </a:r>
            <a:r>
              <a:rPr lang="en-US" sz="2400" dirty="0" smtClean="0">
                <a:latin typeface="Curlz MT" panose="04040404050702020202" pitchFamily="82" charset="0"/>
              </a:rPr>
              <a:t>group </a:t>
            </a:r>
            <a:r>
              <a:rPr lang="en-US" sz="2400" dirty="0">
                <a:latin typeface="Curlz MT" panose="04040404050702020202" pitchFamily="82" charset="0"/>
              </a:rPr>
              <a:t>presents the arguments to support their decision</a:t>
            </a:r>
            <a:r>
              <a:rPr lang="en-US" sz="2400" dirty="0" smtClean="0">
                <a:latin typeface="Curlz MT" panose="04040404050702020202" pitchFamily="82" charset="0"/>
              </a:rPr>
              <a:t>.</a:t>
            </a:r>
            <a:endParaRPr lang="sl-SI" sz="2400" dirty="0" smtClean="0">
              <a:latin typeface="Curlz MT" panose="04040404050702020202" pitchFamily="82" charset="0"/>
            </a:endParaRPr>
          </a:p>
          <a:p>
            <a:pPr>
              <a:buFont typeface="Wingdings" panose="05000000000000000000" pitchFamily="2" charset="2"/>
              <a:buChar char="Ø"/>
            </a:pPr>
            <a:r>
              <a:rPr lang="sl-SI" sz="2400" b="1" dirty="0" smtClean="0">
                <a:latin typeface="Curlz MT" panose="04040404050702020202" pitchFamily="82" charset="0"/>
              </a:rPr>
              <a:t>Step 5: </a:t>
            </a:r>
            <a:r>
              <a:rPr lang="en-US" sz="2400" dirty="0" smtClean="0">
                <a:latin typeface="Curlz MT" panose="04040404050702020202" pitchFamily="82" charset="0"/>
              </a:rPr>
              <a:t>In </a:t>
            </a:r>
            <a:r>
              <a:rPr lang="en-US" sz="2400" dirty="0">
                <a:latin typeface="Curlz MT" panose="04040404050702020202" pitchFamily="82" charset="0"/>
              </a:rPr>
              <a:t>the following activity pupils do the research. They use different sources, written, virtual. They try to find the fake one based on facts in the sources used. After discovering the fake piece of information, they should think about the reasons why something sounds credible to them.</a:t>
            </a:r>
            <a:endParaRPr lang="sl-SI" sz="2400" dirty="0" smtClean="0">
              <a:latin typeface="Curlz MT" panose="04040404050702020202" pitchFamily="82" charset="0"/>
            </a:endParaRPr>
          </a:p>
        </p:txBody>
      </p:sp>
    </p:spTree>
    <p:extLst>
      <p:ext uri="{BB962C8B-B14F-4D97-AF65-F5344CB8AC3E}">
        <p14:creationId xmlns:p14="http://schemas.microsoft.com/office/powerpoint/2010/main" val="678702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smConfetti">
            <a:fgClr>
              <a:schemeClr val="accent1"/>
            </a:fgClr>
            <a:bgClr>
              <a:schemeClr val="bg1"/>
            </a:bgClr>
          </a:pattFill>
        </p:spPr>
        <p:txBody>
          <a:bodyPr/>
          <a:lstStyle/>
          <a:p>
            <a:endParaRPr lang="sl-SI" dirty="0"/>
          </a:p>
        </p:txBody>
      </p:sp>
      <p:sp>
        <p:nvSpPr>
          <p:cNvPr id="3" name="Označba mesta vsebine 2"/>
          <p:cNvSpPr>
            <a:spLocks noGrp="1"/>
          </p:cNvSpPr>
          <p:nvPr>
            <p:ph idx="1"/>
          </p:nvPr>
        </p:nvSpPr>
        <p:spPr/>
        <p:txBody>
          <a:bodyPr>
            <a:normAutofit/>
          </a:bodyPr>
          <a:lstStyle/>
          <a:p>
            <a:pPr>
              <a:buFont typeface="Wingdings" panose="05000000000000000000" pitchFamily="2" charset="2"/>
              <a:buChar char="Ø"/>
            </a:pPr>
            <a:r>
              <a:rPr lang="sl-SI" sz="2400" b="1" dirty="0" smtClean="0">
                <a:latin typeface="Curlz MT" panose="04040404050702020202" pitchFamily="82" charset="0"/>
              </a:rPr>
              <a:t>Step 6: </a:t>
            </a:r>
            <a:r>
              <a:rPr lang="en-US" sz="2400" dirty="0" smtClean="0">
                <a:latin typeface="Curlz MT" panose="04040404050702020202" pitchFamily="82" charset="0"/>
              </a:rPr>
              <a:t>The </a:t>
            </a:r>
            <a:r>
              <a:rPr lang="en-US" sz="2400" dirty="0">
                <a:latin typeface="Curlz MT" panose="04040404050702020202" pitchFamily="82" charset="0"/>
              </a:rPr>
              <a:t>groups report on their findings and give reasons for why something seems credible to them. The teacher should moderate the discussion </a:t>
            </a:r>
            <a:r>
              <a:rPr lang="en-US" sz="2400" dirty="0" smtClean="0">
                <a:latin typeface="Curlz MT" panose="04040404050702020202" pitchFamily="82" charset="0"/>
              </a:rPr>
              <a:t>and </a:t>
            </a:r>
            <a:r>
              <a:rPr lang="en-US" sz="2400" dirty="0">
                <a:latin typeface="Curlz MT" panose="04040404050702020202" pitchFamily="82" charset="0"/>
              </a:rPr>
              <a:t>present some fun-facts on this topic of credibility</a:t>
            </a:r>
            <a:r>
              <a:rPr lang="en-US" sz="2400" dirty="0" smtClean="0">
                <a:latin typeface="Curlz MT" panose="04040404050702020202" pitchFamily="82" charset="0"/>
              </a:rPr>
              <a:t>.</a:t>
            </a:r>
            <a:endParaRPr lang="sl-SI" sz="2400" dirty="0" smtClean="0">
              <a:latin typeface="Curlz MT" panose="04040404050702020202" pitchFamily="82" charset="0"/>
            </a:endParaRPr>
          </a:p>
          <a:p>
            <a:pPr marL="0" indent="0">
              <a:buNone/>
            </a:pPr>
            <a:endParaRPr lang="sl-SI" sz="2400" b="1" dirty="0">
              <a:latin typeface="Curlz MT" panose="04040404050702020202" pitchFamily="82" charset="0"/>
            </a:endParaRPr>
          </a:p>
        </p:txBody>
      </p:sp>
    </p:spTree>
    <p:extLst>
      <p:ext uri="{BB962C8B-B14F-4D97-AF65-F5344CB8AC3E}">
        <p14:creationId xmlns:p14="http://schemas.microsoft.com/office/powerpoint/2010/main" val="1109872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20">
            <a:fgClr>
              <a:schemeClr val="accent1"/>
            </a:fgClr>
            <a:bgClr>
              <a:schemeClr val="bg1"/>
            </a:bgClr>
          </a:pattFill>
        </p:spPr>
        <p:txBody>
          <a:bodyPr>
            <a:normAutofit fontScale="90000"/>
          </a:bodyPr>
          <a:lstStyle/>
          <a:p>
            <a:r>
              <a:rPr lang="sl-SI" sz="5400" b="1" dirty="0" smtClean="0">
                <a:latin typeface="Curlz MT" panose="04040404050702020202" pitchFamily="82" charset="0"/>
              </a:rPr>
              <a:t>FOLLOW-UP ACTIVITY </a:t>
            </a:r>
            <a:r>
              <a:rPr lang="sl-SI" b="1" dirty="0" smtClean="0">
                <a:latin typeface="Curlz MT" panose="04040404050702020202" pitchFamily="82" charset="0"/>
              </a:rPr>
              <a:t>(time: 45 min)</a:t>
            </a:r>
            <a:endParaRPr lang="sl-SI" b="1" dirty="0">
              <a:latin typeface="Curlz MT" panose="04040404050702020202" pitchFamily="82" charset="0"/>
            </a:endParaRPr>
          </a:p>
        </p:txBody>
      </p:sp>
      <p:sp>
        <p:nvSpPr>
          <p:cNvPr id="3" name="Označba mesta vsebine 2"/>
          <p:cNvSpPr>
            <a:spLocks noGrp="1"/>
          </p:cNvSpPr>
          <p:nvPr>
            <p:ph idx="1"/>
          </p:nvPr>
        </p:nvSpPr>
        <p:spPr/>
        <p:txBody>
          <a:bodyPr>
            <a:normAutofit/>
          </a:bodyPr>
          <a:lstStyle/>
          <a:p>
            <a:pPr>
              <a:buFont typeface="Wingdings" panose="05000000000000000000" pitchFamily="2" charset="2"/>
              <a:buChar char="Ø"/>
            </a:pPr>
            <a:r>
              <a:rPr lang="sl-SI" sz="2400" b="1" dirty="0" smtClean="0">
                <a:latin typeface="Curlz MT" panose="04040404050702020202" pitchFamily="82" charset="0"/>
              </a:rPr>
              <a:t>Step 1: </a:t>
            </a:r>
            <a:r>
              <a:rPr lang="en-US" sz="2400" dirty="0" smtClean="0">
                <a:latin typeface="Curlz MT" panose="04040404050702020202" pitchFamily="82" charset="0"/>
              </a:rPr>
              <a:t>During </a:t>
            </a:r>
            <a:r>
              <a:rPr lang="en-US" sz="2400" dirty="0">
                <a:latin typeface="Curlz MT" panose="04040404050702020202" pitchFamily="82" charset="0"/>
              </a:rPr>
              <a:t>the next lesson the situation is reversed and groups prepare a piece of information for other groups. It can be true or false. They can create the information or use different sources. They use the knowledge from previous activity about what makes an information more credible</a:t>
            </a:r>
            <a:r>
              <a:rPr lang="en-US" sz="2400" dirty="0" smtClean="0">
                <a:latin typeface="Curlz MT" panose="04040404050702020202" pitchFamily="82" charset="0"/>
              </a:rPr>
              <a:t>.</a:t>
            </a:r>
            <a:endParaRPr lang="sl-SI" sz="2400" dirty="0" smtClean="0">
              <a:latin typeface="Curlz MT" panose="04040404050702020202" pitchFamily="82" charset="0"/>
            </a:endParaRPr>
          </a:p>
          <a:p>
            <a:pPr>
              <a:buFont typeface="Wingdings" panose="05000000000000000000" pitchFamily="2" charset="2"/>
              <a:buChar char="Ø"/>
            </a:pPr>
            <a:r>
              <a:rPr lang="sl-SI" sz="2400" b="1" dirty="0" smtClean="0">
                <a:latin typeface="Curlz MT" panose="04040404050702020202" pitchFamily="82" charset="0"/>
              </a:rPr>
              <a:t>Step 2: </a:t>
            </a:r>
            <a:r>
              <a:rPr lang="en-US" sz="2400" dirty="0" smtClean="0">
                <a:latin typeface="Curlz MT" panose="04040404050702020202" pitchFamily="82" charset="0"/>
              </a:rPr>
              <a:t>Groups present their piece of information to other groups and ask them to discuss, whether it is true or false. They should present the arguments. They are not given feedback due to further researching.</a:t>
            </a:r>
            <a:endParaRPr lang="sl-SI" sz="2400" dirty="0">
              <a:latin typeface="Curlz MT" panose="04040404050702020202" pitchFamily="82" charset="0"/>
            </a:endParaRPr>
          </a:p>
        </p:txBody>
      </p:sp>
    </p:spTree>
    <p:extLst>
      <p:ext uri="{BB962C8B-B14F-4D97-AF65-F5344CB8AC3E}">
        <p14:creationId xmlns:p14="http://schemas.microsoft.com/office/powerpoint/2010/main" val="4059265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10">
            <a:fgClr>
              <a:schemeClr val="accent1"/>
            </a:fgClr>
            <a:bgClr>
              <a:schemeClr val="bg1"/>
            </a:bgClr>
          </a:pattFill>
        </p:spPr>
        <p:txBody>
          <a:bodyPr/>
          <a:lstStyle/>
          <a:p>
            <a:endParaRPr lang="sl-SI" dirty="0"/>
          </a:p>
        </p:txBody>
      </p:sp>
      <p:sp>
        <p:nvSpPr>
          <p:cNvPr id="3" name="Označba mesta vsebine 2"/>
          <p:cNvSpPr>
            <a:spLocks noGrp="1"/>
          </p:cNvSpPr>
          <p:nvPr>
            <p:ph idx="1"/>
          </p:nvPr>
        </p:nvSpPr>
        <p:spPr/>
        <p:txBody>
          <a:bodyPr>
            <a:normAutofit/>
          </a:bodyPr>
          <a:lstStyle/>
          <a:p>
            <a:r>
              <a:rPr lang="sl-SI" sz="2400" b="1" dirty="0" smtClean="0">
                <a:latin typeface="Curlz MT" panose="04040404050702020202" pitchFamily="82" charset="0"/>
              </a:rPr>
              <a:t>Step 3: </a:t>
            </a:r>
            <a:r>
              <a:rPr lang="en-US" sz="2400" dirty="0" smtClean="0">
                <a:latin typeface="Curlz MT" panose="04040404050702020202" pitchFamily="82" charset="0"/>
              </a:rPr>
              <a:t>Before </a:t>
            </a:r>
            <a:r>
              <a:rPr lang="en-US" sz="2400" dirty="0">
                <a:latin typeface="Curlz MT" panose="04040404050702020202" pitchFamily="82" charset="0"/>
              </a:rPr>
              <a:t>checking information moderator lists/shows different sources. Groups discuss, which sources are credible and why. Moderator presents facts on reliable sources</a:t>
            </a:r>
            <a:r>
              <a:rPr lang="en-US" sz="2400" dirty="0" smtClean="0">
                <a:latin typeface="Curlz MT" panose="04040404050702020202" pitchFamily="82" charset="0"/>
              </a:rPr>
              <a:t>.</a:t>
            </a:r>
            <a:endParaRPr lang="sl-SI" sz="2400" dirty="0" smtClean="0">
              <a:latin typeface="Curlz MT" panose="04040404050702020202" pitchFamily="82" charset="0"/>
            </a:endParaRPr>
          </a:p>
          <a:p>
            <a:r>
              <a:rPr lang="sl-SI" sz="2400" b="1" dirty="0" smtClean="0">
                <a:latin typeface="Curlz MT" panose="04040404050702020202" pitchFamily="82" charset="0"/>
              </a:rPr>
              <a:t>Step 4: </a:t>
            </a:r>
            <a:r>
              <a:rPr lang="en-US" sz="2400" dirty="0" smtClean="0">
                <a:latin typeface="Curlz MT" panose="04040404050702020202" pitchFamily="82" charset="0"/>
              </a:rPr>
              <a:t>Pupils </a:t>
            </a:r>
            <a:r>
              <a:rPr lang="en-US" sz="2400" dirty="0">
                <a:latin typeface="Curlz MT" panose="04040404050702020202" pitchFamily="82" charset="0"/>
              </a:rPr>
              <a:t>start their research, paying special attention to the rules for choosing reliable sources. If the information can be found in a </a:t>
            </a:r>
            <a:r>
              <a:rPr lang="en-US" sz="2400" dirty="0" smtClean="0">
                <a:latin typeface="Curlz MT" panose="04040404050702020202" pitchFamily="82" charset="0"/>
              </a:rPr>
              <a:t>source</a:t>
            </a:r>
            <a:r>
              <a:rPr lang="en-US" sz="2400" dirty="0">
                <a:latin typeface="Curlz MT" panose="04040404050702020202" pitchFamily="82" charset="0"/>
              </a:rPr>
              <a:t>, they should check the credibility of the source as well</a:t>
            </a:r>
            <a:r>
              <a:rPr lang="en-US" sz="2400" dirty="0" smtClean="0">
                <a:latin typeface="Curlz MT" panose="04040404050702020202" pitchFamily="82" charset="0"/>
              </a:rPr>
              <a:t>.</a:t>
            </a:r>
            <a:endParaRPr lang="sl-SI" sz="2400" dirty="0" smtClean="0">
              <a:latin typeface="Curlz MT" panose="04040404050702020202" pitchFamily="82" charset="0"/>
            </a:endParaRPr>
          </a:p>
          <a:p>
            <a:r>
              <a:rPr lang="sl-SI" sz="2400" b="1" dirty="0" smtClean="0">
                <a:latin typeface="Curlz MT" panose="04040404050702020202" pitchFamily="82" charset="0"/>
              </a:rPr>
              <a:t>Step 5:</a:t>
            </a:r>
            <a:r>
              <a:rPr lang="sl-SI" sz="2400" dirty="0">
                <a:latin typeface="Curlz MT" panose="04040404050702020202" pitchFamily="82" charset="0"/>
              </a:rPr>
              <a:t> </a:t>
            </a:r>
            <a:r>
              <a:rPr lang="en-US" sz="2400" dirty="0" smtClean="0">
                <a:latin typeface="Curlz MT" panose="04040404050702020202" pitchFamily="82" charset="0"/>
              </a:rPr>
              <a:t>Groups </a:t>
            </a:r>
            <a:r>
              <a:rPr lang="en-US" sz="2400" dirty="0">
                <a:latin typeface="Curlz MT" panose="04040404050702020202" pitchFamily="82" charset="0"/>
              </a:rPr>
              <a:t>report on their findings. They focus on credible and fake pieces of information as well as on reliable and unreliable sources they came across their research. </a:t>
            </a:r>
            <a:endParaRPr lang="sl-SI" sz="2400" dirty="0">
              <a:latin typeface="Curlz MT" panose="04040404050702020202" pitchFamily="82" charset="0"/>
            </a:endParaRPr>
          </a:p>
        </p:txBody>
      </p:sp>
    </p:spTree>
    <p:extLst>
      <p:ext uri="{BB962C8B-B14F-4D97-AF65-F5344CB8AC3E}">
        <p14:creationId xmlns:p14="http://schemas.microsoft.com/office/powerpoint/2010/main" val="833628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5">
            <a:fgClr>
              <a:schemeClr val="accent1"/>
            </a:fgClr>
            <a:bgClr>
              <a:schemeClr val="bg1"/>
            </a:bgClr>
          </a:pattFill>
        </p:spPr>
        <p:txBody>
          <a:bodyPr/>
          <a:lstStyle/>
          <a:p>
            <a:endParaRPr lang="sl-SI" dirty="0"/>
          </a:p>
        </p:txBody>
      </p:sp>
      <p:sp>
        <p:nvSpPr>
          <p:cNvPr id="3" name="Označba mesta vsebine 2"/>
          <p:cNvSpPr>
            <a:spLocks noGrp="1"/>
          </p:cNvSpPr>
          <p:nvPr>
            <p:ph idx="1"/>
          </p:nvPr>
        </p:nvSpPr>
        <p:spPr/>
        <p:txBody>
          <a:bodyPr>
            <a:normAutofit/>
          </a:bodyPr>
          <a:lstStyle/>
          <a:p>
            <a:pPr>
              <a:buFont typeface="Wingdings" panose="05000000000000000000" pitchFamily="2" charset="2"/>
              <a:buChar char="Ø"/>
            </a:pPr>
            <a:r>
              <a:rPr lang="sl-SI" sz="2400" b="1" dirty="0" smtClean="0">
                <a:latin typeface="Curlz MT" panose="04040404050702020202" pitchFamily="82" charset="0"/>
              </a:rPr>
              <a:t>Step 6: </a:t>
            </a:r>
            <a:r>
              <a:rPr lang="en-GB" sz="2400" dirty="0">
                <a:latin typeface="Curlz MT" panose="04040404050702020202" pitchFamily="82" charset="0"/>
              </a:rPr>
              <a:t>Groups evaluate their piece of information and its reliability according to the source they used to prepare it.</a:t>
            </a:r>
            <a:endParaRPr lang="sl-SI" sz="2400" dirty="0">
              <a:latin typeface="Curlz MT" panose="04040404050702020202" pitchFamily="82" charset="0"/>
            </a:endParaRPr>
          </a:p>
          <a:p>
            <a:endParaRPr lang="sl-SI" sz="2400" b="1" dirty="0">
              <a:latin typeface="Curlz MT" panose="04040404050702020202" pitchFamily="82" charset="0"/>
            </a:endParaRPr>
          </a:p>
        </p:txBody>
      </p:sp>
    </p:spTree>
    <p:extLst>
      <p:ext uri="{BB962C8B-B14F-4D97-AF65-F5344CB8AC3E}">
        <p14:creationId xmlns:p14="http://schemas.microsoft.com/office/powerpoint/2010/main" val="1573040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pattFill prst="pct5">
            <a:fgClr>
              <a:schemeClr val="accent1"/>
            </a:fgClr>
            <a:bgClr>
              <a:schemeClr val="bg1"/>
            </a:bgClr>
          </a:pattFill>
        </p:spPr>
        <p:txBody>
          <a:bodyPr>
            <a:normAutofit/>
          </a:bodyPr>
          <a:lstStyle/>
          <a:p>
            <a:r>
              <a:rPr lang="sl-SI" sz="5400" b="1" dirty="0" smtClean="0">
                <a:latin typeface="Curlz MT" panose="04040404050702020202" pitchFamily="82" charset="0"/>
              </a:rPr>
              <a:t>TEACHER‘S NOTES</a:t>
            </a:r>
            <a:endParaRPr lang="sl-SI" sz="5400" b="1" dirty="0">
              <a:latin typeface="Curlz MT" panose="04040404050702020202" pitchFamily="82" charset="0"/>
            </a:endParaRPr>
          </a:p>
        </p:txBody>
      </p:sp>
      <p:sp>
        <p:nvSpPr>
          <p:cNvPr id="3" name="Označba mesta vsebine 2"/>
          <p:cNvSpPr>
            <a:spLocks noGrp="1"/>
          </p:cNvSpPr>
          <p:nvPr>
            <p:ph idx="1"/>
          </p:nvPr>
        </p:nvSpPr>
        <p:spPr/>
        <p:txBody>
          <a:bodyPr/>
          <a:lstStyle/>
          <a:p>
            <a:pPr marL="0" indent="0">
              <a:buNone/>
            </a:pPr>
            <a:r>
              <a:rPr lang="en-GB" sz="2400" b="1" dirty="0">
                <a:latin typeface="Curlz MT" panose="04040404050702020202" pitchFamily="82" charset="0"/>
              </a:rPr>
              <a:t>Reliable sources:</a:t>
            </a:r>
            <a:endParaRPr lang="sl-SI" sz="2400" dirty="0">
              <a:latin typeface="Curlz MT" panose="04040404050702020202" pitchFamily="82" charset="0"/>
            </a:endParaRPr>
          </a:p>
          <a:p>
            <a:pPr>
              <a:buFont typeface="Arial" panose="020B0604020202020204" pitchFamily="34" charset="0"/>
              <a:buChar char="•"/>
            </a:pPr>
            <a:r>
              <a:rPr lang="en-US" sz="2400" dirty="0">
                <a:latin typeface="Curlz MT" panose="04040404050702020202" pitchFamily="82" charset="0"/>
              </a:rPr>
              <a:t>Books—authored, edited and published, newspapers and magazines, peer reviewed journals, peer reviewed articles, PhD or MBA dissertations and research, public library, scholarly articles, Isolated studies or academic research, Educational institutions and their websites</a:t>
            </a:r>
            <a:r>
              <a:rPr lang="en-US" sz="2400" dirty="0" smtClean="0">
                <a:latin typeface="Curlz MT" panose="04040404050702020202" pitchFamily="82" charset="0"/>
              </a:rPr>
              <a:t>).</a:t>
            </a:r>
            <a:endParaRPr lang="sl-SI" sz="2400" dirty="0" smtClean="0">
              <a:latin typeface="Curlz MT" panose="04040404050702020202" pitchFamily="82" charset="0"/>
            </a:endParaRPr>
          </a:p>
          <a:p>
            <a:endParaRPr lang="sl-SI" dirty="0"/>
          </a:p>
        </p:txBody>
      </p:sp>
    </p:spTree>
    <p:extLst>
      <p:ext uri="{BB962C8B-B14F-4D97-AF65-F5344CB8AC3E}">
        <p14:creationId xmlns:p14="http://schemas.microsoft.com/office/powerpoint/2010/main" val="978593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Šelest">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101</TotalTime>
  <Words>968</Words>
  <Application>Microsoft Office PowerPoint</Application>
  <PresentationFormat>Širokozaslonsko</PresentationFormat>
  <Paragraphs>61</Paragraphs>
  <Slides>19</Slides>
  <Notes>0</Notes>
  <HiddenSlides>0</HiddenSlides>
  <MMClips>0</MMClips>
  <ScaleCrop>false</ScaleCrop>
  <HeadingPairs>
    <vt:vector size="8" baseType="variant">
      <vt:variant>
        <vt:lpstr>Uporabljene pisave</vt:lpstr>
      </vt:variant>
      <vt:variant>
        <vt:i4>7</vt:i4>
      </vt:variant>
      <vt:variant>
        <vt:lpstr>Tema</vt:lpstr>
      </vt:variant>
      <vt:variant>
        <vt:i4>1</vt:i4>
      </vt:variant>
      <vt:variant>
        <vt:lpstr>Vdelani OLE strežniki</vt:lpstr>
      </vt:variant>
      <vt:variant>
        <vt:i4>1</vt:i4>
      </vt:variant>
      <vt:variant>
        <vt:lpstr>Naslovi diapozitivov</vt:lpstr>
      </vt:variant>
      <vt:variant>
        <vt:i4>19</vt:i4>
      </vt:variant>
    </vt:vector>
  </HeadingPairs>
  <TitlesOfParts>
    <vt:vector size="28" baseType="lpstr">
      <vt:lpstr>Arial</vt:lpstr>
      <vt:lpstr>Calibri</vt:lpstr>
      <vt:lpstr>Century Gothic</vt:lpstr>
      <vt:lpstr>Curlz MT</vt:lpstr>
      <vt:lpstr>Times New Roman</vt:lpstr>
      <vt:lpstr>Wingdings</vt:lpstr>
      <vt:lpstr>Wingdings 3</vt:lpstr>
      <vt:lpstr>Šelest</vt:lpstr>
      <vt:lpstr>Acrobat Document</vt:lpstr>
      <vt:lpstr>SLOVENIAN TOOLS (for teaching media literacy)</vt:lpstr>
      <vt:lpstr>FACT OR FICTION</vt:lpstr>
      <vt:lpstr>INSTRUCTION</vt:lpstr>
      <vt:lpstr>PowerPointova predstavitev</vt:lpstr>
      <vt:lpstr>PowerPointova predstavitev</vt:lpstr>
      <vt:lpstr>FOLLOW-UP ACTIVITY (time: 45 min)</vt:lpstr>
      <vt:lpstr>PowerPointova predstavitev</vt:lpstr>
      <vt:lpstr>PowerPointova predstavitev</vt:lpstr>
      <vt:lpstr>TEACHER‘S NOTES</vt:lpstr>
      <vt:lpstr>To determine reliability of online sites and organizations, look at the URL’s ending:  </vt:lpstr>
      <vt:lpstr>Online journals and magazines:  </vt:lpstr>
      <vt:lpstr>News sources:  </vt:lpstr>
      <vt:lpstr>The following are unreliable sources because they require confirmation with a reliable source: </vt:lpstr>
      <vt:lpstr>PowerPointova predstavitev</vt:lpstr>
      <vt:lpstr>Some online sources with an URL that end in .com are unreliable:  </vt:lpstr>
      <vt:lpstr>MISTERY BEHIND</vt:lpstr>
      <vt:lpstr>INSTRUCTION</vt:lpstr>
      <vt:lpstr>PowerPointova predstavitev</vt:lpstr>
      <vt:lpstr>PowerPointova predstavitev</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Mednarodno srečanje – Estonija (medijska pismenost)</dc:title>
  <dc:creator>Aida</dc:creator>
  <cp:lastModifiedBy>Aida</cp:lastModifiedBy>
  <cp:revision>24</cp:revision>
  <cp:lastPrinted>2021-02-17T10:59:24Z</cp:lastPrinted>
  <dcterms:created xsi:type="dcterms:W3CDTF">2021-01-07T11:05:51Z</dcterms:created>
  <dcterms:modified xsi:type="dcterms:W3CDTF">2021-02-17T12:03:49Z</dcterms:modified>
</cp:coreProperties>
</file>