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6" r:id="rId1"/>
  </p:sldMasterIdLst>
  <p:notesMasterIdLst>
    <p:notesMasterId r:id="rId15"/>
  </p:notesMasterIdLst>
  <p:sldIdLst>
    <p:sldId id="256" r:id="rId2"/>
    <p:sldId id="270" r:id="rId3"/>
    <p:sldId id="271" r:id="rId4"/>
    <p:sldId id="272" r:id="rId5"/>
    <p:sldId id="273" r:id="rId6"/>
    <p:sldId id="274" r:id="rId7"/>
    <p:sldId id="276" r:id="rId8"/>
    <p:sldId id="279" r:id="rId9"/>
    <p:sldId id="277" r:id="rId10"/>
    <p:sldId id="278" r:id="rId11"/>
    <p:sldId id="280" r:id="rId12"/>
    <p:sldId id="281" r:id="rId13"/>
    <p:sldId id="26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206"/>
    <a:srgbClr val="00CBFF"/>
    <a:srgbClr val="00E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86406"/>
  </p:normalViewPr>
  <p:slideViewPr>
    <p:cSldViewPr snapToGrid="0" snapToObjects="1">
      <p:cViewPr varScale="1">
        <p:scale>
          <a:sx n="112" d="100"/>
          <a:sy n="112" d="100"/>
        </p:scale>
        <p:origin x="3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BE16D-295E-F045-A42E-52EE2643883B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7900B-E4A1-CA4D-B210-A05AB3EB1F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7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7900B-E4A1-CA4D-B210-A05AB3EB1F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6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7900B-E4A1-CA4D-B210-A05AB3EB1F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83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7900B-E4A1-CA4D-B210-A05AB3EB1F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5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39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1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5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452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14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5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33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8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21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85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C297CEF-F98E-8544-8C15-BEBBA14D17FE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E25C922-C79A-B541-91C5-5C156A6B6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60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space.etwinning.net/files/collabspace/5/05/105/77105/files/b9b47d0c.docx" TargetMode="External"/><Relationship Id="rId2" Type="http://schemas.openxmlformats.org/officeDocument/2006/relationships/hyperlink" Target="https://twinspace.etwinning.net/77105/pages/page/61235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30DB2-E038-414D-A96F-57ECA935F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3200" dirty="0"/>
              <a:t>RFID card reader</a:t>
            </a:r>
            <a:br>
              <a:rPr lang="en-GB" sz="3200" dirty="0"/>
            </a:br>
            <a:r>
              <a:rPr lang="en-GB" sz="1800" dirty="0"/>
              <a:t>Tanguy, Gabriel, </a:t>
            </a:r>
            <a:r>
              <a:rPr lang="en-GB" sz="1800" dirty="0" err="1"/>
              <a:t>Cyprien</a:t>
            </a:r>
            <a:r>
              <a:rPr lang="en-GB" sz="1800" dirty="0"/>
              <a:t>, Maxime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0EA985-DD75-4DF3-AC4F-1F516600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7032" y="640555"/>
            <a:ext cx="9498768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7C00AB-35F3-4333-823C-E60AB0B9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0700" y="806112"/>
            <a:ext cx="9171432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associée">
            <a:extLst>
              <a:ext uri="{FF2B5EF4-FFF2-40B4-BE49-F238E27FC236}">
                <a16:creationId xmlns:a16="http://schemas.microsoft.com/office/drawing/2014/main" id="{12192606-F1D0-9942-A8C6-923B1666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417" y="1211614"/>
            <a:ext cx="2338237" cy="23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associée">
            <a:extLst>
              <a:ext uri="{FF2B5EF4-FFF2-40B4-BE49-F238E27FC236}">
                <a16:creationId xmlns:a16="http://schemas.microsoft.com/office/drawing/2014/main" id="{AD23A29B-2E10-4D43-9A71-F8F2557E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6670" y="1460699"/>
            <a:ext cx="2632777" cy="18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associée">
            <a:extLst>
              <a:ext uri="{FF2B5EF4-FFF2-40B4-BE49-F238E27FC236}">
                <a16:creationId xmlns:a16="http://schemas.microsoft.com/office/drawing/2014/main" id="{79C673E6-88F7-2045-93A4-F8871863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622" y="1460699"/>
            <a:ext cx="2632777" cy="16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5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0713"/>
            <a:ext cx="7791450" cy="807340"/>
          </a:xfrm>
        </p:spPr>
        <p:txBody>
          <a:bodyPr>
            <a:normAutofit/>
          </a:bodyPr>
          <a:lstStyle/>
          <a:p>
            <a:pPr algn="ctr"/>
            <a:r>
              <a:rPr lang="fr-FR" sz="3200" dirty="0" err="1"/>
              <a:t>Step</a:t>
            </a:r>
            <a:r>
              <a:rPr lang="fr-FR" sz="3200" dirty="0"/>
              <a:t> 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1B2D2D-C4D9-1D43-9390-23BC1A3FA8E3}"/>
              </a:ext>
            </a:extLst>
          </p:cNvPr>
          <p:cNvSpPr txBox="1"/>
          <p:nvPr/>
        </p:nvSpPr>
        <p:spPr>
          <a:xfrm>
            <a:off x="1031480" y="2967335"/>
            <a:ext cx="868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ym typeface="Wingdings" pitchFamily="2" charset="2"/>
              </a:rPr>
              <a:t> Put a NFC Badge near the RFID Card</a:t>
            </a:r>
            <a:endParaRPr lang="en-GB" sz="2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6CC80F-A1C0-BB40-9EA3-637293898C1C}"/>
              </a:ext>
            </a:extLst>
          </p:cNvPr>
          <p:cNvSpPr txBox="1"/>
          <p:nvPr/>
        </p:nvSpPr>
        <p:spPr>
          <a:xfrm>
            <a:off x="1031480" y="4432746"/>
            <a:ext cx="868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ym typeface="Wingdings" pitchFamily="2" charset="2"/>
              </a:rPr>
              <a:t> The RGD Led colour change !</a:t>
            </a:r>
            <a:endParaRPr lang="en-GB" sz="240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B4DEE86C-68C0-ED4A-A0D1-CF2199E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3720" y="3625406"/>
            <a:ext cx="4156710" cy="8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200"/>
              <a:t>Step 7 (results)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276F59-5FB2-45A6-B274-076964CA9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0B48D3-1AF0-41E0-B715-9BE787FD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intérieur, ordinateur, table, portable&#10;&#10;Description générée automatiquement">
            <a:extLst>
              <a:ext uri="{FF2B5EF4-FFF2-40B4-BE49-F238E27FC236}">
                <a16:creationId xmlns:a16="http://schemas.microsoft.com/office/drawing/2014/main" id="{6F637CEB-7BE5-654C-8FE0-0D76F8BFE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" r="30752" b="-2"/>
          <a:stretch/>
        </p:blipFill>
        <p:spPr>
          <a:xfrm>
            <a:off x="970789" y="970704"/>
            <a:ext cx="2438229" cy="2651760"/>
          </a:xfrm>
          <a:prstGeom prst="rect">
            <a:avLst/>
          </a:prstGeom>
        </p:spPr>
      </p:pic>
      <p:pic>
        <p:nvPicPr>
          <p:cNvPr id="7" name="Image 6" descr="Une image contenant plancher, intérieur, personne, table&#10;&#10;Description générée automatiquement">
            <a:extLst>
              <a:ext uri="{FF2B5EF4-FFF2-40B4-BE49-F238E27FC236}">
                <a16:creationId xmlns:a16="http://schemas.microsoft.com/office/drawing/2014/main" id="{90855BCE-D07A-DF45-8D02-3EB48A07D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0" r="20667" b="-2"/>
          <a:stretch/>
        </p:blipFill>
        <p:spPr>
          <a:xfrm>
            <a:off x="3575868" y="970705"/>
            <a:ext cx="2432980" cy="2651760"/>
          </a:xfrm>
          <a:prstGeom prst="rect">
            <a:avLst/>
          </a:prstGeom>
        </p:spPr>
      </p:pic>
      <p:pic>
        <p:nvPicPr>
          <p:cNvPr id="5" name="Image 4" descr="Une image contenant personne, intérieur, plancher, table&#10;&#10;Description générée automatiquement">
            <a:extLst>
              <a:ext uri="{FF2B5EF4-FFF2-40B4-BE49-F238E27FC236}">
                <a16:creationId xmlns:a16="http://schemas.microsoft.com/office/drawing/2014/main" id="{A2F9C0B5-FD85-4B44-B93F-8D38DF942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113" b="3"/>
          <a:stretch/>
        </p:blipFill>
        <p:spPr>
          <a:xfrm>
            <a:off x="6175698" y="970705"/>
            <a:ext cx="2436707" cy="2651760"/>
          </a:xfrm>
          <a:prstGeom prst="rect">
            <a:avLst/>
          </a:prstGeom>
        </p:spPr>
      </p:pic>
      <p:pic>
        <p:nvPicPr>
          <p:cNvPr id="14" name="Image 13" descr="Une image contenant intérieur, personne, ordinateur, table&#10;&#10;Description générée automatiquement">
            <a:extLst>
              <a:ext uri="{FF2B5EF4-FFF2-40B4-BE49-F238E27FC236}">
                <a16:creationId xmlns:a16="http://schemas.microsoft.com/office/drawing/2014/main" id="{4A82E3E7-0292-EB41-A439-4850CF0792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77" r="18759" b="3"/>
          <a:stretch/>
        </p:blipFill>
        <p:spPr>
          <a:xfrm>
            <a:off x="8779256" y="970705"/>
            <a:ext cx="2441956" cy="26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0713"/>
            <a:ext cx="7772400" cy="89381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200"/>
              <a:t>Twinspace !!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1B2D2D-C4D9-1D43-9390-23BC1A3FA8E3}"/>
              </a:ext>
            </a:extLst>
          </p:cNvPr>
          <p:cNvSpPr txBox="1"/>
          <p:nvPr/>
        </p:nvSpPr>
        <p:spPr>
          <a:xfrm>
            <a:off x="1751570" y="2817772"/>
            <a:ext cx="578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itchFamily="2" charset="2"/>
              </a:rPr>
              <a:t> </a:t>
            </a:r>
            <a:r>
              <a:rPr lang="en-GB" sz="2400" dirty="0">
                <a:sym typeface="Wingdings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RFID Card Reader Page + poll</a:t>
            </a:r>
            <a:endParaRPr lang="en-GB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6CC80F-A1C0-BB40-9EA3-637293898C1C}"/>
              </a:ext>
            </a:extLst>
          </p:cNvPr>
          <p:cNvSpPr txBox="1"/>
          <p:nvPr/>
        </p:nvSpPr>
        <p:spPr>
          <a:xfrm>
            <a:off x="1751570" y="4322840"/>
            <a:ext cx="488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ym typeface="Wingdings" pitchFamily="2" charset="2"/>
              </a:rPr>
              <a:t> </a:t>
            </a:r>
            <a:r>
              <a:rPr lang="en-GB" sz="2400" dirty="0">
                <a:sym typeface="Wingdings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RFID Card Reader Report</a:t>
            </a:r>
            <a:endParaRPr lang="en-GB" sz="2400" dirty="0"/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201EFF37-DE83-D14C-A2B2-CE6A2067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50" y="3279437"/>
            <a:ext cx="3675444" cy="146684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4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110448"/>
            <a:ext cx="7772400" cy="1285102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Thanks for listening !!</a:t>
            </a:r>
            <a:br>
              <a:rPr lang="en-GB" sz="1200" dirty="0"/>
            </a:br>
            <a:br>
              <a:rPr lang="en-GB" sz="1200" dirty="0"/>
            </a:br>
            <a:r>
              <a:rPr lang="en-GB" sz="2200" dirty="0"/>
              <a:t>Tanguy, Gabriel, </a:t>
            </a:r>
            <a:r>
              <a:rPr lang="en-GB" sz="2200" dirty="0" err="1"/>
              <a:t>Cyprien</a:t>
            </a:r>
            <a:r>
              <a:rPr lang="en-GB" sz="2200" dirty="0"/>
              <a:t>, Maxime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C2A382-7364-4A47-9D38-43733CA7AB08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67"/>
          <a:stretch/>
        </p:blipFill>
        <p:spPr bwMode="auto">
          <a:xfrm>
            <a:off x="380133" y="5571418"/>
            <a:ext cx="4646793" cy="927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0EEA54-5F6A-4946-9F85-C8D4E207F4A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6" y="451587"/>
            <a:ext cx="1562803" cy="9271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7B02C2-E380-674E-8CA4-B64FC29D16F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24612" y="451587"/>
            <a:ext cx="1562803" cy="9271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C8A082-0942-714E-81F5-6437683BABC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3697" b="18336"/>
          <a:stretch/>
        </p:blipFill>
        <p:spPr bwMode="auto">
          <a:xfrm>
            <a:off x="4754785" y="915185"/>
            <a:ext cx="2664570" cy="1111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0FB1ED25-7230-E342-9B16-C904D56E7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t="38011" r="19154" b="38011"/>
          <a:stretch/>
        </p:blipFill>
        <p:spPr bwMode="auto">
          <a:xfrm>
            <a:off x="7785645" y="5600154"/>
            <a:ext cx="4001770" cy="8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profile_images/829036895103549441/19jsMVGL_400x400.jpg">
            <a:extLst>
              <a:ext uri="{FF2B5EF4-FFF2-40B4-BE49-F238E27FC236}">
                <a16:creationId xmlns:a16="http://schemas.microsoft.com/office/drawing/2014/main" id="{0B18EC68-3309-454F-8CE3-0479E4DE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35" y="2867660"/>
            <a:ext cx="1122680" cy="11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associée">
            <a:extLst>
              <a:ext uri="{FF2B5EF4-FFF2-40B4-BE49-F238E27FC236}">
                <a16:creationId xmlns:a16="http://schemas.microsoft.com/office/drawing/2014/main" id="{4DFA6BAF-87D7-AD4C-A655-E0FF1A69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6" y="2797135"/>
            <a:ext cx="1263730" cy="12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8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D1B2D2D-C4D9-1D43-9390-23BC1A3FA8E3}"/>
              </a:ext>
            </a:extLst>
          </p:cNvPr>
          <p:cNvSpPr txBox="1"/>
          <p:nvPr/>
        </p:nvSpPr>
        <p:spPr>
          <a:xfrm>
            <a:off x="1691817" y="2330067"/>
            <a:ext cx="9063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 2019, what are the strategies to check identity ?</a:t>
            </a:r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r>
              <a:rPr lang="fr-FR" sz="2400" dirty="0">
                <a:sym typeface="Wingdings" pitchFamily="2" charset="2"/>
              </a:rPr>
              <a:t> RFID </a:t>
            </a:r>
            <a:r>
              <a:rPr lang="fr-FR" sz="2400" dirty="0" err="1">
                <a:sym typeface="Wingdings" pitchFamily="2" charset="2"/>
              </a:rPr>
              <a:t>Card</a:t>
            </a:r>
            <a:r>
              <a:rPr lang="fr-FR" sz="2400" dirty="0">
                <a:sym typeface="Wingdings" pitchFamily="2" charset="2"/>
              </a:rPr>
              <a:t> Reader (RFID= R</a:t>
            </a:r>
            <a:r>
              <a:rPr lang="fr-FR" sz="2400" dirty="0"/>
              <a:t>adio </a:t>
            </a:r>
            <a:r>
              <a:rPr lang="fr-FR" sz="2400" dirty="0" err="1"/>
              <a:t>Frequency</a:t>
            </a:r>
            <a:r>
              <a:rPr lang="fr-FR" sz="2400" dirty="0"/>
              <a:t> </a:t>
            </a:r>
            <a:r>
              <a:rPr lang="fr-FR" sz="2400" dirty="0" err="1"/>
              <a:t>IDentification</a:t>
            </a:r>
            <a:r>
              <a:rPr lang="fr-FR" sz="2400" dirty="0"/>
              <a:t>)</a:t>
            </a:r>
            <a:endParaRPr lang="fr-FR" sz="2400" b="1" dirty="0"/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393F1D2F-CF6A-A942-BF25-719F5EF3D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827" y="4792133"/>
            <a:ext cx="1036401" cy="1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4772" y="441151"/>
            <a:ext cx="7277100" cy="7167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>introduction </a:t>
            </a:r>
          </a:p>
        </p:txBody>
      </p:sp>
      <p:pic>
        <p:nvPicPr>
          <p:cNvPr id="1034" name="Picture 10" descr="Résultat de recherche d'images pour &quot;identity check&quot;">
            <a:extLst>
              <a:ext uri="{FF2B5EF4-FFF2-40B4-BE49-F238E27FC236}">
                <a16:creationId xmlns:a16="http://schemas.microsoft.com/office/drawing/2014/main" id="{0B5D4037-E03D-B341-A082-716DBE2F8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00" y="4467612"/>
            <a:ext cx="4126777" cy="20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associée">
            <a:extLst>
              <a:ext uri="{FF2B5EF4-FFF2-40B4-BE49-F238E27FC236}">
                <a16:creationId xmlns:a16="http://schemas.microsoft.com/office/drawing/2014/main" id="{CCD125DA-C42B-3E4B-AEC1-08CED2D7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8" y="429139"/>
            <a:ext cx="1036401" cy="1721895"/>
          </a:xfrm>
          <a:prstGeom prst="rect">
            <a:avLst/>
          </a:prstGeom>
          <a:noFill/>
          <a:scene3d>
            <a:camera prst="orthographicFront">
              <a:rot lat="0" lon="2099999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7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personne, plancher, intérieur&#10;&#10;Description générée automatiquement">
            <a:extLst>
              <a:ext uri="{FF2B5EF4-FFF2-40B4-BE49-F238E27FC236}">
                <a16:creationId xmlns:a16="http://schemas.microsoft.com/office/drawing/2014/main" id="{29F535F7-F14B-FD4D-B42A-E6D972DE8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" r="15516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D30FAEA-9AA7-48D9-92FC-10E00C132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7784" y="600186"/>
            <a:ext cx="3374136" cy="982281"/>
          </a:xfrm>
          <a:solidFill>
            <a:schemeClr val="bg1">
              <a:alpha val="80000"/>
            </a:schemeClr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equipment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E350DB8-7D44-EC43-9B93-6C6A53756933}"/>
              </a:ext>
            </a:extLst>
          </p:cNvPr>
          <p:cNvSpPr txBox="1"/>
          <p:nvPr/>
        </p:nvSpPr>
        <p:spPr>
          <a:xfrm>
            <a:off x="8402551" y="2415435"/>
            <a:ext cx="2924601" cy="335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 err="1">
                <a:solidFill>
                  <a:schemeClr val="bg1"/>
                </a:solidFill>
              </a:rPr>
              <a:t>Arduino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Card</a:t>
            </a:r>
            <a:endParaRPr lang="fr-FR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USB </a:t>
            </a:r>
            <a:r>
              <a:rPr lang="fr-FR" sz="2400" dirty="0" err="1">
                <a:solidFill>
                  <a:schemeClr val="bg1"/>
                </a:solidFill>
              </a:rPr>
              <a:t>link</a:t>
            </a:r>
            <a:endParaRPr lang="fr-FR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 err="1">
                <a:solidFill>
                  <a:schemeClr val="bg1"/>
                </a:solidFill>
              </a:rPr>
              <a:t>Wires</a:t>
            </a:r>
            <a:endParaRPr lang="fr-FR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RFID </a:t>
            </a:r>
            <a:r>
              <a:rPr lang="fr-FR" sz="2400" dirty="0" err="1">
                <a:solidFill>
                  <a:schemeClr val="bg1"/>
                </a:solidFill>
              </a:rPr>
              <a:t>Card</a:t>
            </a:r>
            <a:endParaRPr lang="fr-FR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NFC Badges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RGB </a:t>
            </a:r>
            <a:r>
              <a:rPr lang="fr-FR" sz="2400" dirty="0" err="1">
                <a:solidFill>
                  <a:schemeClr val="bg1"/>
                </a:solidFill>
              </a:rPr>
              <a:t>Led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1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0713"/>
            <a:ext cx="7744428" cy="79777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err="1"/>
              <a:t>Step</a:t>
            </a:r>
            <a:r>
              <a:rPr lang="fr-FR" sz="3200" dirty="0"/>
              <a:t> 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1B2D2D-C4D9-1D43-9390-23BC1A3FA8E3}"/>
              </a:ext>
            </a:extLst>
          </p:cNvPr>
          <p:cNvSpPr txBox="1"/>
          <p:nvPr/>
        </p:nvSpPr>
        <p:spPr>
          <a:xfrm>
            <a:off x="1751570" y="2022563"/>
            <a:ext cx="868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fr-FR" sz="2400" dirty="0" err="1">
                <a:sym typeface="Wingdings" pitchFamily="2" charset="2"/>
              </a:rPr>
              <a:t>Connect</a:t>
            </a:r>
            <a:r>
              <a:rPr lang="fr-FR" sz="2400" dirty="0">
                <a:sym typeface="Wingdings" pitchFamily="2" charset="2"/>
              </a:rPr>
              <a:t> the </a:t>
            </a:r>
            <a:r>
              <a:rPr lang="fr-FR" sz="2400" dirty="0" err="1">
                <a:sym typeface="Wingdings" pitchFamily="2" charset="2"/>
              </a:rPr>
              <a:t>Arduino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card</a:t>
            </a:r>
            <a:r>
              <a:rPr lang="fr-FR" sz="2400" dirty="0">
                <a:sym typeface="Wingdings" pitchFamily="2" charset="2"/>
              </a:rPr>
              <a:t> to the computer (USB </a:t>
            </a:r>
            <a:r>
              <a:rPr lang="fr-FR" sz="2400" dirty="0" err="1">
                <a:sym typeface="Wingdings" pitchFamily="2" charset="2"/>
              </a:rPr>
              <a:t>link</a:t>
            </a:r>
            <a:r>
              <a:rPr lang="fr-FR" sz="2400" dirty="0">
                <a:sym typeface="Wingdings" pitchFamily="2" charset="2"/>
              </a:rPr>
              <a:t>)</a:t>
            </a:r>
          </a:p>
          <a:p>
            <a:pPr marL="342900" indent="-342900">
              <a:buFont typeface="Wingdings" pitchFamily="2" charset="2"/>
              <a:buChar char="à"/>
            </a:pPr>
            <a:endParaRPr lang="fr-FR" sz="2400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fr-FR" sz="2400" dirty="0">
                <a:sym typeface="Wingdings" pitchFamily="2" charset="2"/>
              </a:rPr>
              <a:t>Check the </a:t>
            </a:r>
            <a:r>
              <a:rPr lang="fr-FR" sz="2400" dirty="0" err="1">
                <a:sym typeface="Wingdings" pitchFamily="2" charset="2"/>
              </a:rPr>
              <a:t>wires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1A21C9-9E3E-1845-9500-E514F9D757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6563" y="3892107"/>
            <a:ext cx="3474656" cy="25251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DA177E-BFE7-2044-967B-68D80744266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46955" y="4099327"/>
            <a:ext cx="6750685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0713"/>
            <a:ext cx="7779152" cy="7167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err="1"/>
              <a:t>Step</a:t>
            </a:r>
            <a:r>
              <a:rPr lang="fr-FR" sz="3200" dirty="0"/>
              <a:t> 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1B2D2D-C4D9-1D43-9390-23BC1A3FA8E3}"/>
              </a:ext>
            </a:extLst>
          </p:cNvPr>
          <p:cNvSpPr txBox="1"/>
          <p:nvPr/>
        </p:nvSpPr>
        <p:spPr>
          <a:xfrm>
            <a:off x="761934" y="4158614"/>
            <a:ext cx="326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>
                <a:sym typeface="Wingdings" pitchFamily="2" charset="2"/>
              </a:rPr>
              <a:t> Include and manage libraries</a:t>
            </a:r>
            <a:endParaRPr lang="en-AU" sz="2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802778-70B3-624E-B7AC-E8333BD2BC01}"/>
              </a:ext>
            </a:extLst>
          </p:cNvPr>
          <p:cNvPicPr/>
          <p:nvPr/>
        </p:nvPicPr>
        <p:blipFill rotWithShape="1">
          <a:blip r:embed="rId2"/>
          <a:srcRect r="7268" b="11002"/>
          <a:stretch/>
        </p:blipFill>
        <p:spPr>
          <a:xfrm>
            <a:off x="4826330" y="2145991"/>
            <a:ext cx="6260014" cy="20412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7E6ACC-1600-D946-8611-C1599D62B351}"/>
              </a:ext>
            </a:extLst>
          </p:cNvPr>
          <p:cNvPicPr/>
          <p:nvPr/>
        </p:nvPicPr>
        <p:blipFill rotWithShape="1">
          <a:blip r:embed="rId3"/>
          <a:srcRect b="64463"/>
          <a:stretch/>
        </p:blipFill>
        <p:spPr>
          <a:xfrm>
            <a:off x="4826330" y="4728777"/>
            <a:ext cx="6750685" cy="13528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A71871-02D3-164B-88BB-C9576E6BF132}"/>
              </a:ext>
            </a:extLst>
          </p:cNvPr>
          <p:cNvSpPr txBox="1"/>
          <p:nvPr/>
        </p:nvSpPr>
        <p:spPr>
          <a:xfrm>
            <a:off x="761934" y="2967335"/>
            <a:ext cx="361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ym typeface="Wingdings" pitchFamily="2" charset="2"/>
              </a:rPr>
              <a:t> Open Arduino Software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9153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669" y="278667"/>
            <a:ext cx="7092661" cy="68203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err="1"/>
              <a:t>Step</a:t>
            </a:r>
            <a:r>
              <a:rPr lang="fr-FR" sz="3200" dirty="0"/>
              <a:t>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F33E02-539D-404A-8FC6-18EF5C6C86ED}"/>
              </a:ext>
            </a:extLst>
          </p:cNvPr>
          <p:cNvSpPr txBox="1"/>
          <p:nvPr/>
        </p:nvSpPr>
        <p:spPr>
          <a:xfrm>
            <a:off x="779297" y="2985115"/>
            <a:ext cx="45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Wingdings" pitchFamily="2" charset="2"/>
              </a:rPr>
              <a:t> Open the 1st </a:t>
            </a:r>
            <a:r>
              <a:rPr lang="fr-FR" sz="2400" dirty="0" err="1">
                <a:sym typeface="Wingdings" pitchFamily="2" charset="2"/>
              </a:rPr>
              <a:t>Arduino</a:t>
            </a:r>
            <a:r>
              <a:rPr lang="fr-FR" sz="2400" dirty="0">
                <a:sym typeface="Wingdings" pitchFamily="2" charset="2"/>
              </a:rPr>
              <a:t> program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EE532A-743E-1542-9C77-75B387E02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57005" y="1706944"/>
            <a:ext cx="5428377" cy="46935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18D382-CB62-9747-9920-304E2DCA330A}"/>
              </a:ext>
            </a:extLst>
          </p:cNvPr>
          <p:cNvSpPr txBox="1"/>
          <p:nvPr/>
        </p:nvSpPr>
        <p:spPr>
          <a:xfrm>
            <a:off x="779297" y="4561800"/>
            <a:ext cx="868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Wingdings" pitchFamily="2" charset="2"/>
              </a:rPr>
              <a:t> Open a monitoring </a:t>
            </a:r>
            <a:r>
              <a:rPr lang="fr-FR" sz="2400" dirty="0" err="1">
                <a:sym typeface="Wingdings" pitchFamily="2" charset="2"/>
              </a:rPr>
              <a:t>window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2243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6348" y="356142"/>
            <a:ext cx="7799173" cy="7084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err="1"/>
              <a:t>Step</a:t>
            </a:r>
            <a:r>
              <a:rPr lang="fr-FR" sz="3200" dirty="0"/>
              <a:t> 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DC5073-F0D6-534A-9B9C-A1C898D84E4D}"/>
              </a:ext>
            </a:extLst>
          </p:cNvPr>
          <p:cNvSpPr txBox="1"/>
          <p:nvPr/>
        </p:nvSpPr>
        <p:spPr>
          <a:xfrm>
            <a:off x="678408" y="4150187"/>
            <a:ext cx="868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Wingdings" pitchFamily="2" charset="2"/>
              </a:rPr>
              <a:t> Observe the </a:t>
            </a:r>
            <a:r>
              <a:rPr lang="fr-FR" sz="2400" dirty="0" err="1">
                <a:sym typeface="Wingdings" pitchFamily="2" charset="2"/>
              </a:rPr>
              <a:t>result</a:t>
            </a:r>
            <a:r>
              <a:rPr lang="fr-FR" sz="2400" dirty="0">
                <a:sym typeface="Wingdings" pitchFamily="2" charset="2"/>
              </a:rPr>
              <a:t> in the </a:t>
            </a:r>
            <a:r>
              <a:rPr lang="fr-FR" sz="2400" dirty="0" err="1">
                <a:sym typeface="Wingdings" pitchFamily="2" charset="2"/>
              </a:rPr>
              <a:t>monitorring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window</a:t>
            </a: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ADC51A-FBB2-3D4F-9E32-A0B668F49779}"/>
              </a:ext>
            </a:extLst>
          </p:cNvPr>
          <p:cNvSpPr txBox="1"/>
          <p:nvPr/>
        </p:nvSpPr>
        <p:spPr>
          <a:xfrm>
            <a:off x="678408" y="2363692"/>
            <a:ext cx="868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Wingdings" pitchFamily="2" charset="2"/>
              </a:rPr>
              <a:t> Put a NFC Badge </a:t>
            </a:r>
            <a:r>
              <a:rPr lang="fr-FR" sz="2400" dirty="0" err="1">
                <a:sym typeface="Wingdings" pitchFamily="2" charset="2"/>
              </a:rPr>
              <a:t>near</a:t>
            </a:r>
            <a:r>
              <a:rPr lang="fr-FR" sz="2400" dirty="0">
                <a:sym typeface="Wingdings" pitchFamily="2" charset="2"/>
              </a:rPr>
              <a:t> the RFID </a:t>
            </a:r>
            <a:r>
              <a:rPr lang="fr-FR" sz="2400" dirty="0" err="1">
                <a:sym typeface="Wingdings" pitchFamily="2" charset="2"/>
              </a:rPr>
              <a:t>card</a:t>
            </a:r>
            <a:r>
              <a:rPr lang="fr-FR" sz="2400" dirty="0">
                <a:sym typeface="Wingdings" pitchFamily="2" charset="2"/>
              </a:rPr>
              <a:t> </a:t>
            </a:r>
            <a:endParaRPr lang="fr-FR" sz="2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BE9DA4-8850-9741-8795-21F61190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11" y="3256939"/>
            <a:ext cx="3932174" cy="22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6348" y="356142"/>
            <a:ext cx="7799173" cy="70846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err="1"/>
              <a:t>Step</a:t>
            </a:r>
            <a:r>
              <a:rPr lang="fr-FR" sz="3200" dirty="0"/>
              <a:t> 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DC5073-F0D6-534A-9B9C-A1C898D84E4D}"/>
              </a:ext>
            </a:extLst>
          </p:cNvPr>
          <p:cNvSpPr txBox="1"/>
          <p:nvPr/>
        </p:nvSpPr>
        <p:spPr>
          <a:xfrm>
            <a:off x="1986348" y="2287018"/>
            <a:ext cx="868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ym typeface="Wingdings" pitchFamily="2" charset="2"/>
              </a:rPr>
              <a:t> </a:t>
            </a:r>
            <a:r>
              <a:rPr lang="fr-FR" sz="2400" dirty="0" err="1">
                <a:sym typeface="Wingdings" pitchFamily="2" charset="2"/>
              </a:rPr>
              <a:t>Fill</a:t>
            </a:r>
            <a:r>
              <a:rPr lang="fr-FR" sz="2400" dirty="0">
                <a:sym typeface="Wingdings" pitchFamily="2" charset="2"/>
              </a:rPr>
              <a:t> the table </a:t>
            </a:r>
            <a:r>
              <a:rPr lang="fr-FR" sz="2400" dirty="0" err="1">
                <a:sym typeface="Wingdings" pitchFamily="2" charset="2"/>
              </a:rPr>
              <a:t>with</a:t>
            </a:r>
            <a:r>
              <a:rPr lang="fr-FR" sz="2400" dirty="0">
                <a:sym typeface="Wingdings" pitchFamily="2" charset="2"/>
              </a:rPr>
              <a:t> the </a:t>
            </a:r>
            <a:r>
              <a:rPr lang="fr-FR" sz="2400" dirty="0" err="1">
                <a:sym typeface="Wingdings" pitchFamily="2" charset="2"/>
              </a:rPr>
              <a:t>numbers</a:t>
            </a:r>
            <a:endParaRPr lang="fr-FR" sz="24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275BC21-E9E3-4C44-84BE-AE6DB867C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20456"/>
              </p:ext>
            </p:extLst>
          </p:nvPr>
        </p:nvGraphicFramePr>
        <p:xfrm>
          <a:off x="1986348" y="3438660"/>
          <a:ext cx="7799172" cy="2182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3999">
                  <a:extLst>
                    <a:ext uri="{9D8B030D-6E8A-4147-A177-3AD203B41FA5}">
                      <a16:colId xmlns:a16="http://schemas.microsoft.com/office/drawing/2014/main" val="164832780"/>
                    </a:ext>
                  </a:extLst>
                </a:gridCol>
                <a:gridCol w="1279707">
                  <a:extLst>
                    <a:ext uri="{9D8B030D-6E8A-4147-A177-3AD203B41FA5}">
                      <a16:colId xmlns:a16="http://schemas.microsoft.com/office/drawing/2014/main" val="80002936"/>
                    </a:ext>
                  </a:extLst>
                </a:gridCol>
                <a:gridCol w="1278804">
                  <a:extLst>
                    <a:ext uri="{9D8B030D-6E8A-4147-A177-3AD203B41FA5}">
                      <a16:colId xmlns:a16="http://schemas.microsoft.com/office/drawing/2014/main" val="951861637"/>
                    </a:ext>
                  </a:extLst>
                </a:gridCol>
                <a:gridCol w="1279707">
                  <a:extLst>
                    <a:ext uri="{9D8B030D-6E8A-4147-A177-3AD203B41FA5}">
                      <a16:colId xmlns:a16="http://schemas.microsoft.com/office/drawing/2014/main" val="1338907735"/>
                    </a:ext>
                  </a:extLst>
                </a:gridCol>
                <a:gridCol w="1406955">
                  <a:extLst>
                    <a:ext uri="{9D8B030D-6E8A-4147-A177-3AD203B41FA5}">
                      <a16:colId xmlns:a16="http://schemas.microsoft.com/office/drawing/2014/main" val="312930260"/>
                    </a:ext>
                  </a:extLst>
                </a:gridCol>
              </a:tblGrid>
              <a:tr h="436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RFID card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0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1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2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3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145958"/>
                  </a:ext>
                </a:extLst>
              </a:tr>
              <a:tr h="436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NFC Badge 1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23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43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A2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F6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602089"/>
                  </a:ext>
                </a:extLst>
              </a:tr>
              <a:tr h="436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Bus card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44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59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F3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A7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989523"/>
                  </a:ext>
                </a:extLst>
              </a:tr>
              <a:tr h="436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NFC Badge 2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..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..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..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..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02077"/>
                  </a:ext>
                </a:extLst>
              </a:tr>
              <a:tr h="436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Canteen Card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..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..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..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..</a:t>
                      </a:r>
                      <a:endParaRPr lang="fr-FR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881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97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397FDA-B269-314A-9353-63996180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0713"/>
            <a:ext cx="7772400" cy="893818"/>
          </a:xfrm>
        </p:spPr>
        <p:txBody>
          <a:bodyPr>
            <a:normAutofit/>
          </a:bodyPr>
          <a:lstStyle/>
          <a:p>
            <a:pPr algn="ctr"/>
            <a:r>
              <a:rPr lang="fr-FR" sz="3200" dirty="0" err="1"/>
              <a:t>Step</a:t>
            </a:r>
            <a:r>
              <a:rPr lang="fr-FR" sz="3200" dirty="0"/>
              <a:t> 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1B2D2D-C4D9-1D43-9390-23BC1A3FA8E3}"/>
              </a:ext>
            </a:extLst>
          </p:cNvPr>
          <p:cNvSpPr txBox="1"/>
          <p:nvPr/>
        </p:nvSpPr>
        <p:spPr>
          <a:xfrm>
            <a:off x="457135" y="3033312"/>
            <a:ext cx="446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ym typeface="Wingdings" pitchFamily="2" charset="2"/>
              </a:rPr>
              <a:t> Open the 2</a:t>
            </a:r>
            <a:r>
              <a:rPr lang="en-GB" sz="2400" baseline="30000">
                <a:sym typeface="Wingdings" pitchFamily="2" charset="2"/>
              </a:rPr>
              <a:t>nd</a:t>
            </a:r>
            <a:r>
              <a:rPr lang="en-GB" sz="2400">
                <a:sym typeface="Wingdings" pitchFamily="2" charset="2"/>
              </a:rPr>
              <a:t> Arduino program</a:t>
            </a:r>
            <a:endParaRPr lang="en-GB" sz="2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FBDFC0-F874-034F-B65C-C3091AC8CA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31556" y="2149579"/>
            <a:ext cx="5807462" cy="4104719"/>
          </a:xfrm>
          <a:prstGeom prst="rect">
            <a:avLst/>
          </a:prstGeom>
        </p:spPr>
      </p:pic>
      <p:sp>
        <p:nvSpPr>
          <p:cNvPr id="3" name="Flèche vers la gauche 2">
            <a:extLst>
              <a:ext uri="{FF2B5EF4-FFF2-40B4-BE49-F238E27FC236}">
                <a16:creationId xmlns:a16="http://schemas.microsoft.com/office/drawing/2014/main" id="{B2F94C94-EDDE-594C-BC5F-7AAA2AAC4C76}"/>
              </a:ext>
            </a:extLst>
          </p:cNvPr>
          <p:cNvSpPr/>
          <p:nvPr/>
        </p:nvSpPr>
        <p:spPr>
          <a:xfrm>
            <a:off x="7466062" y="4190035"/>
            <a:ext cx="760041" cy="39199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8B92B7-27E1-D04E-A753-203841356BDA}"/>
              </a:ext>
            </a:extLst>
          </p:cNvPr>
          <p:cNvSpPr txBox="1"/>
          <p:nvPr/>
        </p:nvSpPr>
        <p:spPr>
          <a:xfrm>
            <a:off x="457134" y="4582033"/>
            <a:ext cx="446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ym typeface="Wingdings" pitchFamily="2" charset="2"/>
              </a:rPr>
              <a:t> Customize it !!</a:t>
            </a:r>
            <a:endParaRPr lang="en-GB" sz="2400"/>
          </a:p>
        </p:txBody>
      </p:sp>
      <p:sp>
        <p:nvSpPr>
          <p:cNvPr id="7" name="Flèche vers la gauche 6">
            <a:extLst>
              <a:ext uri="{FF2B5EF4-FFF2-40B4-BE49-F238E27FC236}">
                <a16:creationId xmlns:a16="http://schemas.microsoft.com/office/drawing/2014/main" id="{03C77FEC-1FBF-D944-886C-3ECB0EEC889E}"/>
              </a:ext>
            </a:extLst>
          </p:cNvPr>
          <p:cNvSpPr/>
          <p:nvPr/>
        </p:nvSpPr>
        <p:spPr>
          <a:xfrm>
            <a:off x="7846082" y="4670475"/>
            <a:ext cx="760041" cy="28477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èche vers la gauche 7">
            <a:extLst>
              <a:ext uri="{FF2B5EF4-FFF2-40B4-BE49-F238E27FC236}">
                <a16:creationId xmlns:a16="http://schemas.microsoft.com/office/drawing/2014/main" id="{7D61DD9B-BB97-1144-B014-7FA79704F37E}"/>
              </a:ext>
            </a:extLst>
          </p:cNvPr>
          <p:cNvSpPr/>
          <p:nvPr/>
        </p:nvSpPr>
        <p:spPr>
          <a:xfrm>
            <a:off x="7846082" y="5254691"/>
            <a:ext cx="760041" cy="28477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8AC7B4-108C-5847-B2D3-A5411CB4B824}"/>
              </a:ext>
            </a:extLst>
          </p:cNvPr>
          <p:cNvSpPr txBox="1"/>
          <p:nvPr/>
        </p:nvSpPr>
        <p:spPr>
          <a:xfrm>
            <a:off x="8226102" y="4262923"/>
            <a:ext cx="1288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Badge/Card’s Figures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3BB839-4664-9B4D-B4F2-7703F332987B}"/>
              </a:ext>
            </a:extLst>
          </p:cNvPr>
          <p:cNvSpPr txBox="1"/>
          <p:nvPr/>
        </p:nvSpPr>
        <p:spPr>
          <a:xfrm>
            <a:off x="8634282" y="4689753"/>
            <a:ext cx="1288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RGB </a:t>
            </a:r>
            <a:r>
              <a:rPr lang="en-GB" sz="1000" dirty="0" err="1">
                <a:solidFill>
                  <a:srgbClr val="FF0000"/>
                </a:solidFill>
              </a:rPr>
              <a:t>Led’s</a:t>
            </a:r>
            <a:r>
              <a:rPr lang="en-GB" sz="1000" dirty="0">
                <a:solidFill>
                  <a:srgbClr val="FF0000"/>
                </a:solidFill>
              </a:rPr>
              <a:t> colour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8B5DCC-7C78-C74A-9F77-CB4E274EA800}"/>
              </a:ext>
            </a:extLst>
          </p:cNvPr>
          <p:cNvSpPr txBox="1"/>
          <p:nvPr/>
        </p:nvSpPr>
        <p:spPr>
          <a:xfrm>
            <a:off x="8693912" y="5278810"/>
            <a:ext cx="1288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RGB </a:t>
            </a:r>
            <a:r>
              <a:rPr lang="en-GB" sz="1000" dirty="0" err="1">
                <a:solidFill>
                  <a:srgbClr val="FF0000"/>
                </a:solidFill>
              </a:rPr>
              <a:t>Led’s</a:t>
            </a:r>
            <a:r>
              <a:rPr lang="en-GB" sz="1000" dirty="0">
                <a:solidFill>
                  <a:srgbClr val="FF0000"/>
                </a:solidFill>
              </a:rPr>
              <a:t> colour</a:t>
            </a:r>
          </a:p>
        </p:txBody>
      </p:sp>
    </p:spTree>
    <p:extLst>
      <p:ext uri="{BB962C8B-B14F-4D97-AF65-F5344CB8AC3E}">
        <p14:creationId xmlns:p14="http://schemas.microsoft.com/office/powerpoint/2010/main" val="4129526204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188</Words>
  <Application>Microsoft Macintosh PowerPoint</Application>
  <PresentationFormat>Grand écran</PresentationFormat>
  <Paragraphs>70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Gill Sans MT</vt:lpstr>
      <vt:lpstr>Wingdings</vt:lpstr>
      <vt:lpstr>Colis</vt:lpstr>
      <vt:lpstr>RFID card reader Tanguy, Gabriel, Cyprien, Maxime</vt:lpstr>
      <vt:lpstr>introduction </vt:lpstr>
      <vt:lpstr>equipment</vt:lpstr>
      <vt:lpstr>Step 1</vt:lpstr>
      <vt:lpstr>Step 2</vt:lpstr>
      <vt:lpstr>Step 3</vt:lpstr>
      <vt:lpstr>Step 4</vt:lpstr>
      <vt:lpstr>Step 5</vt:lpstr>
      <vt:lpstr>Step 6</vt:lpstr>
      <vt:lpstr>Step 7</vt:lpstr>
      <vt:lpstr>Step 7 (results)</vt:lpstr>
      <vt:lpstr>Twinspace !!</vt:lpstr>
      <vt:lpstr>Thanks for listening !!  Tanguy, Gabriel, Cyprien, Maxime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RFID card reader Tanguy, Gabriel, Cyprien, Maxime</dc:title>
  <dc:creator>Maxime, GARCIA</dc:creator>
  <cp:lastModifiedBy>Maxime, GARCIA</cp:lastModifiedBy>
  <cp:revision>8</cp:revision>
  <dcterms:created xsi:type="dcterms:W3CDTF">2019-05-19T10:07:15Z</dcterms:created>
  <dcterms:modified xsi:type="dcterms:W3CDTF">2019-05-23T16:20:12Z</dcterms:modified>
</cp:coreProperties>
</file>