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8" r:id="rId4"/>
    <p:sldId id="270" r:id="rId5"/>
    <p:sldId id="271" r:id="rId6"/>
    <p:sldId id="262" r:id="rId7"/>
    <p:sldId id="261" r:id="rId8"/>
    <p:sldId id="272" r:id="rId9"/>
    <p:sldId id="263" r:id="rId10"/>
    <p:sldId id="258" r:id="rId11"/>
    <p:sldId id="264" r:id="rId12"/>
    <p:sldId id="256" r:id="rId13"/>
    <p:sldId id="26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5DA5-85E0-411A-8623-704CD1BA728B}" type="datetimeFigureOut">
              <a:rPr lang="sr-Latn-CS" smtClean="0"/>
              <a:t>5.4.2019.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F0B-D46E-46B3-A7E5-71F4F831FA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5DA5-85E0-411A-8623-704CD1BA728B}" type="datetimeFigureOut">
              <a:rPr lang="sr-Latn-CS" smtClean="0"/>
              <a:t>5.4.2019.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F0B-D46E-46B3-A7E5-71F4F831FA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5DA5-85E0-411A-8623-704CD1BA728B}" type="datetimeFigureOut">
              <a:rPr lang="sr-Latn-CS" smtClean="0"/>
              <a:t>5.4.2019.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F0B-D46E-46B3-A7E5-71F4F831FA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5DA5-85E0-411A-8623-704CD1BA728B}" type="datetimeFigureOut">
              <a:rPr lang="sr-Latn-CS" smtClean="0"/>
              <a:t>5.4.2019.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F0B-D46E-46B3-A7E5-71F4F831FA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5DA5-85E0-411A-8623-704CD1BA728B}" type="datetimeFigureOut">
              <a:rPr lang="sr-Latn-CS" smtClean="0"/>
              <a:t>5.4.2019.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F0B-D46E-46B3-A7E5-71F4F831FA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5DA5-85E0-411A-8623-704CD1BA728B}" type="datetimeFigureOut">
              <a:rPr lang="sr-Latn-CS" smtClean="0"/>
              <a:t>5.4.2019.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F0B-D46E-46B3-A7E5-71F4F831FA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5DA5-85E0-411A-8623-704CD1BA728B}" type="datetimeFigureOut">
              <a:rPr lang="sr-Latn-CS" smtClean="0"/>
              <a:t>5.4.2019.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F0B-D46E-46B3-A7E5-71F4F831FA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5DA5-85E0-411A-8623-704CD1BA728B}" type="datetimeFigureOut">
              <a:rPr lang="sr-Latn-CS" smtClean="0"/>
              <a:t>5.4.2019.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F0B-D46E-46B3-A7E5-71F4F831FA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5DA5-85E0-411A-8623-704CD1BA728B}" type="datetimeFigureOut">
              <a:rPr lang="sr-Latn-CS" smtClean="0"/>
              <a:t>5.4.2019.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F0B-D46E-46B3-A7E5-71F4F831FA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5DA5-85E0-411A-8623-704CD1BA728B}" type="datetimeFigureOut">
              <a:rPr lang="sr-Latn-CS" smtClean="0"/>
              <a:t>5.4.2019.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F0B-D46E-46B3-A7E5-71F4F831FA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5DA5-85E0-411A-8623-704CD1BA728B}" type="datetimeFigureOut">
              <a:rPr lang="sr-Latn-CS" smtClean="0"/>
              <a:t>5.4.2019.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F0B-D46E-46B3-A7E5-71F4F831FA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5DA5-85E0-411A-8623-704CD1BA728B}" type="datetimeFigureOut">
              <a:rPr lang="sr-Latn-CS" smtClean="0"/>
              <a:t>5.4.2019.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3F0B-D46E-46B3-A7E5-71F4F831FA0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s.hr/attachments/article/2188/IZVJESCE_2016_Pravobraniteljica_za_ravnopravnost_spolova_CJELOVITO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273050"/>
            <a:ext cx="6786610" cy="941372"/>
          </a:xfrm>
        </p:spPr>
        <p:txBody>
          <a:bodyPr>
            <a:noAutofit/>
          </a:bodyPr>
          <a:lstStyle/>
          <a:p>
            <a:pPr algn="ctr"/>
            <a:r>
              <a:rPr lang="hr-HR" sz="2400" dirty="0" smtClean="0"/>
              <a:t>NASILJE NAD ŽENAMA U REPUBLICI HRVATSKOJ</a:t>
            </a:r>
            <a:endParaRPr lang="hr-HR" sz="24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hr-HR" sz="2400" b="1" dirty="0"/>
              <a:t>U posljednjih pet godina u Hrvatskoj je ubijena 91 žena, što čini čak 47 posto svih ubojstava. U 70 posto tih ubojstava počinitelji su ženama bliske osobe, a u više od polovice slučajeva (54%) njihovi - intimni partneri.</a:t>
            </a:r>
            <a:endParaRPr lang="hr-HR" sz="2400" b="1" dirty="0" smtClean="0"/>
          </a:p>
        </p:txBody>
      </p:sp>
      <p:pic>
        <p:nvPicPr>
          <p:cNvPr id="7" name="Rezervirano mjesto sadržaja 6" descr="bhdgfbfb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632671"/>
            <a:ext cx="5111750" cy="313387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 izvješća pravobraniteljice</a:t>
            </a:r>
            <a:endParaRPr lang="hr-HR" dirty="0"/>
          </a:p>
        </p:txBody>
      </p:sp>
      <p:pic>
        <p:nvPicPr>
          <p:cNvPr id="5" name="Rezervirano mjesto sadržaja 4" descr="im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1402512"/>
            <a:ext cx="3714776" cy="324093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vi-VN" dirty="0"/>
              <a:t>Godina 2018., za instituciju bila je izrazito plodonosna jer su se </a:t>
            </a:r>
            <a:r>
              <a:rPr lang="vi-VN" b="1" dirty="0"/>
              <a:t>provodila 3 EU-projekta:</a:t>
            </a:r>
            <a:r>
              <a:rPr lang="vi-VN" dirty="0"/>
              <a:t> 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-</a:t>
            </a:r>
            <a:r>
              <a:rPr lang="vi-VN" dirty="0" smtClean="0"/>
              <a:t> </a:t>
            </a:r>
            <a:r>
              <a:rPr lang="vi-VN" dirty="0"/>
              <a:t>projekt </a:t>
            </a:r>
            <a:r>
              <a:rPr lang="vi-VN" i="1" dirty="0"/>
              <a:t>Izgradnja učinkovitije zaštite: promjena sustava borbe protiv nasilja prema </a:t>
            </a:r>
            <a:r>
              <a:rPr lang="vi-VN" i="1" dirty="0" smtClean="0"/>
              <a:t>ženama</a:t>
            </a:r>
            <a:endParaRPr lang="hr-HR" i="1" dirty="0"/>
          </a:p>
          <a:p>
            <a:pPr>
              <a:buFont typeface="Wingdings" pitchFamily="2" charset="2"/>
              <a:buChar char="Ø"/>
            </a:pPr>
            <a:r>
              <a:rPr lang="hr-HR" i="1" dirty="0" smtClean="0"/>
              <a:t>-</a:t>
            </a:r>
            <a:r>
              <a:rPr lang="vi-VN" dirty="0" smtClean="0"/>
              <a:t>novo-dobiveni </a:t>
            </a:r>
            <a:r>
              <a:rPr lang="vi-VN" dirty="0"/>
              <a:t>projekt </a:t>
            </a:r>
            <a:r>
              <a:rPr lang="vi-VN" i="1" dirty="0"/>
              <a:t>Jednaka prava-jednake plaće-jednake mirovine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/>
              <a:t>projekt </a:t>
            </a:r>
            <a:r>
              <a:rPr lang="vi-VN" i="1" dirty="0" smtClean="0"/>
              <a:t>Prema stvarnoj ravnopravnosti muškaraca i žena: usklađivanje profesionalnog i obiteljskog života</a:t>
            </a:r>
            <a:r>
              <a:rPr lang="vi-VN" dirty="0" smtClean="0"/>
              <a:t> (u svojoj završno-izvještajnoj fazi)</a:t>
            </a:r>
            <a:endParaRPr lang="hr-H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 nasilje nema opravdanja</a:t>
            </a:r>
            <a:endParaRPr lang="hr-HR" dirty="0"/>
          </a:p>
        </p:txBody>
      </p:sp>
      <p:pic>
        <p:nvPicPr>
          <p:cNvPr id="5" name="Rezervirano mjesto sadržaja 4" descr="preuzm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1643050"/>
            <a:ext cx="4357718" cy="300039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base"/>
            <a:endParaRPr lang="hr-HR" sz="1600" b="1" dirty="0" smtClean="0"/>
          </a:p>
          <a:p>
            <a:pPr fontAlgn="base"/>
            <a:r>
              <a:rPr lang="hr-HR" sz="1600" dirty="0" smtClean="0"/>
              <a:t>Udruga B.a.B.e.</a:t>
            </a:r>
            <a:endParaRPr lang="hr-HR" sz="1600" b="1" dirty="0" smtClean="0"/>
          </a:p>
          <a:p>
            <a:pPr fontAlgn="base"/>
            <a:endParaRPr lang="hr-HR" sz="1600" b="1" dirty="0"/>
          </a:p>
          <a:p>
            <a:pPr fontAlgn="base"/>
            <a:r>
              <a:rPr lang="hr-HR" sz="1600" b="1" dirty="0" smtClean="0"/>
              <a:t>Neprestano </a:t>
            </a:r>
            <a:r>
              <a:rPr lang="hr-HR" sz="1600" b="1" dirty="0"/>
              <a:t>se pokušava naći opravdanje za nasilnikovo ponašanje, a pritom se žrtvu stigmatizira, okrivljuje i </a:t>
            </a:r>
            <a:r>
              <a:rPr lang="hr-HR" sz="1600" b="1" dirty="0" smtClean="0"/>
              <a:t>ponižava.</a:t>
            </a:r>
            <a:endParaRPr lang="hr-HR" sz="1600" b="1" dirty="0"/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00882" cy="1162050"/>
          </a:xfrm>
        </p:spPr>
        <p:txBody>
          <a:bodyPr/>
          <a:lstStyle/>
          <a:p>
            <a:r>
              <a:rPr lang="hr-HR" dirty="0" smtClean="0"/>
              <a:t>Zagreb, 16. ožujka 2019. – Prosvjed inicijative </a:t>
            </a:r>
            <a:r>
              <a:rPr lang="hr-HR" b="0" dirty="0"/>
              <a:t>#SPASIME</a:t>
            </a:r>
            <a:endParaRPr lang="hr-HR" dirty="0"/>
          </a:p>
        </p:txBody>
      </p:sp>
      <p:pic>
        <p:nvPicPr>
          <p:cNvPr id="7" name="Rezervirano mjesto sadržaja 6" descr="ysgh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622648"/>
            <a:ext cx="5111750" cy="3153916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b="1" dirty="0" smtClean="0"/>
          </a:p>
          <a:p>
            <a:r>
              <a:rPr lang="hr-HR" b="0" i="0" dirty="0" smtClean="0">
                <a:solidFill>
                  <a:srgbClr val="1D1D1D"/>
                </a:solidFill>
                <a:latin typeface="Arial"/>
              </a:rPr>
              <a:t>Inicijativu pokrenula glumica Jelena Veljača</a:t>
            </a:r>
          </a:p>
          <a:p>
            <a:r>
              <a:rPr lang="hr-HR" b="0" i="0" dirty="0" smtClean="0">
                <a:solidFill>
                  <a:srgbClr val="1D1D1D"/>
                </a:solidFill>
                <a:latin typeface="Arial"/>
              </a:rPr>
              <a:t>Poručuju kako je Hrvatskoj potrebna nulta stopa tolerancije na nasilje te predlažu niz mjera koje bi povoljno utjecale na rad institucija, bolji pravni okvir i opću senzibilizaciju javnosti.</a:t>
            </a:r>
            <a:endParaRPr lang="hr-HR" b="1" dirty="0"/>
          </a:p>
          <a:p>
            <a:endParaRPr lang="hr-HR" b="1" dirty="0" smtClean="0"/>
          </a:p>
          <a:p>
            <a:r>
              <a:rPr lang="hr-HR" b="1" dirty="0" smtClean="0"/>
              <a:t>Pozvali </a:t>
            </a:r>
            <a:r>
              <a:rPr lang="hr-HR" b="1" dirty="0"/>
              <a:t>predstavnike vlasti da ozbiljnije pristupe problemu obiteljskog </a:t>
            </a:r>
            <a:r>
              <a:rPr lang="hr-HR" b="1" dirty="0" smtClean="0"/>
              <a:t>nasilja-nazočan i premijer RH</a:t>
            </a:r>
          </a:p>
          <a:p>
            <a:endParaRPr lang="hr-HR" b="1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 podataka</a:t>
            </a:r>
            <a:endParaRPr lang="hr-HR" dirty="0"/>
          </a:p>
        </p:txBody>
      </p:sp>
      <p:pic>
        <p:nvPicPr>
          <p:cNvPr id="5" name="Rezervirano mjesto sadržaja 4" descr="preuzmi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3571876"/>
            <a:ext cx="3489252" cy="257176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Podatke smo koristili iz:</a:t>
            </a:r>
            <a:endParaRPr lang="hr-HR" u="sng" dirty="0" smtClean="0"/>
          </a:p>
          <a:p>
            <a:r>
              <a:rPr lang="hr-HR" dirty="0" smtClean="0">
                <a:hlinkClick r:id="rId3"/>
              </a:rPr>
              <a:t>Izvješća </a:t>
            </a:r>
            <a:r>
              <a:rPr lang="hr-HR" dirty="0">
                <a:hlinkClick r:id="rId3"/>
              </a:rPr>
              <a:t>Pravobraniteljice za ravnopravnost </a:t>
            </a:r>
            <a:r>
              <a:rPr lang="hr-HR" dirty="0" smtClean="0">
                <a:hlinkClick r:id="rId3"/>
              </a:rPr>
              <a:t>spolova</a:t>
            </a:r>
            <a:endParaRPr lang="hr-HR" dirty="0"/>
          </a:p>
          <a:p>
            <a:endParaRPr lang="hr-HR" u="sng" dirty="0" smtClean="0"/>
          </a:p>
          <a:p>
            <a:pPr>
              <a:buFontTx/>
              <a:buChar char="-"/>
            </a:pPr>
            <a:r>
              <a:rPr lang="hr-HR" dirty="0" smtClean="0"/>
              <a:t>  MUP-a RH</a:t>
            </a:r>
          </a:p>
          <a:p>
            <a:r>
              <a:rPr lang="hr-HR" dirty="0" smtClean="0"/>
              <a:t>Fotografije su preuzete s interneta.</a:t>
            </a:r>
            <a:endParaRPr lang="hr-HR" dirty="0"/>
          </a:p>
        </p:txBody>
      </p:sp>
      <p:pic>
        <p:nvPicPr>
          <p:cNvPr id="6" name="Slika 5" descr="statistika_shutterstock_1262785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1071546"/>
            <a:ext cx="4429131" cy="29527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58072" cy="1162050"/>
          </a:xfrm>
        </p:spPr>
        <p:txBody>
          <a:bodyPr>
            <a:normAutofit/>
          </a:bodyPr>
          <a:lstStyle/>
          <a:p>
            <a:r>
              <a:rPr lang="pl-PL" dirty="0" smtClean="0"/>
              <a:t>Iz Izvješća o radu Pravobraniteljice za ravnopravnost spolova za 2018. godinu</a:t>
            </a:r>
            <a:endParaRPr lang="hr-HR" dirty="0"/>
          </a:p>
        </p:txBody>
      </p:sp>
      <p:pic>
        <p:nvPicPr>
          <p:cNvPr id="5" name="Rezervirano mjesto sadržaja 4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1643050"/>
            <a:ext cx="4019619" cy="285752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Pritužbe</a:t>
            </a:r>
            <a:r>
              <a:rPr lang="hr-HR" sz="2400" dirty="0"/>
              <a:t> </a:t>
            </a:r>
            <a:r>
              <a:rPr lang="hr-HR" sz="2400" dirty="0" smtClean="0"/>
              <a:t> javnoj pravobraniteljici se </a:t>
            </a:r>
            <a:r>
              <a:rPr lang="hr-HR" sz="2400" dirty="0"/>
              <a:t>i dalje u pretežnom broju odnose na </a:t>
            </a:r>
            <a:r>
              <a:rPr lang="hr-HR" sz="2400" b="1" dirty="0"/>
              <a:t>spolnu diskriminaciju (83,2%)</a:t>
            </a:r>
            <a:r>
              <a:rPr lang="hr-HR" sz="2400" dirty="0"/>
              <a:t> i u najvećem broju se radi o ženama (71,4%), dok je udio muškaraca od 27,7%.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Obiteljsko nasilje</a:t>
            </a:r>
            <a:endParaRPr lang="hr-HR" dirty="0"/>
          </a:p>
        </p:txBody>
      </p:sp>
      <p:pic>
        <p:nvPicPr>
          <p:cNvPr id="5" name="Rezervirano mjesto sadržaja 4" descr="c83fe38e056f7d1d588c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762790"/>
            <a:ext cx="5111750" cy="287363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endParaRPr lang="hr-HR" b="1" dirty="0" smtClean="0"/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hr-HR" sz="1600" b="1" dirty="0" smtClean="0"/>
              <a:t>O</a:t>
            </a:r>
            <a:r>
              <a:rPr lang="vi-VN" sz="1600" b="1" dirty="0" smtClean="0"/>
              <a:t>biteljsko nasilj</a:t>
            </a:r>
            <a:r>
              <a:rPr lang="hr-HR" sz="1600" b="1" dirty="0" smtClean="0"/>
              <a:t>e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hr-HR" sz="1600" dirty="0" smtClean="0"/>
              <a:t>- </a:t>
            </a:r>
            <a:r>
              <a:rPr lang="vi-VN" sz="1600" dirty="0" smtClean="0"/>
              <a:t>prekršajno je prijavljeno 10.272 osoba (za 10,7% manje nego u istom razdoblju prošle godine), od toga 78% muškaraca i 22% žena</a:t>
            </a:r>
            <a:endParaRPr lang="hr-HR" sz="1600" dirty="0" smtClean="0"/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vi-VN" sz="1600" dirty="0" smtClean="0"/>
              <a:t> </a:t>
            </a:r>
            <a:r>
              <a:rPr lang="hr-HR" sz="1600" dirty="0" smtClean="0"/>
              <a:t>o</a:t>
            </a:r>
            <a:r>
              <a:rPr lang="vi-VN" sz="1600" dirty="0" smtClean="0"/>
              <a:t>d ukupnog broja počinitelja kaznenog djela nasilja među bliskim osobama, muškaraca je 91% a žena 9%. </a:t>
            </a:r>
            <a:endParaRPr lang="hr-HR" sz="1600" dirty="0" smtClean="0"/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hr-HR" sz="1600" dirty="0" smtClean="0"/>
              <a:t>o</a:t>
            </a:r>
            <a:r>
              <a:rPr lang="vi-VN" sz="1600" dirty="0" smtClean="0"/>
              <a:t>d ukupnog broja stradalih žrtava u kaznenim djelima, 75% su žene i 25% muškarci.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vi-VN" sz="1600" dirty="0" smtClean="0"/>
              <a:t>žene su i dalje, u velikoj većini, žrtve nasilja u obitelji</a:t>
            </a:r>
            <a:endParaRPr lang="hr-HR" sz="1600" dirty="0" smtClean="0"/>
          </a:p>
          <a:p>
            <a:endParaRPr lang="hr-HR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STATISTIKA</a:t>
            </a:r>
            <a:endParaRPr lang="hr-HR" dirty="0"/>
          </a:p>
        </p:txBody>
      </p:sp>
      <p:pic>
        <p:nvPicPr>
          <p:cNvPr id="5" name="Rezervirano mjesto sadržaja 4" descr="nasilje_infografika_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500042"/>
            <a:ext cx="4899711" cy="585311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1_nasilje-1024x605 (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689543"/>
            <a:ext cx="5111750" cy="302012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UBOJSTVO ŽENA</a:t>
            </a:r>
            <a:endParaRPr lang="hr-HR" dirty="0"/>
          </a:p>
        </p:txBody>
      </p:sp>
      <p:pic>
        <p:nvPicPr>
          <p:cNvPr id="6" name="Rezervirano mjesto sadržaja 5" descr="5e64f64ec4d75df1835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760402"/>
            <a:ext cx="5111750" cy="287840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vi-VN" b="1" dirty="0" smtClean="0"/>
              <a:t> 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 rot="10800000" flipV="1">
            <a:off x="642910" y="2000240"/>
            <a:ext cx="23574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Od 2010. do 2017. godine u Hrvatskoj je ubijeno 156 žena. Njih 114 ubili su bliski ljudi, a 69 intimni partneri. Na jednu ženu koja prijavi nasilje dolazi njih četiri do pet koje to ne učine, iskustva su udruga koje se bave zaštitom žena i njihovih prava.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i="1" dirty="0" smtClean="0"/>
              <a:t>Femicide Watch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vi-VN" dirty="0"/>
              <a:t> </a:t>
            </a:r>
            <a:r>
              <a:rPr lang="hr-HR" b="1" dirty="0"/>
              <a:t>Ž</a:t>
            </a:r>
            <a:r>
              <a:rPr lang="vi-VN" b="1" dirty="0" smtClean="0"/>
              <a:t>rtve </a:t>
            </a:r>
            <a:r>
              <a:rPr lang="vi-VN" b="1" dirty="0"/>
              <a:t>partnerskog nasilja još uvijek nemaju odgovarajuću pravnu zaštitu</a:t>
            </a:r>
            <a:r>
              <a:rPr lang="vi-VN" dirty="0"/>
              <a:t>, stoga se trebaju žurno potražiti bolja zakonodavna rješenja</a:t>
            </a:r>
            <a:r>
              <a:rPr lang="vi-VN" dirty="0" smtClean="0"/>
              <a:t>.</a:t>
            </a:r>
            <a:endParaRPr lang="hr-HR" dirty="0" smtClean="0"/>
          </a:p>
          <a:p>
            <a:r>
              <a:rPr lang="hr-HR" dirty="0" smtClean="0"/>
              <a:t> U </a:t>
            </a:r>
            <a:r>
              <a:rPr lang="vi-VN" dirty="0" smtClean="0"/>
              <a:t>većini analiziranih slučajeva obiteljskog nasilja, utvrđeno je </a:t>
            </a:r>
            <a:r>
              <a:rPr lang="vi-VN" b="1" dirty="0" smtClean="0"/>
              <a:t>da je okidač za ubojstvo bila odluka supruge/partnerice da napusti supruga/partnera te neadekvatna ili spora reakcija nadležnih tijela</a:t>
            </a:r>
          </a:p>
          <a:p>
            <a:endParaRPr lang="vi-VN" dirty="0"/>
          </a:p>
          <a:p>
            <a:r>
              <a:rPr lang="hr-HR" dirty="0" smtClean="0"/>
              <a:t>K</a:t>
            </a:r>
            <a:r>
              <a:rPr lang="vi-VN" dirty="0" smtClean="0"/>
              <a:t>roz</a:t>
            </a:r>
            <a:r>
              <a:rPr lang="vi-VN" dirty="0"/>
              <a:t> </a:t>
            </a:r>
            <a:r>
              <a:rPr lang="vi-VN" i="1" dirty="0"/>
              <a:t>Promatračko tijelo za sveobuhvatno nadgledanje, prikupljanje podataka, analizu slučajeva ubojstava žena i izvještavanje „Femicide Watch“</a:t>
            </a:r>
            <a:r>
              <a:rPr lang="vi-VN" dirty="0"/>
              <a:t>, koje je Pravobraniteljica osnovala 2017., započeto je prikupljanje podataka i detaljna analiza slučajeva ubojstava i teških ubojstava žena od strane njima bliskih muškaraca, za razdoblje 2016.-2018</a:t>
            </a:r>
            <a:r>
              <a:rPr lang="vi-VN" dirty="0" smtClean="0"/>
              <a:t>.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9" name="Rezervirano mjesto sadržaja 8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1500174"/>
            <a:ext cx="4429156" cy="31432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preuz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997" y="1785926"/>
            <a:ext cx="5114812" cy="342902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ŽENSKA MREŽA HRVATSKE</a:t>
            </a:r>
            <a:endParaRPr lang="hr-HR" dirty="0"/>
          </a:p>
        </p:txBody>
      </p:sp>
      <p:pic>
        <p:nvPicPr>
          <p:cNvPr id="5" name="Rezervirano mjesto sadržaja 4" descr="PXL_230518_20732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6755"/>
            <a:ext cx="5111750" cy="340570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A</a:t>
            </a:r>
            <a:r>
              <a:rPr lang="vi-VN" dirty="0" smtClean="0"/>
              <a:t>ktivistica </a:t>
            </a:r>
            <a:r>
              <a:rPr lang="vi-VN" dirty="0"/>
              <a:t>Ženske mreže </a:t>
            </a:r>
            <a:r>
              <a:rPr lang="vi-VN" dirty="0" smtClean="0"/>
              <a:t>Hrvatske</a:t>
            </a:r>
            <a:endParaRPr lang="hr-HR" dirty="0" smtClean="0"/>
          </a:p>
          <a:p>
            <a:endParaRPr lang="hr-HR" dirty="0"/>
          </a:p>
          <a:p>
            <a:r>
              <a:rPr lang="hr-HR" sz="1800" dirty="0" smtClean="0"/>
              <a:t>-- </a:t>
            </a:r>
            <a:r>
              <a:rPr lang="vi-VN" sz="1800" dirty="0" smtClean="0"/>
              <a:t>odjeven</a:t>
            </a:r>
            <a:r>
              <a:rPr lang="hr-HR" sz="1800" dirty="0" smtClean="0"/>
              <a:t>E</a:t>
            </a:r>
            <a:r>
              <a:rPr lang="vi-VN" sz="1800" dirty="0" smtClean="0"/>
              <a:t> </a:t>
            </a:r>
            <a:r>
              <a:rPr lang="vi-VN" sz="1800" dirty="0"/>
              <a:t>u sluškinju ispred Vlade prosvjedovala tražeći djelotvorniju implementaciju Istanbulske konvencije te upozorila na nasilje koje se događa, a ne sprječava niti sankcionira.</a:t>
            </a:r>
            <a:endParaRPr lang="hr-HR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365</Words>
  <Application>Microsoft Office PowerPoint</Application>
  <PresentationFormat>Prikaz na zaslonu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NASILJE NAD ŽENAMA U REPUBLICI HRVATSKOJ</vt:lpstr>
      <vt:lpstr>Iz Izvješća o radu Pravobraniteljice za ravnopravnost spolova za 2018. godinu</vt:lpstr>
      <vt:lpstr>Obiteljsko nasilje</vt:lpstr>
      <vt:lpstr>STATISTIKA</vt:lpstr>
      <vt:lpstr>Slajd 5</vt:lpstr>
      <vt:lpstr>UBOJSTVO ŽENA</vt:lpstr>
      <vt:lpstr>Femicide Watch</vt:lpstr>
      <vt:lpstr>Slajd 8</vt:lpstr>
      <vt:lpstr>ŽENSKA MREŽA HRVATSKE</vt:lpstr>
      <vt:lpstr>Iz izvješća pravobraniteljice</vt:lpstr>
      <vt:lpstr>Za nasilje nema opravdanja</vt:lpstr>
      <vt:lpstr>Zagreb, 16. ožujka 2019. – Prosvjed inicijative #SPASIME</vt:lpstr>
      <vt:lpstr>Izvori podataka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Zagreb, 16. ožujka 2019. – Prosvjed inicijative #SPASIME</dc:title>
  <dc:creator>korisnik</dc:creator>
  <cp:lastModifiedBy>korisnik</cp:lastModifiedBy>
  <cp:revision>23</cp:revision>
  <dcterms:created xsi:type="dcterms:W3CDTF">2019-04-05T07:32:46Z</dcterms:created>
  <dcterms:modified xsi:type="dcterms:W3CDTF">2019-04-05T11:14:08Z</dcterms:modified>
</cp:coreProperties>
</file>