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1pPr>
    <a:lvl2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2pPr>
    <a:lvl3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3pPr>
    <a:lvl4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4pPr>
    <a:lvl5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5pPr>
    <a:lvl6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6pPr>
    <a:lvl7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7pPr>
    <a:lvl8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8pPr>
    <a:lvl9pPr algn="ctr" defTabSz="584200">
      <a:defRPr sz="3600">
        <a:solidFill>
          <a:srgbClr val="5E5E5E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 b="def" i="def"/>
      <a:tcStyle>
        <a:tcBdr/>
        <a:fill>
          <a:solidFill>
            <a:srgbClr val="EDF1F4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 b="def" i="def"/>
      <a:tcStyle>
        <a:tcBdr/>
        <a:fill>
          <a:solidFill>
            <a:srgbClr val="F6ECEA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 b="def" i="def"/>
      <a:tcStyle>
        <a:tcBdr/>
        <a:fill>
          <a:solidFill>
            <a:srgbClr val="F4F6ED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E0033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0033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38100" cap="flat">
              <a:solidFill>
                <a:srgbClr val="5E0033"/>
              </a:solidFill>
              <a:prstDash val="solid"/>
              <a:bevel/>
            </a:ln>
          </a:top>
          <a:bottom>
            <a:ln w="127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0033"/>
      </a:tcTxStyle>
      <a:tcStyle>
        <a:tcBdr>
          <a:left>
            <a:ln w="12700" cap="flat">
              <a:solidFill>
                <a:srgbClr val="5E0033"/>
              </a:solidFill>
              <a:prstDash val="solid"/>
              <a:bevel/>
            </a:ln>
          </a:left>
          <a:right>
            <a:ln w="12700" cap="flat">
              <a:solidFill>
                <a:srgbClr val="5E0033"/>
              </a:solidFill>
              <a:prstDash val="solid"/>
              <a:bevel/>
            </a:ln>
          </a:right>
          <a:top>
            <a:ln w="12700" cap="flat">
              <a:solidFill>
                <a:srgbClr val="5E0033"/>
              </a:solidFill>
              <a:prstDash val="solid"/>
              <a:bevel/>
            </a:ln>
          </a:top>
          <a:bottom>
            <a:ln w="38100" cap="flat">
              <a:solidFill>
                <a:srgbClr val="5E0033"/>
              </a:solidFill>
              <a:prstDash val="solid"/>
              <a:bevel/>
            </a:ln>
          </a:bottom>
          <a:insideH>
            <a:ln w="12700" cap="flat">
              <a:solidFill>
                <a:srgbClr val="5E0033"/>
              </a:solidFill>
              <a:prstDash val="solid"/>
              <a:bevel/>
            </a:ln>
          </a:insideH>
          <a:insideV>
            <a:ln w="12700" cap="flat">
              <a:solidFill>
                <a:srgbClr val="5E0033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askerville"/>
          <a:ea typeface="Baskerville"/>
          <a:cs typeface="Baskerville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ett</a:t>
            </a:r>
            <a:endParaRPr sz="4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två</a:t>
            </a:r>
            <a:endParaRPr sz="4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tre</a:t>
            </a:r>
            <a:endParaRPr sz="4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fyra</a:t>
            </a:r>
            <a:endParaRPr sz="4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05538"/>
            <a:ext cx="5486400" cy="584112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ett</a:t>
            </a:r>
            <a:endParaRPr sz="30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två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tre</a:t>
            </a:r>
            <a:endParaRPr sz="30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fyra</a:t>
            </a:r>
            <a:endParaRPr sz="30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8"/>
            <a:ext cx="11430000" cy="5841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ett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två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tre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fyra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Brödtext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3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954908" y="171225"/>
            <a:ext cx="11430002" cy="160192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LISEBERG</a:t>
            </a:r>
          </a:p>
        </p:txBody>
      </p:sp>
      <p:pic>
        <p:nvPicPr>
          <p:cNvPr id="33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073" y="2037402"/>
            <a:ext cx="5437393" cy="305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5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4745" y="2037403"/>
            <a:ext cx="5908678" cy="2363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61665" y="6902721"/>
            <a:ext cx="3833751" cy="24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7.jpeg"/>
          <p:cNvPicPr/>
          <p:nvPr/>
        </p:nvPicPr>
        <p:blipFill>
          <a:blip r:embed="rId5">
            <a:extLst/>
          </a:blip>
          <a:srcRect l="6593" t="6593" r="6593" b="6593"/>
          <a:stretch>
            <a:fillRect/>
          </a:stretch>
        </p:blipFill>
        <p:spPr>
          <a:xfrm>
            <a:off x="8709216" y="5432322"/>
            <a:ext cx="4134012" cy="2784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8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997" y="5860134"/>
            <a:ext cx="3896870" cy="2597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9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62301" y="4298269"/>
            <a:ext cx="3480341" cy="2311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680802" y="408184"/>
            <a:ext cx="11430003" cy="41279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Liseberg est le plus grand parc d'amusement de l'Europe. Il y a beaucoup d'attractions différentes,Dignes pour tous les âges.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le nyatse nommé mechanica, et c'est très drôle,il tourne pendant qu'elle se </a:t>
            </a:r>
            <a:endParaRPr sz="4000">
              <a:solidFill>
                <a:srgbClr val="5E5E5E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balançait environ 30 pieds en l'air</a:t>
            </a:r>
          </a:p>
        </p:txBody>
      </p:sp>
      <p:pic>
        <p:nvPicPr>
          <p:cNvPr id="41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2082" y="4733322"/>
            <a:ext cx="6092141" cy="409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0505" y="4593119"/>
            <a:ext cx="3945965" cy="4626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787400" y="719438"/>
            <a:ext cx="11430000" cy="132782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</a:rPr>
              <a:t>la côte ouest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1046276" y="2243944"/>
            <a:ext cx="11430002" cy="2041697"/>
          </a:xfrm>
          <a:prstGeom prst="rect">
            <a:avLst/>
          </a:prstGeom>
        </p:spPr>
        <p:txBody>
          <a:bodyPr/>
          <a:lstStyle/>
          <a:p>
            <a:pPr lvl="0" defTabSz="47320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sur la côte sud-ouest de la Suède appelé mer west coast. Il est connu pour l'eau salée vous devez prendre une douchepour rincer le sel à l'extérieur.</a:t>
            </a:r>
            <a:endParaRPr sz="3200"/>
          </a:p>
          <a:p>
            <a:pPr lvl="0" defTabSz="47320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Vous pouvez pêcher beaucoup maquereau</a:t>
            </a:r>
          </a:p>
        </p:txBody>
      </p:sp>
      <p:pic>
        <p:nvPicPr>
          <p:cNvPr id="46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7596" y="4346982"/>
            <a:ext cx="7259910" cy="482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635118" y="414876"/>
            <a:ext cx="6397113" cy="1152697"/>
          </a:xfrm>
          <a:prstGeom prst="rect">
            <a:avLst/>
          </a:prstGeom>
        </p:spPr>
        <p:txBody>
          <a:bodyPr/>
          <a:lstStyle>
            <a:lvl1pPr defTabSz="543305">
              <a:defRPr sz="7200">
                <a:effectLst>
                  <a:outerShdw sx="100000" sy="100000" kx="0" ky="0" algn="b" rotWithShape="0" blurRad="63500" dist="11811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276D6D"/>
                </a:solidFill>
                <a:effectLst>
                  <a:outerShdw sx="100000" sy="100000" kx="0" ky="0" algn="b" rotWithShape="0" blurRad="63500" dist="11811" dir="5400000">
                    <a:srgbClr val="000000">
                      <a:alpha val="30000"/>
                    </a:srgbClr>
                  </a:outerShdw>
                </a:effectLst>
              </a:rPr>
              <a:t>Icehotel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178275" y="1420852"/>
            <a:ext cx="7470695" cy="2627980"/>
          </a:xfrm>
          <a:prstGeom prst="rect">
            <a:avLst/>
          </a:prstGeom>
        </p:spPr>
        <p:txBody>
          <a:bodyPr/>
          <a:lstStyle/>
          <a:p>
            <a:pPr lvl="0" defTabSz="47320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Il est construit de glace de jukkasjärvi.Il fond en avril et est constitué à l'automne.</a:t>
            </a:r>
            <a:endParaRPr sz="3200"/>
          </a:p>
          <a:p>
            <a:pPr lvl="0" defTabSz="47320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Vous pouvez aller sur Northern light tour avec la motoneige, la faune Scout et älgsaffari à cheval et bien plus encore.</a:t>
            </a:r>
          </a:p>
        </p:txBody>
      </p:sp>
      <p:pic>
        <p:nvPicPr>
          <p:cNvPr id="50" name="image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501" y="4400924"/>
            <a:ext cx="5334672" cy="3726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1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6251" y="954229"/>
            <a:ext cx="4956508" cy="322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405" y="4955745"/>
            <a:ext cx="6354261" cy="4230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E0033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