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05B1A0-CA51-4B91-BBF1-2F56CF6D489E}" type="datetimeFigureOut">
              <a:rPr lang="ro-RO" smtClean="0"/>
              <a:pPr/>
              <a:t>15.05.2015</a:t>
            </a:fld>
            <a:endParaRPr lang="ro-RO"/>
          </a:p>
        </p:txBody>
      </p:sp>
      <p:sp>
        <p:nvSpPr>
          <p:cNvPr id="4" name="Substituent imagine diapozitiv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6" name="Substituent subsol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84B756-E8BE-4CE7-A98F-8EDEED28344F}" type="slidenum">
              <a:rPr lang="ro-RO" smtClean="0"/>
              <a:pPr/>
              <a:t>‹#›</a:t>
            </a:fld>
            <a:endParaRPr lang="ro-R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r>
              <a:rPr lang="fr-FR" dirty="0" err="1" smtClean="0"/>
              <a:t>Rebeca</a:t>
            </a:r>
            <a:r>
              <a:rPr lang="fr-FR" dirty="0" smtClean="0"/>
              <a:t> </a:t>
            </a:r>
            <a:r>
              <a:rPr lang="fr-FR" dirty="0" err="1" smtClean="0"/>
              <a:t>Ungur</a:t>
            </a:r>
            <a:endParaRPr lang="ro-RO" dirty="0"/>
          </a:p>
        </p:txBody>
      </p:sp>
      <p:sp>
        <p:nvSpPr>
          <p:cNvPr id="4" name="Substituent număr diapozitiv 3"/>
          <p:cNvSpPr>
            <a:spLocks noGrp="1"/>
          </p:cNvSpPr>
          <p:nvPr>
            <p:ph type="sldNum" sz="quarter" idx="10"/>
          </p:nvPr>
        </p:nvSpPr>
        <p:spPr/>
        <p:txBody>
          <a:bodyPr/>
          <a:lstStyle/>
          <a:p>
            <a:fld id="{8284B756-E8BE-4CE7-A98F-8EDEED28344F}" type="slidenum">
              <a:rPr lang="ro-RO" smtClean="0"/>
              <a:pPr/>
              <a:t>2</a:t>
            </a:fld>
            <a:endParaRPr lang="ro-R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r>
              <a:rPr lang="fr-FR" dirty="0" smtClean="0"/>
              <a:t>Laura Bogdan</a:t>
            </a:r>
            <a:endParaRPr lang="ro-RO" dirty="0"/>
          </a:p>
        </p:txBody>
      </p:sp>
      <p:sp>
        <p:nvSpPr>
          <p:cNvPr id="4" name="Substituent număr diapozitiv 3"/>
          <p:cNvSpPr>
            <a:spLocks noGrp="1"/>
          </p:cNvSpPr>
          <p:nvPr>
            <p:ph type="sldNum" sz="quarter" idx="10"/>
          </p:nvPr>
        </p:nvSpPr>
        <p:spPr/>
        <p:txBody>
          <a:bodyPr/>
          <a:lstStyle/>
          <a:p>
            <a:fld id="{8284B756-E8BE-4CE7-A98F-8EDEED28344F}" type="slidenum">
              <a:rPr lang="ro-RO" smtClean="0"/>
              <a:pPr/>
              <a:t>3</a:t>
            </a:fld>
            <a:endParaRPr lang="ro-R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r>
              <a:rPr lang="fr-FR" dirty="0" smtClean="0"/>
              <a:t>Laura Bogdan</a:t>
            </a:r>
            <a:endParaRPr lang="ro-RO" dirty="0"/>
          </a:p>
        </p:txBody>
      </p:sp>
      <p:sp>
        <p:nvSpPr>
          <p:cNvPr id="4" name="Substituent număr diapozitiv 3"/>
          <p:cNvSpPr>
            <a:spLocks noGrp="1"/>
          </p:cNvSpPr>
          <p:nvPr>
            <p:ph type="sldNum" sz="quarter" idx="10"/>
          </p:nvPr>
        </p:nvSpPr>
        <p:spPr/>
        <p:txBody>
          <a:bodyPr/>
          <a:lstStyle/>
          <a:p>
            <a:fld id="{8284B756-E8BE-4CE7-A98F-8EDEED28344F}" type="slidenum">
              <a:rPr lang="ro-RO" smtClean="0"/>
              <a:pPr/>
              <a:t>4</a:t>
            </a:fld>
            <a:endParaRPr lang="ro-R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r>
              <a:rPr lang="fr-FR" dirty="0" err="1" smtClean="0"/>
              <a:t>Iosif</a:t>
            </a:r>
            <a:r>
              <a:rPr lang="fr-FR" dirty="0" smtClean="0"/>
              <a:t> Bogdan</a:t>
            </a:r>
            <a:endParaRPr lang="ro-RO" dirty="0"/>
          </a:p>
        </p:txBody>
      </p:sp>
      <p:sp>
        <p:nvSpPr>
          <p:cNvPr id="4" name="Substituent număr diapozitiv 3"/>
          <p:cNvSpPr>
            <a:spLocks noGrp="1"/>
          </p:cNvSpPr>
          <p:nvPr>
            <p:ph type="sldNum" sz="quarter" idx="10"/>
          </p:nvPr>
        </p:nvSpPr>
        <p:spPr/>
        <p:txBody>
          <a:bodyPr/>
          <a:lstStyle/>
          <a:p>
            <a:fld id="{8284B756-E8BE-4CE7-A98F-8EDEED28344F}" type="slidenum">
              <a:rPr lang="ro-RO" smtClean="0"/>
              <a:pPr/>
              <a:t>5</a:t>
            </a:fld>
            <a:endParaRPr lang="ro-R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r>
              <a:rPr lang="fr-FR" dirty="0" err="1" smtClean="0"/>
              <a:t>Halasz</a:t>
            </a:r>
            <a:r>
              <a:rPr lang="fr-FR" dirty="0" smtClean="0"/>
              <a:t> Julia</a:t>
            </a:r>
            <a:endParaRPr lang="ro-RO" dirty="0"/>
          </a:p>
        </p:txBody>
      </p:sp>
      <p:sp>
        <p:nvSpPr>
          <p:cNvPr id="4" name="Substituent număr diapozitiv 3"/>
          <p:cNvSpPr>
            <a:spLocks noGrp="1"/>
          </p:cNvSpPr>
          <p:nvPr>
            <p:ph type="sldNum" sz="quarter" idx="10"/>
          </p:nvPr>
        </p:nvSpPr>
        <p:spPr/>
        <p:txBody>
          <a:bodyPr/>
          <a:lstStyle/>
          <a:p>
            <a:fld id="{8284B756-E8BE-4CE7-A98F-8EDEED28344F}" type="slidenum">
              <a:rPr lang="ro-RO" smtClean="0"/>
              <a:pPr/>
              <a:t>6</a:t>
            </a:fld>
            <a:endParaRPr lang="ro-R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r>
              <a:rPr lang="fr-FR" dirty="0" err="1" smtClean="0"/>
              <a:t>Halasz</a:t>
            </a:r>
            <a:r>
              <a:rPr lang="fr-FR" dirty="0" smtClean="0"/>
              <a:t> Julia</a:t>
            </a:r>
            <a:endParaRPr lang="ro-RO" dirty="0"/>
          </a:p>
        </p:txBody>
      </p:sp>
      <p:sp>
        <p:nvSpPr>
          <p:cNvPr id="4" name="Substituent număr diapozitiv 3"/>
          <p:cNvSpPr>
            <a:spLocks noGrp="1"/>
          </p:cNvSpPr>
          <p:nvPr>
            <p:ph type="sldNum" sz="quarter" idx="10"/>
          </p:nvPr>
        </p:nvSpPr>
        <p:spPr/>
        <p:txBody>
          <a:bodyPr/>
          <a:lstStyle/>
          <a:p>
            <a:fld id="{8284B756-E8BE-4CE7-A98F-8EDEED28344F}" type="slidenum">
              <a:rPr lang="ro-RO" smtClean="0"/>
              <a:pPr/>
              <a:t>7</a:t>
            </a:fld>
            <a:endParaRPr lang="ro-R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425"/>
            <a:ext cx="7772400" cy="1470025"/>
          </a:xfrm>
        </p:spPr>
        <p:txBody>
          <a:bodyPr/>
          <a:lstStyle/>
          <a:p>
            <a:r>
              <a:rPr lang="ro-RO" smtClean="0"/>
              <a:t>Faceți clic pentru a edita stilul de titlu Coordonator</a:t>
            </a:r>
            <a:endParaRPr lang="en-US"/>
          </a:p>
        </p:txBody>
      </p:sp>
      <p:sp>
        <p:nvSpPr>
          <p:cNvPr id="3" name="Subtitlu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Faceți clic pentru editarea stilului de subtitlu al coordonatorului</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5/15/2015</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5/15/2015</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lang="ro-RO" smtClean="0"/>
              <a:t>Faceți clic pentru a edita stilul de titlu Coordonator</a:t>
            </a:r>
            <a:endParaRPr lang="en-US"/>
          </a:p>
        </p:txBody>
      </p:sp>
      <p:sp>
        <p:nvSpPr>
          <p:cNvPr id="3" name="Substituent text vertical 2"/>
          <p:cNvSpPr>
            <a:spLocks noGrp="1"/>
          </p:cNvSpPr>
          <p:nvPr>
            <p:ph type="body" orient="vert" idx="1"/>
          </p:nvPr>
        </p:nvSpPr>
        <p:spPr>
          <a:xfrm>
            <a:off x="457200" y="274638"/>
            <a:ext cx="6019800" cy="5851525"/>
          </a:xfrm>
        </p:spPr>
        <p:txBody>
          <a:bodyPr vert="eaVert"/>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5/15/2015</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conținut 2"/>
          <p:cNvSpPr>
            <a:spLocks noGrp="1"/>
          </p:cNvSpPr>
          <p:nvPr>
            <p:ph idx="1"/>
          </p:nvPr>
        </p:nvSpPr>
        <p:spPr/>
        <p:txBody>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10"/>
          </p:nvPr>
        </p:nvSpPr>
        <p:spPr/>
        <p:txBody>
          <a:bodyPr/>
          <a:lstStyle/>
          <a:p>
            <a:fld id="{69E7B2AD-34D6-4093-8772-DC8079B6D005}" type="datetimeFigureOut">
              <a:rPr lang="en-US" smtClean="0"/>
              <a:pPr/>
              <a:t>5/15/2015</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smtClean="0"/>
              <a:t>Faceți clic pentru a edita stilul de titlu Coordonator</a:t>
            </a:r>
            <a:endParaRPr lang="en-US"/>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Faceți clic pentru a edita stilurile de text Coordonator</a:t>
            </a:r>
          </a:p>
        </p:txBody>
      </p:sp>
      <p:sp>
        <p:nvSpPr>
          <p:cNvPr id="4" name="Substituent dată 3"/>
          <p:cNvSpPr>
            <a:spLocks noGrp="1"/>
          </p:cNvSpPr>
          <p:nvPr>
            <p:ph type="dt" sz="half" idx="10"/>
          </p:nvPr>
        </p:nvSpPr>
        <p:spPr/>
        <p:txBody>
          <a:bodyPr/>
          <a:lstStyle/>
          <a:p>
            <a:fld id="{69E7B2AD-34D6-4093-8772-DC8079B6D005}" type="datetimeFigureOut">
              <a:rPr lang="en-US" smtClean="0"/>
              <a:pPr/>
              <a:t>5/15/2015</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conțin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conțin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dată 4"/>
          <p:cNvSpPr>
            <a:spLocks noGrp="1"/>
          </p:cNvSpPr>
          <p:nvPr>
            <p:ph type="dt" sz="half" idx="10"/>
          </p:nvPr>
        </p:nvSpPr>
        <p:spPr/>
        <p:txBody>
          <a:bodyPr/>
          <a:lstStyle/>
          <a:p>
            <a:fld id="{69E7B2AD-34D6-4093-8772-DC8079B6D005}" type="datetimeFigureOut">
              <a:rPr lang="en-US" smtClean="0"/>
              <a:pPr/>
              <a:t>5/15/2015</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smtClean="0"/>
              <a:t>Faceți clic pentru a edita stilul de titlu Coordonator</a:t>
            </a:r>
            <a:endParaRPr lang="en-US"/>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Faceți clic pentru a edita stilurile de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7" name="Substituent dată 6"/>
          <p:cNvSpPr>
            <a:spLocks noGrp="1"/>
          </p:cNvSpPr>
          <p:nvPr>
            <p:ph type="dt" sz="half" idx="10"/>
          </p:nvPr>
        </p:nvSpPr>
        <p:spPr/>
        <p:txBody>
          <a:bodyPr/>
          <a:lstStyle/>
          <a:p>
            <a:fld id="{69E7B2AD-34D6-4093-8772-DC8079B6D005}" type="datetimeFigureOut">
              <a:rPr lang="en-US" smtClean="0"/>
              <a:pPr/>
              <a:t>5/15/2015</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Faceți clic pentru a edita stilul de titlu Coordonator</a:t>
            </a:r>
            <a:endParaRPr lang="en-US"/>
          </a:p>
        </p:txBody>
      </p:sp>
      <p:sp>
        <p:nvSpPr>
          <p:cNvPr id="3" name="Substituent dată 2"/>
          <p:cNvSpPr>
            <a:spLocks noGrp="1"/>
          </p:cNvSpPr>
          <p:nvPr>
            <p:ph type="dt" sz="half" idx="10"/>
          </p:nvPr>
        </p:nvSpPr>
        <p:spPr/>
        <p:txBody>
          <a:bodyPr/>
          <a:lstStyle/>
          <a:p>
            <a:fld id="{69E7B2AD-34D6-4093-8772-DC8079B6D005}" type="datetimeFigureOut">
              <a:rPr lang="en-US" smtClean="0"/>
              <a:pPr/>
              <a:t>5/15/2015</a:t>
            </a:fld>
            <a:endParaRPr lang="en-US"/>
          </a:p>
        </p:txBody>
      </p:sp>
      <p:sp>
        <p:nvSpPr>
          <p:cNvPr id="4" name="Substituent subsol 3"/>
          <p:cNvSpPr>
            <a:spLocks noGrp="1"/>
          </p:cNvSpPr>
          <p:nvPr>
            <p:ph type="ftr" sz="quarter" idx="11"/>
          </p:nvPr>
        </p:nvSpPr>
        <p:spPr/>
        <p:txBody>
          <a:bodyPr/>
          <a:lstStyle/>
          <a:p>
            <a:endParaRPr lang="en-US"/>
          </a:p>
        </p:txBody>
      </p:sp>
      <p:sp>
        <p:nvSpPr>
          <p:cNvPr id="5" name="Substituent număr diapozitiv 4"/>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69E7B2AD-34D6-4093-8772-DC8079B6D005}" type="datetimeFigureOut">
              <a:rPr lang="en-US" smtClean="0"/>
              <a:pPr/>
              <a:t>5/15/2015</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nchor="b"/>
          <a:lstStyle>
            <a:lvl1pPr algn="l">
              <a:defRPr sz="2000" b="1"/>
            </a:lvl1pPr>
          </a:lstStyle>
          <a:p>
            <a:r>
              <a:rPr lang="ro-RO" smtClean="0"/>
              <a:t>Faceți clic pentru a edita stilul de titlu Coordonator</a:t>
            </a:r>
            <a:endParaRPr lang="en-US"/>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69E7B2AD-34D6-4093-8772-DC8079B6D005}" type="datetimeFigureOut">
              <a:rPr lang="en-US" smtClean="0"/>
              <a:pPr/>
              <a:t>5/15/2015</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nchor="b"/>
          <a:lstStyle>
            <a:lvl1pPr algn="l">
              <a:defRPr sz="2000" b="1"/>
            </a:lvl1pPr>
          </a:lstStyle>
          <a:p>
            <a:r>
              <a:rPr lang="ro-RO" smtClean="0"/>
              <a:t>Faceți clic pentru a edita stilul de titlu Coordonator</a:t>
            </a:r>
            <a:endParaRPr lang="en-US"/>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Faceți clic pentru a edita stilurile de text Coordonator</a:t>
            </a:r>
          </a:p>
        </p:txBody>
      </p:sp>
      <p:sp>
        <p:nvSpPr>
          <p:cNvPr id="5" name="Substituent dată 4"/>
          <p:cNvSpPr>
            <a:spLocks noGrp="1"/>
          </p:cNvSpPr>
          <p:nvPr>
            <p:ph type="dt" sz="half" idx="10"/>
          </p:nvPr>
        </p:nvSpPr>
        <p:spPr/>
        <p:txBody>
          <a:bodyPr/>
          <a:lstStyle/>
          <a:p>
            <a:fld id="{69E7B2AD-34D6-4093-8772-DC8079B6D005}" type="datetimeFigureOut">
              <a:rPr lang="en-US" smtClean="0"/>
              <a:pPr/>
              <a:t>5/15/2015</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1E923D44-A265-4C35-B3D9-34A1C005FE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o-RO" smtClean="0"/>
              <a:t>Faceți clic pentru a edita stilul de titlu Coordonator</a:t>
            </a:r>
            <a:endParaRPr lang="en-US"/>
          </a:p>
        </p:txBody>
      </p:sp>
      <p:sp>
        <p:nvSpPr>
          <p:cNvPr id="3" name="Substituent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smtClean="0"/>
              <a:t>Faceți clic pentru a edita stilurile de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Substituent dată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7B2AD-34D6-4093-8772-DC8079B6D005}" type="datetimeFigureOut">
              <a:rPr lang="en-US" smtClean="0"/>
              <a:pPr/>
              <a:t>5/15/2015</a:t>
            </a:fld>
            <a:endParaRPr lang="en-US"/>
          </a:p>
        </p:txBody>
      </p:sp>
      <p:sp>
        <p:nvSpPr>
          <p:cNvPr id="5" name="Substituent subso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ubstituent număr diapozitiv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23D44-A265-4C35-B3D9-34A1C005FE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5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u 1"/>
          <p:cNvSpPr>
            <a:spLocks noGrp="1"/>
          </p:cNvSpPr>
          <p:nvPr>
            <p:ph type="ctrTitle"/>
          </p:nvPr>
        </p:nvSpPr>
        <p:spPr>
          <a:solidFill>
            <a:schemeClr val="accent2">
              <a:lumMod val="40000"/>
              <a:lumOff val="60000"/>
            </a:schemeClr>
          </a:solidFill>
        </p:spPr>
        <p:txBody>
          <a:bodyPr/>
          <a:lstStyle/>
          <a:p>
            <a:endParaRPr lang="ro-RO" dirty="0"/>
          </a:p>
        </p:txBody>
      </p:sp>
      <p:sp>
        <p:nvSpPr>
          <p:cNvPr id="3" name="Subtitlu 2"/>
          <p:cNvSpPr>
            <a:spLocks noGrp="1"/>
          </p:cNvSpPr>
          <p:nvPr>
            <p:ph type="subTitle" idx="1"/>
          </p:nvPr>
        </p:nvSpPr>
        <p:spPr/>
        <p:txBody>
          <a:bodyPr/>
          <a:lstStyle/>
          <a:p>
            <a:endParaRPr lang="ro-RO" dirty="0"/>
          </a:p>
        </p:txBody>
      </p:sp>
      <p:sp>
        <p:nvSpPr>
          <p:cNvPr id="4" name="Dreptunghi 3"/>
          <p:cNvSpPr/>
          <p:nvPr/>
        </p:nvSpPr>
        <p:spPr>
          <a:xfrm>
            <a:off x="1857356" y="2428868"/>
            <a:ext cx="5414046" cy="923330"/>
          </a:xfrm>
          <a:prstGeom prst="rect">
            <a:avLst/>
          </a:prstGeom>
          <a:noFill/>
        </p:spPr>
        <p:txBody>
          <a:bodyPr wrap="none" lIns="91440" tIns="45720" rIns="91440" bIns="45720">
            <a:spAutoFit/>
          </a:bodyPr>
          <a:lstStyle/>
          <a:p>
            <a:pPr algn="ctr"/>
            <a:r>
              <a:rPr lang="ro-RO" sz="5400" b="1" cap="none" spc="0"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Les</a:t>
            </a:r>
            <a:r>
              <a:rPr lang="ro-RO"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v</a:t>
            </a:r>
            <a:r>
              <a:rPr lang="fr-FR" sz="5400" b="1" cap="none" spc="0"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acances</a:t>
            </a:r>
            <a:r>
              <a:rPr lang="fr-FR"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d’été</a:t>
            </a:r>
            <a:endParaRPr lang="ro-RO"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Dreptunghi 4"/>
          <p:cNvSpPr/>
          <p:nvPr/>
        </p:nvSpPr>
        <p:spPr>
          <a:xfrm>
            <a:off x="357158" y="5715016"/>
            <a:ext cx="8215370" cy="738664"/>
          </a:xfrm>
          <a:prstGeom prst="rect">
            <a:avLst/>
          </a:prstGeom>
        </p:spPr>
        <p:txBody>
          <a:bodyPr wrap="square">
            <a:spAutoFit/>
          </a:bodyPr>
          <a:lstStyle/>
          <a:p>
            <a:pPr algn="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eTwinning</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project</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2400" b="1" dirty="0" smtClean="0">
                <a:ln w="1905"/>
                <a:solidFill>
                  <a:schemeClr val="tx1">
                    <a:lumMod val="75000"/>
                    <a:lumOff val="25000"/>
                  </a:schemeClr>
                </a:solidFill>
                <a:effectLst>
                  <a:innerShdw blurRad="69850" dist="43180" dir="5400000">
                    <a:srgbClr val="000000">
                      <a:alpha val="65000"/>
                    </a:srgbClr>
                  </a:innerShdw>
                </a:effectLst>
              </a:rPr>
              <a:t>T</a:t>
            </a:r>
            <a:r>
              <a:rPr lang="ro-RO" sz="2400" b="1" dirty="0" err="1" smtClean="0">
                <a:ln w="1905"/>
                <a:solidFill>
                  <a:schemeClr val="tx1">
                    <a:lumMod val="75000"/>
                    <a:lumOff val="25000"/>
                  </a:schemeClr>
                </a:solidFill>
                <a:effectLst>
                  <a:innerShdw blurRad="69850" dist="43180" dir="5400000">
                    <a:srgbClr val="000000">
                      <a:alpha val="65000"/>
                    </a:srgbClr>
                  </a:innerShdw>
                </a:effectLst>
              </a:rPr>
              <a:t>eens</a:t>
            </a:r>
            <a:r>
              <a:rPr lang="ro-RO" sz="2400" b="1" dirty="0" smtClean="0">
                <a:ln w="1905"/>
                <a:solidFill>
                  <a:schemeClr val="tx1">
                    <a:lumMod val="75000"/>
                    <a:lumOff val="25000"/>
                  </a:schemeClr>
                </a:solidFill>
                <a:effectLst>
                  <a:innerShdw blurRad="69850" dist="43180" dir="5400000">
                    <a:srgbClr val="000000">
                      <a:alpha val="65000"/>
                    </a:srgbClr>
                  </a:innerShdw>
                </a:effectLst>
              </a:rPr>
              <a:t> in Europe</a:t>
            </a:r>
            <a:r>
              <a:rPr lang="fr-FR" sz="2400" b="1" dirty="0" smtClean="0">
                <a:ln w="1905"/>
                <a:solidFill>
                  <a:schemeClr val="tx1">
                    <a:lumMod val="75000"/>
                    <a:lumOff val="25000"/>
                  </a:schemeClr>
                </a:solidFill>
                <a:effectLst>
                  <a:innerShdw blurRad="69850" dist="43180" dir="5400000">
                    <a:srgbClr val="000000">
                      <a:alpha val="65000"/>
                    </a:srgbClr>
                  </a:innerShdw>
                </a:effectLst>
              </a:rPr>
              <a:t> </a:t>
            </a:r>
            <a:r>
              <a:rPr lang="fr-FR" b="1" dirty="0" smtClean="0">
                <a:ln w="1905"/>
                <a:solidFill>
                  <a:schemeClr val="bg1">
                    <a:lumMod val="50000"/>
                  </a:schemeClr>
                </a:solidFill>
                <a:effectLst>
                  <a:innerShdw blurRad="69850" dist="43180" dir="5400000">
                    <a:srgbClr val="000000">
                      <a:alpha val="65000"/>
                    </a:srgbClr>
                  </a:innerShdw>
                </a:effectLst>
              </a:rPr>
              <a:t>Collège Technique « Ioan </a:t>
            </a:r>
            <a:r>
              <a:rPr lang="fr-FR" b="1" dirty="0" err="1" smtClean="0">
                <a:ln w="1905"/>
                <a:solidFill>
                  <a:schemeClr val="bg1">
                    <a:lumMod val="50000"/>
                  </a:schemeClr>
                </a:solidFill>
                <a:effectLst>
                  <a:innerShdw blurRad="69850" dist="43180" dir="5400000">
                    <a:srgbClr val="000000">
                      <a:alpha val="65000"/>
                    </a:srgbClr>
                  </a:innerShdw>
                </a:effectLst>
              </a:rPr>
              <a:t>Ciordas</a:t>
            </a:r>
            <a:r>
              <a:rPr lang="fr-FR" b="1" dirty="0" smtClean="0">
                <a:ln w="1905"/>
                <a:solidFill>
                  <a:schemeClr val="bg1">
                    <a:lumMod val="50000"/>
                  </a:schemeClr>
                </a:solidFill>
                <a:effectLst>
                  <a:innerShdw blurRad="69850" dist="43180" dir="5400000">
                    <a:srgbClr val="000000">
                      <a:alpha val="65000"/>
                    </a:srgbClr>
                  </a:innerShdw>
                </a:effectLst>
              </a:rPr>
              <a:t> », </a:t>
            </a:r>
            <a:r>
              <a:rPr lang="fr-FR" b="1" dirty="0" err="1" smtClean="0">
                <a:ln w="1905"/>
                <a:solidFill>
                  <a:schemeClr val="bg1">
                    <a:lumMod val="50000"/>
                  </a:schemeClr>
                </a:solidFill>
                <a:effectLst>
                  <a:innerShdw blurRad="69850" dist="43180" dir="5400000">
                    <a:srgbClr val="000000">
                      <a:alpha val="65000"/>
                    </a:srgbClr>
                  </a:innerShdw>
                </a:effectLst>
              </a:rPr>
              <a:t>Beiu</a:t>
            </a:r>
            <a:r>
              <a:rPr lang="ro-RO" b="1" dirty="0" smtClean="0">
                <a:ln w="1905"/>
                <a:solidFill>
                  <a:schemeClr val="bg1">
                    <a:lumMod val="50000"/>
                  </a:schemeClr>
                </a:solidFill>
                <a:effectLst>
                  <a:innerShdw blurRad="69850" dist="43180" dir="5400000">
                    <a:srgbClr val="000000">
                      <a:alpha val="65000"/>
                    </a:srgbClr>
                  </a:innerShdw>
                </a:effectLst>
              </a:rPr>
              <a:t>ș</a:t>
            </a:r>
            <a:r>
              <a:rPr lang="fr-FR" b="1" dirty="0" smtClean="0">
                <a:ln w="1905"/>
                <a:solidFill>
                  <a:schemeClr val="bg1">
                    <a:lumMod val="50000"/>
                  </a:schemeClr>
                </a:solidFill>
                <a:effectLst>
                  <a:innerShdw blurRad="69850" dist="43180" dir="5400000">
                    <a:srgbClr val="000000">
                      <a:alpha val="65000"/>
                    </a:srgbClr>
                  </a:innerShdw>
                </a:effectLst>
              </a:rPr>
              <a:t>, Roumanie</a:t>
            </a:r>
            <a:endParaRPr lang="ro-RO" b="1" dirty="0">
              <a:ln w="1905"/>
              <a:solidFill>
                <a:schemeClr val="bg1">
                  <a:lumMod val="50000"/>
                </a:schemeClr>
              </a:solidFill>
              <a:effectLst>
                <a:innerShdw blurRad="69850" dist="43180" dir="5400000">
                  <a:srgbClr val="000000">
                    <a:alpha val="65000"/>
                  </a:srgbClr>
                </a:innerShdw>
              </a:effectLst>
            </a:endParaRPr>
          </a:p>
        </p:txBody>
      </p:sp>
      <p:sp>
        <p:nvSpPr>
          <p:cNvPr id="2050" name="AutoShape 2" descr="http://www.google.fr/url?source=imglanding&amp;ct=img&amp;q=http://learninglab.etwinning.net/image/image_gallery?uuid=2bf0cd22-64a6-4e89-ba0d-d24ef69a8b72&amp;groupId=4288722&amp;t=1348131220995&amp;sa=X&amp;ei=nDRWVfmXDMydsAGr6oDgCg&amp;ved=0CAkQ8wc&amp;usg=AFQjCNGbQcGI6IDecqY9zzFrx4w2plFilA"/>
          <p:cNvSpPr>
            <a:spLocks noChangeAspect="1" noChangeArrowheads="1"/>
          </p:cNvSpPr>
          <p:nvPr/>
        </p:nvSpPr>
        <p:spPr bwMode="auto">
          <a:xfrm>
            <a:off x="155575" y="-914400"/>
            <a:ext cx="3952875" cy="1914525"/>
          </a:xfrm>
          <a:prstGeom prst="rect">
            <a:avLst/>
          </a:prstGeom>
          <a:noFill/>
        </p:spPr>
        <p:txBody>
          <a:bodyPr vert="horz" wrap="square" lIns="91440" tIns="45720" rIns="91440" bIns="45720" numCol="1" anchor="t" anchorCtr="0" compatLnSpc="1">
            <a:prstTxWarp prst="textNoShape">
              <a:avLst/>
            </a:prstTxWarp>
          </a:bodyPr>
          <a:lstStyle/>
          <a:p>
            <a:endParaRPr lang="ro-RO"/>
          </a:p>
        </p:txBody>
      </p:sp>
      <p:sp>
        <p:nvSpPr>
          <p:cNvPr id="2052" name="AutoShape 4" descr="http://www.google.fr/url?source=imglanding&amp;ct=img&amp;q=http://learninglab.etwinning.net/image/image_gallery?uuid=2bf0cd22-64a6-4e89-ba0d-d24ef69a8b72&amp;groupId=4288722&amp;t=1348131220995&amp;sa=X&amp;ei=nDRWVfmXDMydsAGr6oDgCg&amp;ved=0CAkQ8wc&amp;usg=AFQjCNGbQcGI6IDecqY9zzFrx4w2plFilA"/>
          <p:cNvSpPr>
            <a:spLocks noChangeAspect="1" noChangeArrowheads="1"/>
          </p:cNvSpPr>
          <p:nvPr/>
        </p:nvSpPr>
        <p:spPr bwMode="auto">
          <a:xfrm>
            <a:off x="155575" y="-914400"/>
            <a:ext cx="3952875" cy="1914525"/>
          </a:xfrm>
          <a:prstGeom prst="rect">
            <a:avLst/>
          </a:prstGeom>
          <a:noFill/>
        </p:spPr>
        <p:txBody>
          <a:bodyPr vert="horz" wrap="square" lIns="91440" tIns="45720" rIns="91440" bIns="45720" numCol="1" anchor="t" anchorCtr="0" compatLnSpc="1">
            <a:prstTxWarp prst="textNoShape">
              <a:avLst/>
            </a:prstTxWarp>
          </a:bodyPr>
          <a:lstStyle/>
          <a:p>
            <a:endParaRPr lang="ro-RO"/>
          </a:p>
        </p:txBody>
      </p:sp>
      <p:sp>
        <p:nvSpPr>
          <p:cNvPr id="2054" name="AutoShape 6" descr="http://www.google.fr/url?source=imglanding&amp;ct=img&amp;q=http://learninglab.etwinning.net/image/image_gallery?uuid=2bf0cd22-64a6-4e89-ba0d-d24ef69a8b72&amp;groupId=4288722&amp;t=1348131220995&amp;sa=X&amp;ei=nDRWVfmXDMydsAGr6oDgCg&amp;ved=0CAkQ8wc&amp;usg=AFQjCNGbQcGI6IDecqY9zzFrx4w2plFilA"/>
          <p:cNvSpPr>
            <a:spLocks noChangeAspect="1" noChangeArrowheads="1"/>
          </p:cNvSpPr>
          <p:nvPr/>
        </p:nvSpPr>
        <p:spPr bwMode="auto">
          <a:xfrm>
            <a:off x="155575" y="-914400"/>
            <a:ext cx="3952875" cy="1914525"/>
          </a:xfrm>
          <a:prstGeom prst="rect">
            <a:avLst/>
          </a:prstGeom>
          <a:noFill/>
        </p:spPr>
        <p:txBody>
          <a:bodyPr vert="horz" wrap="square" lIns="91440" tIns="45720" rIns="91440" bIns="45720" numCol="1" anchor="t" anchorCtr="0" compatLnSpc="1">
            <a:prstTxWarp prst="textNoShape">
              <a:avLst/>
            </a:prstTxWarp>
          </a:bodyPr>
          <a:lstStyle/>
          <a:p>
            <a:endParaRPr lang="ro-RO"/>
          </a:p>
        </p:txBody>
      </p:sp>
      <p:pic>
        <p:nvPicPr>
          <p:cNvPr id="2056" name="Picture 8" descr="http://www.google.fr/url?source=imglanding&amp;ct=img&amp;q=http://files.eun.org/etwinning/LOGOS/eTwinning-LogoHorizontal_CMYK.png&amp;sa=X&amp;ei=5zRWVaG0HoixsAHMgYHQBg&amp;ved=0CAkQ8wc&amp;usg=AFQjCNH9A9jzz2Fc_zzpzhPnyMiZfxLA5A"/>
          <p:cNvPicPr>
            <a:picLocks noChangeAspect="1" noChangeArrowheads="1"/>
          </p:cNvPicPr>
          <p:nvPr/>
        </p:nvPicPr>
        <p:blipFill>
          <a:blip r:embed="rId2"/>
          <a:srcRect/>
          <a:stretch>
            <a:fillRect/>
          </a:stretch>
        </p:blipFill>
        <p:spPr bwMode="auto">
          <a:xfrm>
            <a:off x="642910" y="428604"/>
            <a:ext cx="7058039" cy="211531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tile tx="260350" ty="0" sx="100000" sy="100000" flip="xy" algn="tl"/>
        </a:blip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a:xfrm>
            <a:off x="428596" y="0"/>
            <a:ext cx="8229600" cy="1143000"/>
          </a:xfrm>
        </p:spPr>
        <p:txBody>
          <a:bodyPr/>
          <a:lstStyle/>
          <a:p>
            <a:r>
              <a:rPr lang="fr-FR" dirty="0" smtClean="0"/>
              <a:t>Vacances d’été</a:t>
            </a:r>
            <a:endParaRPr lang="ro-RO" dirty="0"/>
          </a:p>
        </p:txBody>
      </p:sp>
      <p:sp>
        <p:nvSpPr>
          <p:cNvPr id="3" name="Substituent conținut 2"/>
          <p:cNvSpPr>
            <a:spLocks noGrp="1"/>
          </p:cNvSpPr>
          <p:nvPr>
            <p:ph idx="1"/>
          </p:nvPr>
        </p:nvSpPr>
        <p:spPr>
          <a:xfrm>
            <a:off x="457200" y="1000108"/>
            <a:ext cx="8229600" cy="5429288"/>
          </a:xfrm>
        </p:spPr>
        <p:txBody>
          <a:bodyPr>
            <a:normAutofit fontScale="92500" lnSpcReduction="10000"/>
          </a:bodyPr>
          <a:lstStyle/>
          <a:p>
            <a:pPr algn="just">
              <a:buNone/>
            </a:pPr>
            <a:r>
              <a:rPr lang="fr-FR" dirty="0" smtClean="0"/>
              <a:t>	Les vacances d’été sont l’unique instant quand nous sommes libres de l’école et de tous les devoirs.</a:t>
            </a:r>
          </a:p>
          <a:p>
            <a:pPr algn="just">
              <a:buNone/>
            </a:pPr>
            <a:r>
              <a:rPr lang="fr-FR" dirty="0" smtClean="0"/>
              <a:t>	C’est le plus long temps quand nous pouvons faire « RIEN ». Bien sûr que nous aidons notre famille.</a:t>
            </a:r>
          </a:p>
          <a:p>
            <a:pPr algn="just">
              <a:buNone/>
            </a:pPr>
            <a:r>
              <a:rPr lang="fr-FR" dirty="0" smtClean="0"/>
              <a:t>	tous les copains sont heureux quand le mois de juin arrive parce que les vacances sont proches. </a:t>
            </a:r>
          </a:p>
          <a:p>
            <a:pPr algn="just">
              <a:buNone/>
            </a:pPr>
            <a:r>
              <a:rPr lang="fr-FR" dirty="0" smtClean="0"/>
              <a:t>	Pendant les vacances d’été nous allons en vacances fantastiques dans d’autres pays.</a:t>
            </a:r>
          </a:p>
          <a:p>
            <a:pPr algn="r">
              <a:buNone/>
            </a:pPr>
            <a:r>
              <a:rPr lang="fr-FR" dirty="0" err="1" smtClean="0"/>
              <a:t>Rebeca</a:t>
            </a:r>
            <a:endParaRPr lang="fr-FR" dirty="0" smtClean="0"/>
          </a:p>
          <a:p>
            <a:pPr>
              <a:buNone/>
            </a:pPr>
            <a:endParaRPr lang="ro-RO" dirty="0"/>
          </a:p>
        </p:txBody>
      </p:sp>
      <p:pic>
        <p:nvPicPr>
          <p:cNvPr id="12290" name="Picture 2" descr="http://desktop.etwinning.net/files/desktop/teacher/4/94/594/36594/smlcroplogo_etwinning_thumb.jpg"/>
          <p:cNvPicPr>
            <a:picLocks noChangeAspect="1" noChangeArrowheads="1"/>
          </p:cNvPicPr>
          <p:nvPr/>
        </p:nvPicPr>
        <p:blipFill>
          <a:blip r:embed="rId4"/>
          <a:srcRect/>
          <a:stretch>
            <a:fillRect/>
          </a:stretch>
        </p:blipFill>
        <p:spPr bwMode="auto">
          <a:xfrm>
            <a:off x="285720" y="5929330"/>
            <a:ext cx="714375" cy="714375"/>
          </a:xfrm>
          <a:prstGeom prst="rect">
            <a:avLst/>
          </a:prstGeom>
          <a:noFill/>
        </p:spPr>
      </p:pic>
      <p:sp>
        <p:nvSpPr>
          <p:cNvPr id="5" name="Dreptunghi 4"/>
          <p:cNvSpPr/>
          <p:nvPr/>
        </p:nvSpPr>
        <p:spPr>
          <a:xfrm>
            <a:off x="500034" y="5857892"/>
            <a:ext cx="8215370" cy="738664"/>
          </a:xfrm>
          <a:prstGeom prst="rect">
            <a:avLst/>
          </a:prstGeom>
        </p:spPr>
        <p:txBody>
          <a:bodyPr wrap="square">
            <a:spAutoFit/>
          </a:bodyPr>
          <a:lstStyle/>
          <a:p>
            <a:pPr algn="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eTwinning</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project</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2400" b="1" dirty="0" smtClean="0">
                <a:ln w="1905"/>
                <a:solidFill>
                  <a:schemeClr val="tx1">
                    <a:lumMod val="75000"/>
                    <a:lumOff val="25000"/>
                  </a:schemeClr>
                </a:solidFill>
                <a:effectLst>
                  <a:innerShdw blurRad="69850" dist="43180" dir="5400000">
                    <a:srgbClr val="000000">
                      <a:alpha val="65000"/>
                    </a:srgbClr>
                  </a:innerShdw>
                </a:effectLst>
              </a:rPr>
              <a:t>T</a:t>
            </a:r>
            <a:r>
              <a:rPr lang="ro-RO" sz="2400" b="1" dirty="0" err="1" smtClean="0">
                <a:ln w="1905"/>
                <a:solidFill>
                  <a:schemeClr val="tx1">
                    <a:lumMod val="75000"/>
                    <a:lumOff val="25000"/>
                  </a:schemeClr>
                </a:solidFill>
                <a:effectLst>
                  <a:innerShdw blurRad="69850" dist="43180" dir="5400000">
                    <a:srgbClr val="000000">
                      <a:alpha val="65000"/>
                    </a:srgbClr>
                  </a:innerShdw>
                </a:effectLst>
              </a:rPr>
              <a:t>eens</a:t>
            </a:r>
            <a:r>
              <a:rPr lang="ro-RO" sz="2400" b="1" dirty="0" smtClean="0">
                <a:ln w="1905"/>
                <a:solidFill>
                  <a:schemeClr val="tx1">
                    <a:lumMod val="75000"/>
                    <a:lumOff val="25000"/>
                  </a:schemeClr>
                </a:solidFill>
                <a:effectLst>
                  <a:innerShdw blurRad="69850" dist="43180" dir="5400000">
                    <a:srgbClr val="000000">
                      <a:alpha val="65000"/>
                    </a:srgbClr>
                  </a:innerShdw>
                </a:effectLst>
              </a:rPr>
              <a:t> in Europe</a:t>
            </a:r>
            <a:r>
              <a:rPr lang="fr-FR" sz="2400" b="1" dirty="0" smtClean="0">
                <a:ln w="1905"/>
                <a:solidFill>
                  <a:schemeClr val="tx1">
                    <a:lumMod val="75000"/>
                    <a:lumOff val="25000"/>
                  </a:schemeClr>
                </a:solidFill>
                <a:effectLst>
                  <a:innerShdw blurRad="69850" dist="43180" dir="5400000">
                    <a:srgbClr val="000000">
                      <a:alpha val="65000"/>
                    </a:srgbClr>
                  </a:innerShdw>
                </a:effectLst>
              </a:rPr>
              <a:t> </a:t>
            </a:r>
            <a:r>
              <a:rPr lang="fr-FR" b="1" dirty="0" smtClean="0">
                <a:ln w="1905"/>
                <a:solidFill>
                  <a:schemeClr val="bg1">
                    <a:lumMod val="50000"/>
                  </a:schemeClr>
                </a:solidFill>
                <a:effectLst>
                  <a:innerShdw blurRad="69850" dist="43180" dir="5400000">
                    <a:srgbClr val="000000">
                      <a:alpha val="65000"/>
                    </a:srgbClr>
                  </a:innerShdw>
                </a:effectLst>
              </a:rPr>
              <a:t>Collège Technique « Ioan </a:t>
            </a:r>
            <a:r>
              <a:rPr lang="fr-FR" b="1" dirty="0" err="1" smtClean="0">
                <a:ln w="1905"/>
                <a:solidFill>
                  <a:schemeClr val="bg1">
                    <a:lumMod val="50000"/>
                  </a:schemeClr>
                </a:solidFill>
                <a:effectLst>
                  <a:innerShdw blurRad="69850" dist="43180" dir="5400000">
                    <a:srgbClr val="000000">
                      <a:alpha val="65000"/>
                    </a:srgbClr>
                  </a:innerShdw>
                </a:effectLst>
              </a:rPr>
              <a:t>Ciordas</a:t>
            </a:r>
            <a:r>
              <a:rPr lang="fr-FR" b="1" dirty="0" smtClean="0">
                <a:ln w="1905"/>
                <a:solidFill>
                  <a:schemeClr val="bg1">
                    <a:lumMod val="50000"/>
                  </a:schemeClr>
                </a:solidFill>
                <a:effectLst>
                  <a:innerShdw blurRad="69850" dist="43180" dir="5400000">
                    <a:srgbClr val="000000">
                      <a:alpha val="65000"/>
                    </a:srgbClr>
                  </a:innerShdw>
                </a:effectLst>
              </a:rPr>
              <a:t> », </a:t>
            </a:r>
            <a:r>
              <a:rPr lang="fr-FR" b="1" dirty="0" err="1" smtClean="0">
                <a:ln w="1905"/>
                <a:solidFill>
                  <a:schemeClr val="bg1">
                    <a:lumMod val="50000"/>
                  </a:schemeClr>
                </a:solidFill>
                <a:effectLst>
                  <a:innerShdw blurRad="69850" dist="43180" dir="5400000">
                    <a:srgbClr val="000000">
                      <a:alpha val="65000"/>
                    </a:srgbClr>
                  </a:innerShdw>
                </a:effectLst>
              </a:rPr>
              <a:t>Beiu</a:t>
            </a:r>
            <a:r>
              <a:rPr lang="ro-RO" b="1" dirty="0" smtClean="0">
                <a:ln w="1905"/>
                <a:solidFill>
                  <a:schemeClr val="bg1">
                    <a:lumMod val="50000"/>
                  </a:schemeClr>
                </a:solidFill>
                <a:effectLst>
                  <a:innerShdw blurRad="69850" dist="43180" dir="5400000">
                    <a:srgbClr val="000000">
                      <a:alpha val="65000"/>
                    </a:srgbClr>
                  </a:innerShdw>
                </a:effectLst>
              </a:rPr>
              <a:t>ș</a:t>
            </a:r>
            <a:r>
              <a:rPr lang="fr-FR" b="1" dirty="0" smtClean="0">
                <a:ln w="1905"/>
                <a:solidFill>
                  <a:schemeClr val="bg1">
                    <a:lumMod val="50000"/>
                  </a:schemeClr>
                </a:solidFill>
                <a:effectLst>
                  <a:innerShdw blurRad="69850" dist="43180" dir="5400000">
                    <a:srgbClr val="000000">
                      <a:alpha val="65000"/>
                    </a:srgbClr>
                  </a:innerShdw>
                </a:effectLst>
              </a:rPr>
              <a:t>, Roumanie</a:t>
            </a:r>
            <a:endParaRPr lang="ro-RO" b="1" dirty="0">
              <a:ln w="1905"/>
              <a:solidFill>
                <a:schemeClr val="bg1">
                  <a:lumMod val="50000"/>
                </a:schemeClr>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pic>
        <p:nvPicPr>
          <p:cNvPr id="15362" name="Picture 2" descr="http://www.google.fr/url?source=imglanding&amp;ct=img&amp;q=http://clujnapoca.ro/wp-content/gallery/e-album-2-panorame-vederi-generale/037.jpg&amp;sa=X&amp;ei=kjhWVZTMK4qKsgG94oCICg&amp;ved=0CAkQ8wc&amp;usg=AFQjCNGQBx6teCotnCejvtMzy4mkAqL98A"/>
          <p:cNvPicPr>
            <a:picLocks noChangeAspect="1" noChangeArrowheads="1"/>
          </p:cNvPicPr>
          <p:nvPr/>
        </p:nvPicPr>
        <p:blipFill>
          <a:blip r:embed="rId4"/>
          <a:srcRect/>
          <a:stretch>
            <a:fillRect/>
          </a:stretch>
        </p:blipFill>
        <p:spPr bwMode="auto">
          <a:xfrm>
            <a:off x="5267777" y="785794"/>
            <a:ext cx="3876223" cy="2446971"/>
          </a:xfrm>
          <a:prstGeom prst="rect">
            <a:avLst/>
          </a:prstGeom>
          <a:noFill/>
        </p:spPr>
      </p:pic>
      <p:sp>
        <p:nvSpPr>
          <p:cNvPr id="2" name="Titlu 1"/>
          <p:cNvSpPr>
            <a:spLocks noGrp="1"/>
          </p:cNvSpPr>
          <p:nvPr>
            <p:ph type="title"/>
          </p:nvPr>
        </p:nvSpPr>
        <p:spPr>
          <a:xfrm>
            <a:off x="428596" y="0"/>
            <a:ext cx="8229600" cy="1143000"/>
          </a:xfrm>
        </p:spPr>
        <p:txBody>
          <a:bodyPr/>
          <a:lstStyle/>
          <a:p>
            <a:r>
              <a:rPr lang="fr-FR" dirty="0" smtClean="0"/>
              <a:t>Vacances en Roumanie</a:t>
            </a:r>
            <a:endParaRPr lang="ro-RO" dirty="0"/>
          </a:p>
        </p:txBody>
      </p:sp>
      <p:sp>
        <p:nvSpPr>
          <p:cNvPr id="3" name="Substituent conținut 2"/>
          <p:cNvSpPr>
            <a:spLocks noGrp="1"/>
          </p:cNvSpPr>
          <p:nvPr>
            <p:ph idx="1"/>
          </p:nvPr>
        </p:nvSpPr>
        <p:spPr>
          <a:xfrm>
            <a:off x="428596" y="1000108"/>
            <a:ext cx="8229600" cy="4525963"/>
          </a:xfrm>
        </p:spPr>
        <p:txBody>
          <a:bodyPr/>
          <a:lstStyle/>
          <a:p>
            <a:pPr>
              <a:buNone/>
            </a:pPr>
            <a:r>
              <a:rPr lang="fr-FR" dirty="0" smtClean="0"/>
              <a:t>	En Roumanie il y a très belles choses à visiter, mais le plus bel endroit à visiter est, selon mon opinion,  la ville Cluj-Napoca.</a:t>
            </a:r>
          </a:p>
          <a:p>
            <a:pPr>
              <a:buNone/>
            </a:pPr>
            <a:r>
              <a:rPr lang="fr-FR" dirty="0" smtClean="0"/>
              <a:t>	À côté, à Turda, il y a une mine de sel très appréciée chez nous.</a:t>
            </a:r>
          </a:p>
          <a:p>
            <a:pPr>
              <a:buNone/>
            </a:pPr>
            <a:r>
              <a:rPr lang="fr-FR" dirty="0" smtClean="0"/>
              <a:t> </a:t>
            </a:r>
            <a:endParaRPr lang="ro-RO" dirty="0"/>
          </a:p>
        </p:txBody>
      </p:sp>
      <p:pic>
        <p:nvPicPr>
          <p:cNvPr id="15364" name="Picture 4" descr="http://www.designboom.com/wp-content/uploads/2013/11/turdasaltmine_db_01.jpg"/>
          <p:cNvPicPr>
            <a:picLocks noChangeAspect="1" noChangeArrowheads="1"/>
          </p:cNvPicPr>
          <p:nvPr/>
        </p:nvPicPr>
        <p:blipFill>
          <a:blip r:embed="rId5"/>
          <a:srcRect/>
          <a:stretch>
            <a:fillRect/>
          </a:stretch>
        </p:blipFill>
        <p:spPr bwMode="auto">
          <a:xfrm>
            <a:off x="428596" y="3786190"/>
            <a:ext cx="4586273" cy="2578548"/>
          </a:xfrm>
          <a:prstGeom prst="rect">
            <a:avLst/>
          </a:prstGeom>
          <a:noFill/>
        </p:spPr>
      </p:pic>
      <p:pic>
        <p:nvPicPr>
          <p:cNvPr id="15366" name="Picture 6" descr="http://activenews.ro/wp-content/uploads/2014/07/Salina-Turda-loc-de-odihna.jpg"/>
          <p:cNvPicPr>
            <a:picLocks noChangeAspect="1" noChangeArrowheads="1"/>
          </p:cNvPicPr>
          <p:nvPr/>
        </p:nvPicPr>
        <p:blipFill>
          <a:blip r:embed="rId6"/>
          <a:srcRect/>
          <a:stretch>
            <a:fillRect/>
          </a:stretch>
        </p:blipFill>
        <p:spPr bwMode="auto">
          <a:xfrm>
            <a:off x="5214942" y="4071942"/>
            <a:ext cx="3683035" cy="2457441"/>
          </a:xfrm>
          <a:prstGeom prst="rect">
            <a:avLst/>
          </a:prstGeom>
          <a:noFill/>
        </p:spPr>
      </p:pic>
      <p:pic>
        <p:nvPicPr>
          <p:cNvPr id="7" name="Picture 2" descr="http://desktop.etwinning.net/files/desktop/teacher/4/94/594/36594/smlcroplogo_etwinning_thumb.jpg"/>
          <p:cNvPicPr>
            <a:picLocks noChangeAspect="1" noChangeArrowheads="1"/>
          </p:cNvPicPr>
          <p:nvPr/>
        </p:nvPicPr>
        <p:blipFill>
          <a:blip r:embed="rId7"/>
          <a:srcRect/>
          <a:stretch>
            <a:fillRect/>
          </a:stretch>
        </p:blipFill>
        <p:spPr bwMode="auto">
          <a:xfrm>
            <a:off x="285720" y="5929330"/>
            <a:ext cx="714375" cy="714375"/>
          </a:xfrm>
          <a:prstGeom prst="rect">
            <a:avLst/>
          </a:prstGeom>
          <a:noFill/>
        </p:spPr>
      </p:pic>
      <p:sp>
        <p:nvSpPr>
          <p:cNvPr id="8" name="Dreptunghi 7"/>
          <p:cNvSpPr/>
          <p:nvPr/>
        </p:nvSpPr>
        <p:spPr>
          <a:xfrm>
            <a:off x="500034" y="6119336"/>
            <a:ext cx="8215370" cy="738664"/>
          </a:xfrm>
          <a:prstGeom prst="rect">
            <a:avLst/>
          </a:prstGeom>
        </p:spPr>
        <p:txBody>
          <a:bodyPr wrap="square">
            <a:spAutoFit/>
          </a:bodyPr>
          <a:lstStyle/>
          <a:p>
            <a:pPr algn="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eTwinning</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project</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2400" b="1" dirty="0" smtClean="0">
                <a:ln w="1905"/>
                <a:solidFill>
                  <a:schemeClr val="tx1">
                    <a:lumMod val="75000"/>
                    <a:lumOff val="25000"/>
                  </a:schemeClr>
                </a:solidFill>
                <a:effectLst>
                  <a:innerShdw blurRad="69850" dist="43180" dir="5400000">
                    <a:srgbClr val="000000">
                      <a:alpha val="65000"/>
                    </a:srgbClr>
                  </a:innerShdw>
                </a:effectLst>
              </a:rPr>
              <a:t>T</a:t>
            </a:r>
            <a:r>
              <a:rPr lang="ro-RO" sz="2400" b="1" dirty="0" err="1" smtClean="0">
                <a:ln w="1905"/>
                <a:solidFill>
                  <a:schemeClr val="tx1">
                    <a:lumMod val="75000"/>
                    <a:lumOff val="25000"/>
                  </a:schemeClr>
                </a:solidFill>
                <a:effectLst>
                  <a:innerShdw blurRad="69850" dist="43180" dir="5400000">
                    <a:srgbClr val="000000">
                      <a:alpha val="65000"/>
                    </a:srgbClr>
                  </a:innerShdw>
                </a:effectLst>
              </a:rPr>
              <a:t>eens</a:t>
            </a:r>
            <a:r>
              <a:rPr lang="ro-RO" sz="2400" b="1" dirty="0" smtClean="0">
                <a:ln w="1905"/>
                <a:solidFill>
                  <a:schemeClr val="tx1">
                    <a:lumMod val="75000"/>
                    <a:lumOff val="25000"/>
                  </a:schemeClr>
                </a:solidFill>
                <a:effectLst>
                  <a:innerShdw blurRad="69850" dist="43180" dir="5400000">
                    <a:srgbClr val="000000">
                      <a:alpha val="65000"/>
                    </a:srgbClr>
                  </a:innerShdw>
                </a:effectLst>
              </a:rPr>
              <a:t> in Europe</a:t>
            </a:r>
            <a:r>
              <a:rPr lang="fr-FR" sz="2400" b="1" dirty="0" smtClean="0">
                <a:ln w="1905"/>
                <a:solidFill>
                  <a:schemeClr val="tx1">
                    <a:lumMod val="75000"/>
                    <a:lumOff val="25000"/>
                  </a:schemeClr>
                </a:solidFill>
                <a:effectLst>
                  <a:innerShdw blurRad="69850" dist="43180" dir="5400000">
                    <a:srgbClr val="000000">
                      <a:alpha val="65000"/>
                    </a:srgbClr>
                  </a:innerShdw>
                </a:effectLst>
              </a:rPr>
              <a:t> </a:t>
            </a:r>
            <a:r>
              <a:rPr lang="fr-FR" b="1" dirty="0" smtClean="0">
                <a:ln w="1905"/>
                <a:solidFill>
                  <a:schemeClr val="bg1">
                    <a:lumMod val="50000"/>
                  </a:schemeClr>
                </a:solidFill>
                <a:effectLst>
                  <a:innerShdw blurRad="69850" dist="43180" dir="5400000">
                    <a:srgbClr val="000000">
                      <a:alpha val="65000"/>
                    </a:srgbClr>
                  </a:innerShdw>
                </a:effectLst>
              </a:rPr>
              <a:t>Collège Technique « Ioan </a:t>
            </a:r>
            <a:r>
              <a:rPr lang="fr-FR" b="1" dirty="0" err="1" smtClean="0">
                <a:ln w="1905"/>
                <a:solidFill>
                  <a:schemeClr val="bg1">
                    <a:lumMod val="50000"/>
                  </a:schemeClr>
                </a:solidFill>
                <a:effectLst>
                  <a:innerShdw blurRad="69850" dist="43180" dir="5400000">
                    <a:srgbClr val="000000">
                      <a:alpha val="65000"/>
                    </a:srgbClr>
                  </a:innerShdw>
                </a:effectLst>
              </a:rPr>
              <a:t>Ciordas</a:t>
            </a:r>
            <a:r>
              <a:rPr lang="fr-FR" b="1" dirty="0" smtClean="0">
                <a:ln w="1905"/>
                <a:solidFill>
                  <a:schemeClr val="bg1">
                    <a:lumMod val="50000"/>
                  </a:schemeClr>
                </a:solidFill>
                <a:effectLst>
                  <a:innerShdw blurRad="69850" dist="43180" dir="5400000">
                    <a:srgbClr val="000000">
                      <a:alpha val="65000"/>
                    </a:srgbClr>
                  </a:innerShdw>
                </a:effectLst>
              </a:rPr>
              <a:t> », </a:t>
            </a:r>
            <a:r>
              <a:rPr lang="fr-FR" b="1" dirty="0" err="1" smtClean="0">
                <a:ln w="1905"/>
                <a:solidFill>
                  <a:schemeClr val="bg1">
                    <a:lumMod val="50000"/>
                  </a:schemeClr>
                </a:solidFill>
                <a:effectLst>
                  <a:innerShdw blurRad="69850" dist="43180" dir="5400000">
                    <a:srgbClr val="000000">
                      <a:alpha val="65000"/>
                    </a:srgbClr>
                  </a:innerShdw>
                </a:effectLst>
              </a:rPr>
              <a:t>Beiu</a:t>
            </a:r>
            <a:r>
              <a:rPr lang="ro-RO" b="1" dirty="0" smtClean="0">
                <a:ln w="1905"/>
                <a:solidFill>
                  <a:schemeClr val="bg1">
                    <a:lumMod val="50000"/>
                  </a:schemeClr>
                </a:solidFill>
                <a:effectLst>
                  <a:innerShdw blurRad="69850" dist="43180" dir="5400000">
                    <a:srgbClr val="000000">
                      <a:alpha val="65000"/>
                    </a:srgbClr>
                  </a:innerShdw>
                </a:effectLst>
              </a:rPr>
              <a:t>ș</a:t>
            </a:r>
            <a:r>
              <a:rPr lang="fr-FR" b="1" dirty="0" smtClean="0">
                <a:ln w="1905"/>
                <a:solidFill>
                  <a:schemeClr val="bg1">
                    <a:lumMod val="50000"/>
                  </a:schemeClr>
                </a:solidFill>
                <a:effectLst>
                  <a:innerShdw blurRad="69850" dist="43180" dir="5400000">
                    <a:srgbClr val="000000">
                      <a:alpha val="65000"/>
                    </a:srgbClr>
                  </a:innerShdw>
                </a:effectLst>
              </a:rPr>
              <a:t>, Roumanie</a:t>
            </a:r>
            <a:endParaRPr lang="ro-RO" b="1" dirty="0">
              <a:ln w="1905"/>
              <a:solidFill>
                <a:schemeClr val="bg1">
                  <a:lumMod val="50000"/>
                </a:schemeClr>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a:xfrm>
            <a:off x="428596" y="285728"/>
            <a:ext cx="8229600" cy="4525963"/>
          </a:xfrm>
        </p:spPr>
        <p:txBody>
          <a:bodyPr>
            <a:normAutofit fontScale="92500" lnSpcReduction="10000"/>
          </a:bodyPr>
          <a:lstStyle/>
          <a:p>
            <a:pPr>
              <a:buNone/>
            </a:pPr>
            <a:r>
              <a:rPr lang="fr-FR" dirty="0" smtClean="0"/>
              <a:t>Pendant les vacances d’été je vais chez mes grands-parents à </a:t>
            </a:r>
            <a:r>
              <a:rPr lang="fr-FR" dirty="0" err="1" smtClean="0"/>
              <a:t>Meziad</a:t>
            </a:r>
            <a:r>
              <a:rPr lang="fr-FR" dirty="0" smtClean="0"/>
              <a:t>. Chaque année je visite la grotte de </a:t>
            </a:r>
            <a:r>
              <a:rPr lang="fr-FR" dirty="0" err="1" smtClean="0"/>
              <a:t>Meziad</a:t>
            </a:r>
            <a:r>
              <a:rPr lang="fr-FR" dirty="0" smtClean="0"/>
              <a:t>. Elle est une très belle et il vaut le détour. </a:t>
            </a:r>
          </a:p>
          <a:p>
            <a:pPr>
              <a:buNone/>
            </a:pPr>
            <a:endParaRPr lang="fr-FR" dirty="0" smtClean="0"/>
          </a:p>
          <a:p>
            <a:pPr>
              <a:buNone/>
            </a:pPr>
            <a:endParaRPr lang="fr-FR" dirty="0" smtClean="0"/>
          </a:p>
          <a:p>
            <a:pPr>
              <a:buNone/>
            </a:pPr>
            <a:endParaRPr lang="fr-FR" dirty="0" smtClean="0"/>
          </a:p>
          <a:p>
            <a:pPr>
              <a:buNone/>
            </a:pPr>
            <a:endParaRPr lang="fr-FR" dirty="0" smtClean="0"/>
          </a:p>
          <a:p>
            <a:pPr algn="r">
              <a:buNone/>
            </a:pPr>
            <a:r>
              <a:rPr lang="fr-FR" dirty="0" smtClean="0"/>
              <a:t>Laura</a:t>
            </a:r>
            <a:endParaRPr lang="ro-RO" dirty="0"/>
          </a:p>
        </p:txBody>
      </p:sp>
      <p:pic>
        <p:nvPicPr>
          <p:cNvPr id="16386" name="Picture 2" descr="http://www.infopensiuni.ro/cazare-beius/obiective-turistice-beius/pestera-meziad_4359/poza-4359_1.jpg"/>
          <p:cNvPicPr>
            <a:picLocks noChangeAspect="1" noChangeArrowheads="1"/>
          </p:cNvPicPr>
          <p:nvPr/>
        </p:nvPicPr>
        <p:blipFill>
          <a:blip r:embed="rId4"/>
          <a:srcRect/>
          <a:stretch>
            <a:fillRect/>
          </a:stretch>
        </p:blipFill>
        <p:spPr bwMode="auto">
          <a:xfrm>
            <a:off x="1071538" y="2357430"/>
            <a:ext cx="4662481" cy="3121559"/>
          </a:xfrm>
          <a:prstGeom prst="rect">
            <a:avLst/>
          </a:prstGeom>
          <a:noFill/>
        </p:spPr>
      </p:pic>
      <p:pic>
        <p:nvPicPr>
          <p:cNvPr id="5" name="Picture 2" descr="http://desktop.etwinning.net/files/desktop/teacher/4/94/594/36594/smlcroplogo_etwinning_thumb.jpg"/>
          <p:cNvPicPr>
            <a:picLocks noChangeAspect="1" noChangeArrowheads="1"/>
          </p:cNvPicPr>
          <p:nvPr/>
        </p:nvPicPr>
        <p:blipFill>
          <a:blip r:embed="rId5"/>
          <a:srcRect/>
          <a:stretch>
            <a:fillRect/>
          </a:stretch>
        </p:blipFill>
        <p:spPr bwMode="auto">
          <a:xfrm>
            <a:off x="285720" y="5929330"/>
            <a:ext cx="714375" cy="714375"/>
          </a:xfrm>
          <a:prstGeom prst="rect">
            <a:avLst/>
          </a:prstGeom>
          <a:noFill/>
        </p:spPr>
      </p:pic>
      <p:sp>
        <p:nvSpPr>
          <p:cNvPr id="6" name="Dreptunghi 5"/>
          <p:cNvSpPr/>
          <p:nvPr/>
        </p:nvSpPr>
        <p:spPr>
          <a:xfrm>
            <a:off x="571472" y="6119336"/>
            <a:ext cx="8215370" cy="738664"/>
          </a:xfrm>
          <a:prstGeom prst="rect">
            <a:avLst/>
          </a:prstGeom>
        </p:spPr>
        <p:txBody>
          <a:bodyPr wrap="square">
            <a:spAutoFit/>
          </a:bodyPr>
          <a:lstStyle/>
          <a:p>
            <a:pPr algn="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eTwinning</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project</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2400" b="1" dirty="0" smtClean="0">
                <a:ln w="1905"/>
                <a:solidFill>
                  <a:schemeClr val="tx1">
                    <a:lumMod val="75000"/>
                    <a:lumOff val="25000"/>
                  </a:schemeClr>
                </a:solidFill>
                <a:effectLst>
                  <a:innerShdw blurRad="69850" dist="43180" dir="5400000">
                    <a:srgbClr val="000000">
                      <a:alpha val="65000"/>
                    </a:srgbClr>
                  </a:innerShdw>
                </a:effectLst>
              </a:rPr>
              <a:t>T</a:t>
            </a:r>
            <a:r>
              <a:rPr lang="ro-RO" sz="2400" b="1" dirty="0" err="1" smtClean="0">
                <a:ln w="1905"/>
                <a:solidFill>
                  <a:schemeClr val="tx1">
                    <a:lumMod val="75000"/>
                    <a:lumOff val="25000"/>
                  </a:schemeClr>
                </a:solidFill>
                <a:effectLst>
                  <a:innerShdw blurRad="69850" dist="43180" dir="5400000">
                    <a:srgbClr val="000000">
                      <a:alpha val="65000"/>
                    </a:srgbClr>
                  </a:innerShdw>
                </a:effectLst>
              </a:rPr>
              <a:t>eens</a:t>
            </a:r>
            <a:r>
              <a:rPr lang="ro-RO" sz="2400" b="1" dirty="0" smtClean="0">
                <a:ln w="1905"/>
                <a:solidFill>
                  <a:schemeClr val="tx1">
                    <a:lumMod val="75000"/>
                    <a:lumOff val="25000"/>
                  </a:schemeClr>
                </a:solidFill>
                <a:effectLst>
                  <a:innerShdw blurRad="69850" dist="43180" dir="5400000">
                    <a:srgbClr val="000000">
                      <a:alpha val="65000"/>
                    </a:srgbClr>
                  </a:innerShdw>
                </a:effectLst>
              </a:rPr>
              <a:t> in Europe</a:t>
            </a:r>
            <a:r>
              <a:rPr lang="fr-FR" sz="2400" b="1" dirty="0" smtClean="0">
                <a:ln w="1905"/>
                <a:solidFill>
                  <a:schemeClr val="tx1">
                    <a:lumMod val="75000"/>
                    <a:lumOff val="25000"/>
                  </a:schemeClr>
                </a:solidFill>
                <a:effectLst>
                  <a:innerShdw blurRad="69850" dist="43180" dir="5400000">
                    <a:srgbClr val="000000">
                      <a:alpha val="65000"/>
                    </a:srgbClr>
                  </a:innerShdw>
                </a:effectLst>
              </a:rPr>
              <a:t> </a:t>
            </a:r>
            <a:r>
              <a:rPr lang="fr-FR" b="1" dirty="0" smtClean="0">
                <a:ln w="1905"/>
                <a:solidFill>
                  <a:schemeClr val="bg1">
                    <a:lumMod val="50000"/>
                  </a:schemeClr>
                </a:solidFill>
                <a:effectLst>
                  <a:innerShdw blurRad="69850" dist="43180" dir="5400000">
                    <a:srgbClr val="000000">
                      <a:alpha val="65000"/>
                    </a:srgbClr>
                  </a:innerShdw>
                </a:effectLst>
              </a:rPr>
              <a:t>Collège Technique « Ioan </a:t>
            </a:r>
            <a:r>
              <a:rPr lang="fr-FR" b="1" dirty="0" err="1" smtClean="0">
                <a:ln w="1905"/>
                <a:solidFill>
                  <a:schemeClr val="bg1">
                    <a:lumMod val="50000"/>
                  </a:schemeClr>
                </a:solidFill>
                <a:effectLst>
                  <a:innerShdw blurRad="69850" dist="43180" dir="5400000">
                    <a:srgbClr val="000000">
                      <a:alpha val="65000"/>
                    </a:srgbClr>
                  </a:innerShdw>
                </a:effectLst>
              </a:rPr>
              <a:t>Ciordas</a:t>
            </a:r>
            <a:r>
              <a:rPr lang="fr-FR" b="1" dirty="0" smtClean="0">
                <a:ln w="1905"/>
                <a:solidFill>
                  <a:schemeClr val="bg1">
                    <a:lumMod val="50000"/>
                  </a:schemeClr>
                </a:solidFill>
                <a:effectLst>
                  <a:innerShdw blurRad="69850" dist="43180" dir="5400000">
                    <a:srgbClr val="000000">
                      <a:alpha val="65000"/>
                    </a:srgbClr>
                  </a:innerShdw>
                </a:effectLst>
              </a:rPr>
              <a:t> », </a:t>
            </a:r>
            <a:r>
              <a:rPr lang="fr-FR" b="1" dirty="0" err="1" smtClean="0">
                <a:ln w="1905"/>
                <a:solidFill>
                  <a:schemeClr val="bg1">
                    <a:lumMod val="50000"/>
                  </a:schemeClr>
                </a:solidFill>
                <a:effectLst>
                  <a:innerShdw blurRad="69850" dist="43180" dir="5400000">
                    <a:srgbClr val="000000">
                      <a:alpha val="65000"/>
                    </a:srgbClr>
                  </a:innerShdw>
                </a:effectLst>
              </a:rPr>
              <a:t>Beiu</a:t>
            </a:r>
            <a:r>
              <a:rPr lang="ro-RO" b="1" dirty="0" smtClean="0">
                <a:ln w="1905"/>
                <a:solidFill>
                  <a:schemeClr val="bg1">
                    <a:lumMod val="50000"/>
                  </a:schemeClr>
                </a:solidFill>
                <a:effectLst>
                  <a:innerShdw blurRad="69850" dist="43180" dir="5400000">
                    <a:srgbClr val="000000">
                      <a:alpha val="65000"/>
                    </a:srgbClr>
                  </a:innerShdw>
                </a:effectLst>
              </a:rPr>
              <a:t>ș</a:t>
            </a:r>
            <a:r>
              <a:rPr lang="fr-FR" b="1" dirty="0" smtClean="0">
                <a:ln w="1905"/>
                <a:solidFill>
                  <a:schemeClr val="bg1">
                    <a:lumMod val="50000"/>
                  </a:schemeClr>
                </a:solidFill>
                <a:effectLst>
                  <a:innerShdw blurRad="69850" dist="43180" dir="5400000">
                    <a:srgbClr val="000000">
                      <a:alpha val="65000"/>
                    </a:srgbClr>
                  </a:innerShdw>
                </a:effectLst>
              </a:rPr>
              <a:t>, Roumanie</a:t>
            </a:r>
            <a:endParaRPr lang="ro-RO" b="1" dirty="0">
              <a:ln w="1905"/>
              <a:solidFill>
                <a:schemeClr val="bg1">
                  <a:lumMod val="50000"/>
                </a:schemeClr>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3" name="Substituent conținut 2"/>
          <p:cNvSpPr>
            <a:spLocks noGrp="1"/>
          </p:cNvSpPr>
          <p:nvPr>
            <p:ph idx="1"/>
          </p:nvPr>
        </p:nvSpPr>
        <p:spPr>
          <a:xfrm>
            <a:off x="457200" y="571480"/>
            <a:ext cx="8229600" cy="5554683"/>
          </a:xfrm>
        </p:spPr>
        <p:txBody>
          <a:bodyPr>
            <a:normAutofit lnSpcReduction="10000"/>
          </a:bodyPr>
          <a:lstStyle/>
          <a:p>
            <a:r>
              <a:rPr lang="fr-FR" dirty="0" smtClean="0"/>
              <a:t>Les vacances d’été sont les vacantes tellement attendues par moi-même.</a:t>
            </a:r>
          </a:p>
          <a:p>
            <a:r>
              <a:rPr lang="fr-FR" dirty="0" smtClean="0"/>
              <a:t>J’aime les vacances pour dormir jusqu’à 10 h le matin. Je vais chez des amis, bien sûr après que j’ai fini le travail et rentrer à la maison  du football. Je vais à la pêche ou pour se baigner et après que nous réunissons tous les amis dans la soirée à raconter des blagues et certains événements dans nos vies qu’il passe un jour des vacances d’été.</a:t>
            </a:r>
          </a:p>
          <a:p>
            <a:pPr algn="r"/>
            <a:r>
              <a:rPr lang="fr-FR" dirty="0" err="1" smtClean="0"/>
              <a:t>Iosif</a:t>
            </a:r>
            <a:endParaRPr lang="ro-RO" dirty="0"/>
          </a:p>
        </p:txBody>
      </p:sp>
      <p:pic>
        <p:nvPicPr>
          <p:cNvPr id="4" name="Picture 2" descr="http://desktop.etwinning.net/files/desktop/teacher/4/94/594/36594/smlcroplogo_etwinning_thumb.jpg"/>
          <p:cNvPicPr>
            <a:picLocks noChangeAspect="1" noChangeArrowheads="1"/>
          </p:cNvPicPr>
          <p:nvPr/>
        </p:nvPicPr>
        <p:blipFill>
          <a:blip r:embed="rId4"/>
          <a:srcRect/>
          <a:stretch>
            <a:fillRect/>
          </a:stretch>
        </p:blipFill>
        <p:spPr bwMode="auto">
          <a:xfrm>
            <a:off x="285720" y="5929330"/>
            <a:ext cx="714375" cy="714375"/>
          </a:xfrm>
          <a:prstGeom prst="rect">
            <a:avLst/>
          </a:prstGeom>
          <a:noFill/>
        </p:spPr>
      </p:pic>
      <p:sp>
        <p:nvSpPr>
          <p:cNvPr id="5" name="Dreptunghi 4"/>
          <p:cNvSpPr/>
          <p:nvPr/>
        </p:nvSpPr>
        <p:spPr>
          <a:xfrm>
            <a:off x="642910" y="5929330"/>
            <a:ext cx="8215370" cy="738664"/>
          </a:xfrm>
          <a:prstGeom prst="rect">
            <a:avLst/>
          </a:prstGeom>
        </p:spPr>
        <p:txBody>
          <a:bodyPr wrap="square">
            <a:spAutoFit/>
          </a:bodyPr>
          <a:lstStyle/>
          <a:p>
            <a:pPr algn="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eTwinning</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project</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2400" b="1" dirty="0" smtClean="0">
                <a:ln w="1905"/>
                <a:solidFill>
                  <a:schemeClr val="tx1">
                    <a:lumMod val="75000"/>
                    <a:lumOff val="25000"/>
                  </a:schemeClr>
                </a:solidFill>
                <a:effectLst>
                  <a:innerShdw blurRad="69850" dist="43180" dir="5400000">
                    <a:srgbClr val="000000">
                      <a:alpha val="65000"/>
                    </a:srgbClr>
                  </a:innerShdw>
                </a:effectLst>
              </a:rPr>
              <a:t>T</a:t>
            </a:r>
            <a:r>
              <a:rPr lang="ro-RO" sz="2400" b="1" dirty="0" err="1" smtClean="0">
                <a:ln w="1905"/>
                <a:solidFill>
                  <a:schemeClr val="tx1">
                    <a:lumMod val="75000"/>
                    <a:lumOff val="25000"/>
                  </a:schemeClr>
                </a:solidFill>
                <a:effectLst>
                  <a:innerShdw blurRad="69850" dist="43180" dir="5400000">
                    <a:srgbClr val="000000">
                      <a:alpha val="65000"/>
                    </a:srgbClr>
                  </a:innerShdw>
                </a:effectLst>
              </a:rPr>
              <a:t>eens</a:t>
            </a:r>
            <a:r>
              <a:rPr lang="ro-RO" sz="2400" b="1" dirty="0" smtClean="0">
                <a:ln w="1905"/>
                <a:solidFill>
                  <a:schemeClr val="tx1">
                    <a:lumMod val="75000"/>
                    <a:lumOff val="25000"/>
                  </a:schemeClr>
                </a:solidFill>
                <a:effectLst>
                  <a:innerShdw blurRad="69850" dist="43180" dir="5400000">
                    <a:srgbClr val="000000">
                      <a:alpha val="65000"/>
                    </a:srgbClr>
                  </a:innerShdw>
                </a:effectLst>
              </a:rPr>
              <a:t> in Europe</a:t>
            </a:r>
            <a:r>
              <a:rPr lang="fr-FR" sz="2400" b="1" dirty="0" smtClean="0">
                <a:ln w="1905"/>
                <a:solidFill>
                  <a:schemeClr val="tx1">
                    <a:lumMod val="75000"/>
                    <a:lumOff val="25000"/>
                  </a:schemeClr>
                </a:solidFill>
                <a:effectLst>
                  <a:innerShdw blurRad="69850" dist="43180" dir="5400000">
                    <a:srgbClr val="000000">
                      <a:alpha val="65000"/>
                    </a:srgbClr>
                  </a:innerShdw>
                </a:effectLst>
              </a:rPr>
              <a:t> </a:t>
            </a:r>
            <a:r>
              <a:rPr lang="fr-FR" b="1" dirty="0" smtClean="0">
                <a:ln w="1905"/>
                <a:solidFill>
                  <a:schemeClr val="bg1">
                    <a:lumMod val="50000"/>
                  </a:schemeClr>
                </a:solidFill>
                <a:effectLst>
                  <a:innerShdw blurRad="69850" dist="43180" dir="5400000">
                    <a:srgbClr val="000000">
                      <a:alpha val="65000"/>
                    </a:srgbClr>
                  </a:innerShdw>
                </a:effectLst>
              </a:rPr>
              <a:t>Collège Technique « Ioan </a:t>
            </a:r>
            <a:r>
              <a:rPr lang="fr-FR" b="1" dirty="0" err="1" smtClean="0">
                <a:ln w="1905"/>
                <a:solidFill>
                  <a:schemeClr val="bg1">
                    <a:lumMod val="50000"/>
                  </a:schemeClr>
                </a:solidFill>
                <a:effectLst>
                  <a:innerShdw blurRad="69850" dist="43180" dir="5400000">
                    <a:srgbClr val="000000">
                      <a:alpha val="65000"/>
                    </a:srgbClr>
                  </a:innerShdw>
                </a:effectLst>
              </a:rPr>
              <a:t>Ciordas</a:t>
            </a:r>
            <a:r>
              <a:rPr lang="fr-FR" b="1" dirty="0" smtClean="0">
                <a:ln w="1905"/>
                <a:solidFill>
                  <a:schemeClr val="bg1">
                    <a:lumMod val="50000"/>
                  </a:schemeClr>
                </a:solidFill>
                <a:effectLst>
                  <a:innerShdw blurRad="69850" dist="43180" dir="5400000">
                    <a:srgbClr val="000000">
                      <a:alpha val="65000"/>
                    </a:srgbClr>
                  </a:innerShdw>
                </a:effectLst>
              </a:rPr>
              <a:t> », </a:t>
            </a:r>
            <a:r>
              <a:rPr lang="fr-FR" b="1" dirty="0" err="1" smtClean="0">
                <a:ln w="1905"/>
                <a:solidFill>
                  <a:schemeClr val="bg1">
                    <a:lumMod val="50000"/>
                  </a:schemeClr>
                </a:solidFill>
                <a:effectLst>
                  <a:innerShdw blurRad="69850" dist="43180" dir="5400000">
                    <a:srgbClr val="000000">
                      <a:alpha val="65000"/>
                    </a:srgbClr>
                  </a:innerShdw>
                </a:effectLst>
              </a:rPr>
              <a:t>Beiu</a:t>
            </a:r>
            <a:r>
              <a:rPr lang="ro-RO" b="1" dirty="0" smtClean="0">
                <a:ln w="1905"/>
                <a:solidFill>
                  <a:schemeClr val="bg1">
                    <a:lumMod val="50000"/>
                  </a:schemeClr>
                </a:solidFill>
                <a:effectLst>
                  <a:innerShdw blurRad="69850" dist="43180" dir="5400000">
                    <a:srgbClr val="000000">
                      <a:alpha val="65000"/>
                    </a:srgbClr>
                  </a:innerShdw>
                </a:effectLst>
              </a:rPr>
              <a:t>ș</a:t>
            </a:r>
            <a:r>
              <a:rPr lang="fr-FR" b="1" dirty="0" smtClean="0">
                <a:ln w="1905"/>
                <a:solidFill>
                  <a:schemeClr val="bg1">
                    <a:lumMod val="50000"/>
                  </a:schemeClr>
                </a:solidFill>
                <a:effectLst>
                  <a:innerShdw blurRad="69850" dist="43180" dir="5400000">
                    <a:srgbClr val="000000">
                      <a:alpha val="65000"/>
                    </a:srgbClr>
                  </a:innerShdw>
                </a:effectLst>
              </a:rPr>
              <a:t>, Roumanie</a:t>
            </a:r>
            <a:endParaRPr lang="ro-RO" b="1" dirty="0">
              <a:ln w="1905"/>
              <a:solidFill>
                <a:schemeClr val="bg1">
                  <a:lumMod val="50000"/>
                </a:schemeClr>
              </a:solidFill>
              <a:effectLst>
                <a:innerShdw blurRad="69850" dist="43180" dir="5400000">
                  <a:srgbClr val="000000">
                    <a:alpha val="65000"/>
                  </a:srgbClr>
                </a:innerShdw>
              </a:effectLst>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fr-FR" dirty="0" smtClean="0"/>
              <a:t>Mes vacances d’été</a:t>
            </a:r>
            <a:endParaRPr lang="ro-RO" dirty="0"/>
          </a:p>
        </p:txBody>
      </p:sp>
      <p:sp>
        <p:nvSpPr>
          <p:cNvPr id="3" name="Substituent conținut 2"/>
          <p:cNvSpPr>
            <a:spLocks noGrp="1"/>
          </p:cNvSpPr>
          <p:nvPr>
            <p:ph idx="1"/>
          </p:nvPr>
        </p:nvSpPr>
        <p:spPr>
          <a:xfrm>
            <a:off x="457200" y="1214422"/>
            <a:ext cx="8229600" cy="4911741"/>
          </a:xfrm>
        </p:spPr>
        <p:txBody>
          <a:bodyPr/>
          <a:lstStyle/>
          <a:p>
            <a:pPr>
              <a:buNone/>
            </a:pPr>
            <a:r>
              <a:rPr lang="fr-FR" dirty="0" smtClean="0"/>
              <a:t>	Je suis sûre que tout le monde attend les vacances d’été, ou en d’autres termes, les bonnes vacances.</a:t>
            </a:r>
          </a:p>
          <a:p>
            <a:pPr>
              <a:buNone/>
            </a:pPr>
            <a:r>
              <a:rPr lang="fr-FR" dirty="0" smtClean="0"/>
              <a:t>	Comme il est connu, les vacances d’été durent trois mois et pendant ce temps les gens organisent d’uniques vacances, même couteuses, d’autres préfèrent rester dans l’air frais sur un lit de bronzage avec une citronnade et quelques bons amis.</a:t>
            </a:r>
          </a:p>
          <a:p>
            <a:pPr>
              <a:buNone/>
            </a:pPr>
            <a:endParaRPr lang="ro-RO" dirty="0"/>
          </a:p>
        </p:txBody>
      </p:sp>
      <p:pic>
        <p:nvPicPr>
          <p:cNvPr id="4" name="Picture 2" descr="http://desktop.etwinning.net/files/desktop/teacher/4/94/594/36594/smlcroplogo_etwinning_thumb.jpg"/>
          <p:cNvPicPr>
            <a:picLocks noChangeAspect="1" noChangeArrowheads="1"/>
          </p:cNvPicPr>
          <p:nvPr/>
        </p:nvPicPr>
        <p:blipFill>
          <a:blip r:embed="rId4"/>
          <a:srcRect/>
          <a:stretch>
            <a:fillRect/>
          </a:stretch>
        </p:blipFill>
        <p:spPr bwMode="auto">
          <a:xfrm>
            <a:off x="285720" y="5929330"/>
            <a:ext cx="714375" cy="714375"/>
          </a:xfrm>
          <a:prstGeom prst="rect">
            <a:avLst/>
          </a:prstGeom>
          <a:noFill/>
        </p:spPr>
      </p:pic>
      <p:sp>
        <p:nvSpPr>
          <p:cNvPr id="5" name="Dreptunghi 4"/>
          <p:cNvSpPr/>
          <p:nvPr/>
        </p:nvSpPr>
        <p:spPr>
          <a:xfrm>
            <a:off x="785786" y="5857892"/>
            <a:ext cx="8215370" cy="738664"/>
          </a:xfrm>
          <a:prstGeom prst="rect">
            <a:avLst/>
          </a:prstGeom>
        </p:spPr>
        <p:txBody>
          <a:bodyPr wrap="square">
            <a:spAutoFit/>
          </a:bodyPr>
          <a:lstStyle/>
          <a:p>
            <a:pPr algn="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eTwinning</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project</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2400" b="1" dirty="0" smtClean="0">
                <a:ln w="1905"/>
                <a:solidFill>
                  <a:schemeClr val="tx1">
                    <a:lumMod val="75000"/>
                    <a:lumOff val="25000"/>
                  </a:schemeClr>
                </a:solidFill>
                <a:effectLst>
                  <a:innerShdw blurRad="69850" dist="43180" dir="5400000">
                    <a:srgbClr val="000000">
                      <a:alpha val="65000"/>
                    </a:srgbClr>
                  </a:innerShdw>
                </a:effectLst>
              </a:rPr>
              <a:t>T</a:t>
            </a:r>
            <a:r>
              <a:rPr lang="ro-RO" sz="2400" b="1" dirty="0" err="1" smtClean="0">
                <a:ln w="1905"/>
                <a:solidFill>
                  <a:schemeClr val="tx1">
                    <a:lumMod val="75000"/>
                    <a:lumOff val="25000"/>
                  </a:schemeClr>
                </a:solidFill>
                <a:effectLst>
                  <a:innerShdw blurRad="69850" dist="43180" dir="5400000">
                    <a:srgbClr val="000000">
                      <a:alpha val="65000"/>
                    </a:srgbClr>
                  </a:innerShdw>
                </a:effectLst>
              </a:rPr>
              <a:t>eens</a:t>
            </a:r>
            <a:r>
              <a:rPr lang="ro-RO" sz="2400" b="1" dirty="0" smtClean="0">
                <a:ln w="1905"/>
                <a:solidFill>
                  <a:schemeClr val="tx1">
                    <a:lumMod val="75000"/>
                    <a:lumOff val="25000"/>
                  </a:schemeClr>
                </a:solidFill>
                <a:effectLst>
                  <a:innerShdw blurRad="69850" dist="43180" dir="5400000">
                    <a:srgbClr val="000000">
                      <a:alpha val="65000"/>
                    </a:srgbClr>
                  </a:innerShdw>
                </a:effectLst>
              </a:rPr>
              <a:t> in Europe</a:t>
            </a:r>
            <a:r>
              <a:rPr lang="fr-FR" sz="2400" b="1" dirty="0" smtClean="0">
                <a:ln w="1905"/>
                <a:solidFill>
                  <a:schemeClr val="tx1">
                    <a:lumMod val="75000"/>
                    <a:lumOff val="25000"/>
                  </a:schemeClr>
                </a:solidFill>
                <a:effectLst>
                  <a:innerShdw blurRad="69850" dist="43180" dir="5400000">
                    <a:srgbClr val="000000">
                      <a:alpha val="65000"/>
                    </a:srgbClr>
                  </a:innerShdw>
                </a:effectLst>
              </a:rPr>
              <a:t> </a:t>
            </a:r>
            <a:r>
              <a:rPr lang="fr-FR" b="1" dirty="0" smtClean="0">
                <a:ln w="1905"/>
                <a:solidFill>
                  <a:schemeClr val="bg1">
                    <a:lumMod val="50000"/>
                  </a:schemeClr>
                </a:solidFill>
                <a:effectLst>
                  <a:innerShdw blurRad="69850" dist="43180" dir="5400000">
                    <a:srgbClr val="000000">
                      <a:alpha val="65000"/>
                    </a:srgbClr>
                  </a:innerShdw>
                </a:effectLst>
              </a:rPr>
              <a:t>Collège Technique « Ioan </a:t>
            </a:r>
            <a:r>
              <a:rPr lang="fr-FR" b="1" dirty="0" err="1" smtClean="0">
                <a:ln w="1905"/>
                <a:solidFill>
                  <a:schemeClr val="bg1">
                    <a:lumMod val="50000"/>
                  </a:schemeClr>
                </a:solidFill>
                <a:effectLst>
                  <a:innerShdw blurRad="69850" dist="43180" dir="5400000">
                    <a:srgbClr val="000000">
                      <a:alpha val="65000"/>
                    </a:srgbClr>
                  </a:innerShdw>
                </a:effectLst>
              </a:rPr>
              <a:t>Ciordas</a:t>
            </a:r>
            <a:r>
              <a:rPr lang="fr-FR" b="1" dirty="0" smtClean="0">
                <a:ln w="1905"/>
                <a:solidFill>
                  <a:schemeClr val="bg1">
                    <a:lumMod val="50000"/>
                  </a:schemeClr>
                </a:solidFill>
                <a:effectLst>
                  <a:innerShdw blurRad="69850" dist="43180" dir="5400000">
                    <a:srgbClr val="000000">
                      <a:alpha val="65000"/>
                    </a:srgbClr>
                  </a:innerShdw>
                </a:effectLst>
              </a:rPr>
              <a:t> », </a:t>
            </a:r>
            <a:r>
              <a:rPr lang="fr-FR" b="1" dirty="0" err="1" smtClean="0">
                <a:ln w="1905"/>
                <a:solidFill>
                  <a:schemeClr val="bg1">
                    <a:lumMod val="50000"/>
                  </a:schemeClr>
                </a:solidFill>
                <a:effectLst>
                  <a:innerShdw blurRad="69850" dist="43180" dir="5400000">
                    <a:srgbClr val="000000">
                      <a:alpha val="65000"/>
                    </a:srgbClr>
                  </a:innerShdw>
                </a:effectLst>
              </a:rPr>
              <a:t>Beiu</a:t>
            </a:r>
            <a:r>
              <a:rPr lang="ro-RO" b="1" dirty="0" smtClean="0">
                <a:ln w="1905"/>
                <a:solidFill>
                  <a:schemeClr val="bg1">
                    <a:lumMod val="50000"/>
                  </a:schemeClr>
                </a:solidFill>
                <a:effectLst>
                  <a:innerShdw blurRad="69850" dist="43180" dir="5400000">
                    <a:srgbClr val="000000">
                      <a:alpha val="65000"/>
                    </a:srgbClr>
                  </a:innerShdw>
                </a:effectLst>
              </a:rPr>
              <a:t>ș</a:t>
            </a:r>
            <a:r>
              <a:rPr lang="fr-FR" b="1" dirty="0" smtClean="0">
                <a:ln w="1905"/>
                <a:solidFill>
                  <a:schemeClr val="bg1">
                    <a:lumMod val="50000"/>
                  </a:schemeClr>
                </a:solidFill>
                <a:effectLst>
                  <a:innerShdw blurRad="69850" dist="43180" dir="5400000">
                    <a:srgbClr val="000000">
                      <a:alpha val="65000"/>
                    </a:srgbClr>
                  </a:innerShdw>
                </a:effectLst>
              </a:rPr>
              <a:t>, Roumanie</a:t>
            </a:r>
            <a:endParaRPr lang="ro-RO" b="1" dirty="0">
              <a:ln w="1905"/>
              <a:solidFill>
                <a:schemeClr val="bg1">
                  <a:lumMod val="50000"/>
                </a:schemeClr>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dirty="0"/>
          </a:p>
        </p:txBody>
      </p:sp>
      <p:sp>
        <p:nvSpPr>
          <p:cNvPr id="3" name="Substituent conținut 2"/>
          <p:cNvSpPr>
            <a:spLocks noGrp="1"/>
          </p:cNvSpPr>
          <p:nvPr>
            <p:ph idx="1"/>
          </p:nvPr>
        </p:nvSpPr>
        <p:spPr>
          <a:xfrm>
            <a:off x="457200" y="428604"/>
            <a:ext cx="8229600" cy="5697559"/>
          </a:xfrm>
        </p:spPr>
        <p:txBody>
          <a:bodyPr>
            <a:normAutofit fontScale="92500" lnSpcReduction="20000"/>
          </a:bodyPr>
          <a:lstStyle/>
          <a:p>
            <a:pPr>
              <a:buNone/>
            </a:pPr>
            <a:r>
              <a:rPr lang="fr-FR" dirty="0" smtClean="0"/>
              <a:t>	Tout comme j’ai mentionné ci-dessus, chacun passe sont temps dans la façon qu’il aime.  </a:t>
            </a:r>
          </a:p>
          <a:p>
            <a:pPr>
              <a:buNone/>
            </a:pPr>
            <a:r>
              <a:rPr lang="fr-FR" dirty="0" smtClean="0"/>
              <a:t>	Je suis le genre de personne qui préfère s’assoir sur la terrasse d’été avec des amis à une crème glacée ou du jus. </a:t>
            </a:r>
          </a:p>
          <a:p>
            <a:pPr>
              <a:buNone/>
            </a:pPr>
            <a:r>
              <a:rPr lang="fr-FR" dirty="0" smtClean="0"/>
              <a:t>	Au fil des ans je suis arrivé à la conclusion que pour avoir une merveilleuse été rempli de beaux souvenirs, vous n’avez pas besoin de vacances chers et d’argent jeté par la fenêtre, c’est assez juste pour s’assoir sur une terrasse ou dans la rue avec deux ou trois amis, wifi une bouteille de jus, de la crème glacée – un été simple que vous pouvez appeler un été parfait.</a:t>
            </a:r>
          </a:p>
          <a:p>
            <a:pPr algn="r">
              <a:buNone/>
            </a:pPr>
            <a:r>
              <a:rPr lang="fr-FR" dirty="0" smtClean="0"/>
              <a:t>Julia</a:t>
            </a:r>
            <a:endParaRPr lang="ro-RO" dirty="0"/>
          </a:p>
        </p:txBody>
      </p:sp>
      <p:pic>
        <p:nvPicPr>
          <p:cNvPr id="4" name="Picture 2" descr="http://desktop.etwinning.net/files/desktop/teacher/4/94/594/36594/smlcroplogo_etwinning_thumb.jpg"/>
          <p:cNvPicPr>
            <a:picLocks noChangeAspect="1" noChangeArrowheads="1"/>
          </p:cNvPicPr>
          <p:nvPr/>
        </p:nvPicPr>
        <p:blipFill>
          <a:blip r:embed="rId4"/>
          <a:srcRect/>
          <a:stretch>
            <a:fillRect/>
          </a:stretch>
        </p:blipFill>
        <p:spPr bwMode="auto">
          <a:xfrm>
            <a:off x="285720" y="5929330"/>
            <a:ext cx="714375" cy="714375"/>
          </a:xfrm>
          <a:prstGeom prst="rect">
            <a:avLst/>
          </a:prstGeom>
          <a:noFill/>
        </p:spPr>
      </p:pic>
      <p:sp>
        <p:nvSpPr>
          <p:cNvPr id="5" name="Dreptunghi 4"/>
          <p:cNvSpPr/>
          <p:nvPr/>
        </p:nvSpPr>
        <p:spPr>
          <a:xfrm>
            <a:off x="928630" y="6119336"/>
            <a:ext cx="8215370" cy="738664"/>
          </a:xfrm>
          <a:prstGeom prst="rect">
            <a:avLst/>
          </a:prstGeom>
        </p:spPr>
        <p:txBody>
          <a:bodyPr wrap="square">
            <a:spAutoFit/>
          </a:bodyPr>
          <a:lstStyle/>
          <a:p>
            <a:pPr algn="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eTwinning</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o-RO"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project</a:t>
            </a:r>
            <a:r>
              <a:rPr lang="ro-RO"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fr-FR" sz="2400" b="1" dirty="0" smtClean="0">
                <a:ln w="1905"/>
                <a:solidFill>
                  <a:schemeClr val="tx1">
                    <a:lumMod val="75000"/>
                    <a:lumOff val="25000"/>
                  </a:schemeClr>
                </a:solidFill>
                <a:effectLst>
                  <a:innerShdw blurRad="69850" dist="43180" dir="5400000">
                    <a:srgbClr val="000000">
                      <a:alpha val="65000"/>
                    </a:srgbClr>
                  </a:innerShdw>
                </a:effectLst>
              </a:rPr>
              <a:t>T</a:t>
            </a:r>
            <a:r>
              <a:rPr lang="ro-RO" sz="2400" b="1" dirty="0" err="1" smtClean="0">
                <a:ln w="1905"/>
                <a:solidFill>
                  <a:schemeClr val="tx1">
                    <a:lumMod val="75000"/>
                    <a:lumOff val="25000"/>
                  </a:schemeClr>
                </a:solidFill>
                <a:effectLst>
                  <a:innerShdw blurRad="69850" dist="43180" dir="5400000">
                    <a:srgbClr val="000000">
                      <a:alpha val="65000"/>
                    </a:srgbClr>
                  </a:innerShdw>
                </a:effectLst>
              </a:rPr>
              <a:t>eens</a:t>
            </a:r>
            <a:r>
              <a:rPr lang="ro-RO" sz="2400" b="1" dirty="0" smtClean="0">
                <a:ln w="1905"/>
                <a:solidFill>
                  <a:schemeClr val="tx1">
                    <a:lumMod val="75000"/>
                    <a:lumOff val="25000"/>
                  </a:schemeClr>
                </a:solidFill>
                <a:effectLst>
                  <a:innerShdw blurRad="69850" dist="43180" dir="5400000">
                    <a:srgbClr val="000000">
                      <a:alpha val="65000"/>
                    </a:srgbClr>
                  </a:innerShdw>
                </a:effectLst>
              </a:rPr>
              <a:t> in Europe</a:t>
            </a:r>
            <a:r>
              <a:rPr lang="fr-FR" sz="2400" b="1" dirty="0" smtClean="0">
                <a:ln w="1905"/>
                <a:solidFill>
                  <a:schemeClr val="tx1">
                    <a:lumMod val="75000"/>
                    <a:lumOff val="25000"/>
                  </a:schemeClr>
                </a:solidFill>
                <a:effectLst>
                  <a:innerShdw blurRad="69850" dist="43180" dir="5400000">
                    <a:srgbClr val="000000">
                      <a:alpha val="65000"/>
                    </a:srgbClr>
                  </a:innerShdw>
                </a:effectLst>
              </a:rPr>
              <a:t> </a:t>
            </a:r>
            <a:r>
              <a:rPr lang="fr-FR" b="1" dirty="0" smtClean="0">
                <a:ln w="1905"/>
                <a:solidFill>
                  <a:schemeClr val="bg1">
                    <a:lumMod val="50000"/>
                  </a:schemeClr>
                </a:solidFill>
                <a:effectLst>
                  <a:innerShdw blurRad="69850" dist="43180" dir="5400000">
                    <a:srgbClr val="000000">
                      <a:alpha val="65000"/>
                    </a:srgbClr>
                  </a:innerShdw>
                </a:effectLst>
              </a:rPr>
              <a:t>Collège Technique « Ioan </a:t>
            </a:r>
            <a:r>
              <a:rPr lang="fr-FR" b="1" dirty="0" err="1" smtClean="0">
                <a:ln w="1905"/>
                <a:solidFill>
                  <a:schemeClr val="bg1">
                    <a:lumMod val="50000"/>
                  </a:schemeClr>
                </a:solidFill>
                <a:effectLst>
                  <a:innerShdw blurRad="69850" dist="43180" dir="5400000">
                    <a:srgbClr val="000000">
                      <a:alpha val="65000"/>
                    </a:srgbClr>
                  </a:innerShdw>
                </a:effectLst>
              </a:rPr>
              <a:t>Ciordas</a:t>
            </a:r>
            <a:r>
              <a:rPr lang="fr-FR" b="1" dirty="0" smtClean="0">
                <a:ln w="1905"/>
                <a:solidFill>
                  <a:schemeClr val="bg1">
                    <a:lumMod val="50000"/>
                  </a:schemeClr>
                </a:solidFill>
                <a:effectLst>
                  <a:innerShdw blurRad="69850" dist="43180" dir="5400000">
                    <a:srgbClr val="000000">
                      <a:alpha val="65000"/>
                    </a:srgbClr>
                  </a:innerShdw>
                </a:effectLst>
              </a:rPr>
              <a:t> », </a:t>
            </a:r>
            <a:r>
              <a:rPr lang="fr-FR" b="1" dirty="0" err="1" smtClean="0">
                <a:ln w="1905"/>
                <a:solidFill>
                  <a:schemeClr val="bg1">
                    <a:lumMod val="50000"/>
                  </a:schemeClr>
                </a:solidFill>
                <a:effectLst>
                  <a:innerShdw blurRad="69850" dist="43180" dir="5400000">
                    <a:srgbClr val="000000">
                      <a:alpha val="65000"/>
                    </a:srgbClr>
                  </a:innerShdw>
                </a:effectLst>
              </a:rPr>
              <a:t>Beiu</a:t>
            </a:r>
            <a:r>
              <a:rPr lang="ro-RO" b="1" dirty="0" smtClean="0">
                <a:ln w="1905"/>
                <a:solidFill>
                  <a:schemeClr val="bg1">
                    <a:lumMod val="50000"/>
                  </a:schemeClr>
                </a:solidFill>
                <a:effectLst>
                  <a:innerShdw blurRad="69850" dist="43180" dir="5400000">
                    <a:srgbClr val="000000">
                      <a:alpha val="65000"/>
                    </a:srgbClr>
                  </a:innerShdw>
                </a:effectLst>
              </a:rPr>
              <a:t>ș</a:t>
            </a:r>
            <a:r>
              <a:rPr lang="fr-FR" b="1" dirty="0" smtClean="0">
                <a:ln w="1905"/>
                <a:solidFill>
                  <a:schemeClr val="bg1">
                    <a:lumMod val="50000"/>
                  </a:schemeClr>
                </a:solidFill>
                <a:effectLst>
                  <a:innerShdw blurRad="69850" dist="43180" dir="5400000">
                    <a:srgbClr val="000000">
                      <a:alpha val="65000"/>
                    </a:srgbClr>
                  </a:innerShdw>
                </a:effectLst>
              </a:rPr>
              <a:t>, Roumanie</a:t>
            </a:r>
            <a:endParaRPr lang="ro-RO" b="1" dirty="0">
              <a:ln w="1905"/>
              <a:solidFill>
                <a:schemeClr val="bg1">
                  <a:lumMod val="50000"/>
                </a:schemeClr>
              </a:soli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209</Words>
  <PresentationFormat>Expunere pe ecran (4:3)</PresentationFormat>
  <Paragraphs>46</Paragraphs>
  <Slides>7</Slides>
  <Notes>6</Notes>
  <HiddenSlides>0</HiddenSlides>
  <MMClips>0</MMClips>
  <ScaleCrop>false</ScaleCrop>
  <HeadingPairs>
    <vt:vector size="4" baseType="variant">
      <vt:variant>
        <vt:lpstr>Temă</vt:lpstr>
      </vt:variant>
      <vt:variant>
        <vt:i4>1</vt:i4>
      </vt:variant>
      <vt:variant>
        <vt:lpstr>Titluri diapozitive</vt:lpstr>
      </vt:variant>
      <vt:variant>
        <vt:i4>7</vt:i4>
      </vt:variant>
    </vt:vector>
  </HeadingPairs>
  <TitlesOfParts>
    <vt:vector size="8" baseType="lpstr">
      <vt:lpstr>Temă Office</vt:lpstr>
      <vt:lpstr>Diapozitivul 1</vt:lpstr>
      <vt:lpstr>Vacances d’été</vt:lpstr>
      <vt:lpstr>Vacances en Roumanie</vt:lpstr>
      <vt:lpstr>Diapozitivul 4</vt:lpstr>
      <vt:lpstr>Diapozitivul 5</vt:lpstr>
      <vt:lpstr>Mes vacances d’été</vt:lpstr>
      <vt:lpstr>Diapozitivul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Diapozitivul 1</dc:title>
  <dc:creator>Hp</dc:creator>
  <cp:lastModifiedBy>Hp</cp:lastModifiedBy>
  <cp:revision>10</cp:revision>
  <dcterms:created xsi:type="dcterms:W3CDTF">2015-05-15T17:43:49Z</dcterms:created>
  <dcterms:modified xsi:type="dcterms:W3CDTF">2015-05-15T19:16:29Z</dcterms:modified>
</cp:coreProperties>
</file>