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256" r:id="rId2"/>
    <p:sldId id="260" r:id="rId3"/>
    <p:sldId id="261" r:id="rId4"/>
    <p:sldId id="269" r:id="rId5"/>
    <p:sldId id="262" r:id="rId6"/>
    <p:sldId id="263" r:id="rId7"/>
    <p:sldId id="267" r:id="rId8"/>
    <p:sldId id="270" r:id="rId9"/>
    <p:sldId id="278" r:id="rId10"/>
    <p:sldId id="279" r:id="rId11"/>
    <p:sldId id="280" r:id="rId12"/>
    <p:sldId id="281" r:id="rId13"/>
    <p:sldId id="282" r:id="rId14"/>
    <p:sldId id="272" r:id="rId15"/>
    <p:sldId id="273" r:id="rId16"/>
    <p:sldId id="274" r:id="rId17"/>
    <p:sldId id="276" r:id="rId18"/>
    <p:sldId id="277" r:id="rId19"/>
    <p:sldId id="283" r:id="rId20"/>
    <p:sldId id="284" r:id="rId21"/>
    <p:sldId id="285" r:id="rId22"/>
    <p:sldId id="286" r:id="rId2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80" autoAdjust="0"/>
  </p:normalViewPr>
  <p:slideViewPr>
    <p:cSldViewPr snapToGrid="0">
      <p:cViewPr varScale="1">
        <p:scale>
          <a:sx n="76" d="100"/>
          <a:sy n="76" d="100"/>
        </p:scale>
        <p:origin x="1085"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8E6C66-3D30-4045-99A5-83C16F0D7D60}" type="datetimeFigureOut">
              <a:rPr lang="sk-SK" smtClean="0"/>
              <a:pPr/>
              <a:t>20. 7. 2018</a:t>
            </a:fld>
            <a:endParaRPr lang="sk-SK"/>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sk-SK"/>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06179F-C9A1-41BD-92AA-1A03AC609350}" type="slidenum">
              <a:rPr lang="sk-SK" smtClean="0"/>
              <a:pPr/>
              <a:t>‹#›</a:t>
            </a:fld>
            <a:endParaRPr lang="sk-SK"/>
          </a:p>
        </p:txBody>
      </p:sp>
    </p:spTree>
    <p:extLst>
      <p:ext uri="{BB962C8B-B14F-4D97-AF65-F5344CB8AC3E}">
        <p14:creationId xmlns:p14="http://schemas.microsoft.com/office/powerpoint/2010/main" val="300552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normAutofit/>
          </a:bodyPr>
          <a:lstStyle/>
          <a:p>
            <a:endParaRPr lang="sk-SK" dirty="0"/>
          </a:p>
        </p:txBody>
      </p:sp>
      <p:sp>
        <p:nvSpPr>
          <p:cNvPr id="4" name="Zástupný symbol pro číslo snímku 3"/>
          <p:cNvSpPr>
            <a:spLocks noGrp="1"/>
          </p:cNvSpPr>
          <p:nvPr>
            <p:ph type="sldNum" sz="quarter" idx="10"/>
          </p:nvPr>
        </p:nvSpPr>
        <p:spPr/>
        <p:txBody>
          <a:bodyPr/>
          <a:lstStyle/>
          <a:p>
            <a:fld id="{E606179F-C9A1-41BD-92AA-1A03AC609350}" type="slidenum">
              <a:rPr lang="sk-SK" smtClean="0"/>
              <a:pPr/>
              <a:t>3</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normAutofit/>
          </a:bodyPr>
          <a:lstStyle/>
          <a:p>
            <a:endParaRPr lang="sk-SK" dirty="0"/>
          </a:p>
        </p:txBody>
      </p:sp>
      <p:sp>
        <p:nvSpPr>
          <p:cNvPr id="4" name="Zástupný symbol pro číslo snímku 3"/>
          <p:cNvSpPr>
            <a:spLocks noGrp="1"/>
          </p:cNvSpPr>
          <p:nvPr>
            <p:ph type="sldNum" sz="quarter" idx="10"/>
          </p:nvPr>
        </p:nvSpPr>
        <p:spPr/>
        <p:txBody>
          <a:bodyPr/>
          <a:lstStyle/>
          <a:p>
            <a:fld id="{E606179F-C9A1-41BD-92AA-1A03AC609350}" type="slidenum">
              <a:rPr lang="sk-SK" smtClean="0"/>
              <a:pPr/>
              <a:t>13</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1143000" y="685800"/>
            <a:ext cx="4572000" cy="3429000"/>
          </a:xfrm>
        </p:spPr>
      </p:sp>
      <p:sp>
        <p:nvSpPr>
          <p:cNvPr id="3" name="Zástupný symbol poznámok 2"/>
          <p:cNvSpPr>
            <a:spLocks noGrp="1"/>
          </p:cNvSpPr>
          <p:nvPr>
            <p:ph type="body" idx="1"/>
          </p:nvPr>
        </p:nvSpPr>
        <p:spPr/>
        <p:txBody>
          <a:bodyPr>
            <a:normAutofit/>
          </a:bodyPr>
          <a:lstStyle/>
          <a:p>
            <a:r>
              <a:rPr lang="sk-SK" dirty="0" smtClean="0"/>
              <a:t>A tuto je zopár záberov ch žiakov v ak</a:t>
            </a:r>
            <a:endParaRPr lang="sk-SK" dirty="0"/>
          </a:p>
        </p:txBody>
      </p:sp>
      <p:sp>
        <p:nvSpPr>
          <p:cNvPr id="4" name="Zástupný symbol čísla snímky 3"/>
          <p:cNvSpPr>
            <a:spLocks noGrp="1"/>
          </p:cNvSpPr>
          <p:nvPr>
            <p:ph type="sldNum" sz="quarter" idx="10"/>
          </p:nvPr>
        </p:nvSpPr>
        <p:spPr/>
        <p:txBody>
          <a:bodyPr/>
          <a:lstStyle/>
          <a:p>
            <a:fld id="{E606179F-C9A1-41BD-92AA-1A03AC609350}" type="slidenum">
              <a:rPr lang="sk-SK" smtClean="0"/>
              <a:pPr/>
              <a:t>18</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smtClean="0"/>
              <a:t>Kliknutím lze upravit styl.</a:t>
            </a:r>
            <a:endParaRPr lang="cs-CZ"/>
          </a:p>
        </p:txBody>
      </p:sp>
      <p:sp>
        <p:nvSpPr>
          <p:cNvPr id="3" name="Podnadpis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400930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236051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6" y="365126"/>
            <a:ext cx="1971675" cy="5811839"/>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28652" y="365126"/>
            <a:ext cx="5800725" cy="581183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300322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22667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41"/>
            <a:ext cx="7886700" cy="2852737"/>
          </a:xfrm>
        </p:spPr>
        <p:txBody>
          <a:bodyPr anchor="b"/>
          <a:lstStyle>
            <a:lvl1pPr>
              <a:defRPr sz="45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144907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28650" y="1825625"/>
            <a:ext cx="3886200" cy="4351339"/>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29150" y="1825625"/>
            <a:ext cx="3886200" cy="4351339"/>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304370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7"/>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Kliknutím lze upravit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2"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310353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301070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163216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sah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391512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smtClean="0"/>
              <a:t>Kliknutím lze upravit styl.</a:t>
            </a:r>
            <a:endParaRPr lang="cs-CZ"/>
          </a:p>
        </p:txBody>
      </p:sp>
      <p:sp>
        <p:nvSpPr>
          <p:cNvPr id="3" name="Zástupný symbol pro obrázek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3C7920E-D27B-46D3-9FE3-62D454FB1D05}" type="datetimeFigureOut">
              <a:rPr lang="cs-CZ" smtClean="0"/>
              <a:pPr/>
              <a:t>20.07.2018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AF4C4B2-506D-4660-A8CB-D73509129D1E}" type="slidenum">
              <a:rPr lang="cs-CZ" smtClean="0"/>
              <a:pPr/>
              <a:t>‹#›</a:t>
            </a:fld>
            <a:endParaRPr lang="cs-CZ"/>
          </a:p>
        </p:txBody>
      </p:sp>
    </p:spTree>
    <p:extLst>
      <p:ext uri="{BB962C8B-B14F-4D97-AF65-F5344CB8AC3E}">
        <p14:creationId xmlns:p14="http://schemas.microsoft.com/office/powerpoint/2010/main" val="50028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C7920E-D27B-46D3-9FE3-62D454FB1D05}" type="datetimeFigureOut">
              <a:rPr lang="cs-CZ" smtClean="0"/>
              <a:pPr/>
              <a:t>20.07.2018</a:t>
            </a:fld>
            <a:endParaRPr lang="cs-CZ"/>
          </a:p>
        </p:txBody>
      </p:sp>
      <p:sp>
        <p:nvSpPr>
          <p:cNvPr id="5" name="Zástupný symbol pro zápatí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F4C4B2-506D-4660-A8CB-D73509129D1E}" type="slidenum">
              <a:rPr lang="cs-CZ" smtClean="0"/>
              <a:pPr/>
              <a:t>‹#›</a:t>
            </a:fld>
            <a:endParaRPr lang="cs-CZ"/>
          </a:p>
        </p:txBody>
      </p:sp>
    </p:spTree>
    <p:extLst>
      <p:ext uri="{BB962C8B-B14F-4D97-AF65-F5344CB8AC3E}">
        <p14:creationId xmlns:p14="http://schemas.microsoft.com/office/powerpoint/2010/main" val="22145571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ctrTitle"/>
          </p:nvPr>
        </p:nvSpPr>
        <p:spPr>
          <a:xfrm>
            <a:off x="1279478" y="2149425"/>
            <a:ext cx="6858000" cy="3132259"/>
          </a:xfrm>
          <a:solidFill>
            <a:srgbClr val="FFFF00"/>
          </a:solidFill>
        </p:spPr>
        <p:txBody>
          <a:bodyPr>
            <a:normAutofit/>
          </a:bodyPr>
          <a:lstStyle/>
          <a:p>
            <a:r>
              <a:rPr lang="cs-CZ" sz="8800" b="1" dirty="0" smtClean="0"/>
              <a:t>Kniha sportu</a:t>
            </a:r>
            <a:br>
              <a:rPr lang="cs-CZ" sz="8800" b="1" dirty="0" smtClean="0"/>
            </a:br>
            <a:r>
              <a:rPr lang="cs-CZ" sz="8800" b="1" dirty="0" err="1" smtClean="0"/>
              <a:t>Book</a:t>
            </a:r>
            <a:r>
              <a:rPr lang="cs-CZ" sz="8800" b="1" dirty="0" smtClean="0"/>
              <a:t> </a:t>
            </a:r>
            <a:r>
              <a:rPr lang="cs-CZ" sz="8800" b="1" dirty="0" err="1" smtClean="0"/>
              <a:t>of</a:t>
            </a:r>
            <a:r>
              <a:rPr lang="cs-CZ" sz="8800" b="1" dirty="0" smtClean="0"/>
              <a:t> sport</a:t>
            </a:r>
            <a:endParaRPr lang="cs-CZ" sz="8800" b="1" dirty="0"/>
          </a:p>
        </p:txBody>
      </p:sp>
    </p:spTree>
    <p:extLst>
      <p:ext uri="{BB962C8B-B14F-4D97-AF65-F5344CB8AC3E}">
        <p14:creationId xmlns:p14="http://schemas.microsoft.com/office/powerpoint/2010/main" val="1463942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4831624" cy="823595"/>
          </a:xfrm>
        </p:spPr>
        <p:txBody>
          <a:bodyPr>
            <a:normAutofit fontScale="90000"/>
          </a:bodyPr>
          <a:lstStyle/>
          <a:p>
            <a:r>
              <a:rPr lang="sk-SK" b="1" dirty="0"/>
              <a:t>Prípravné a herné cvičenia: </a:t>
            </a:r>
            <a:br>
              <a:rPr lang="sk-SK" b="1" dirty="0"/>
            </a:br>
            <a:endParaRPr lang="sk-SK" b="1" dirty="0"/>
          </a:p>
        </p:txBody>
      </p:sp>
      <p:sp>
        <p:nvSpPr>
          <p:cNvPr id="3" name="Zástupný symbol obsahu 2"/>
          <p:cNvSpPr>
            <a:spLocks noGrp="1"/>
          </p:cNvSpPr>
          <p:nvPr>
            <p:ph idx="1"/>
          </p:nvPr>
        </p:nvSpPr>
        <p:spPr>
          <a:xfrm>
            <a:off x="435467" y="1014256"/>
            <a:ext cx="2806881" cy="4781237"/>
          </a:xfrm>
        </p:spPr>
        <p:txBody>
          <a:bodyPr>
            <a:normAutofit lnSpcReduction="10000"/>
          </a:bodyPr>
          <a:lstStyle/>
          <a:p>
            <a:r>
              <a:rPr lang="sk-SK" dirty="0" smtClean="0"/>
              <a:t>Prvý kontakt s loptou</a:t>
            </a:r>
          </a:p>
          <a:p>
            <a:r>
              <a:rPr lang="sk-SK" dirty="0" smtClean="0"/>
              <a:t>1. Žiak chytí loptu na zemi do košíčka a zdvihne ju nad čelo (zalomiť zápästia, palce dozadu)</a:t>
            </a:r>
          </a:p>
          <a:p>
            <a:r>
              <a:rPr lang="sk-SK" dirty="0" smtClean="0"/>
              <a:t>2. Žiak vyhodí loptu nad seba a chytí ju do košíčka v postoji s mierne pokrčenými nohami</a:t>
            </a:r>
          </a:p>
          <a:p>
            <a:r>
              <a:rPr lang="sk-SK" dirty="0" smtClean="0"/>
              <a:t>3. Žiak chytá loptu do košíčka po údere o zem od spoluhráča (dvojica vo vzdialenosti 3- 5m)</a:t>
            </a:r>
          </a:p>
          <a:p>
            <a:endParaRPr lang="sk-SK" dirty="0"/>
          </a:p>
        </p:txBody>
      </p:sp>
      <p:pic>
        <p:nvPicPr>
          <p:cNvPr id="31746" name="Picture 2" descr="Výsledok vyh&amp;lcaron;adávania obrázkov pre dopyt volejbal kreslené obrazky"/>
          <p:cNvPicPr>
            <a:picLocks noChangeAspect="1" noChangeArrowheads="1"/>
          </p:cNvPicPr>
          <p:nvPr/>
        </p:nvPicPr>
        <p:blipFill>
          <a:blip r:embed="rId2" cstate="screen"/>
          <a:srcRect/>
          <a:stretch>
            <a:fillRect/>
          </a:stretch>
        </p:blipFill>
        <p:spPr bwMode="auto">
          <a:xfrm>
            <a:off x="3294156" y="1879337"/>
            <a:ext cx="1986182" cy="3117667"/>
          </a:xfrm>
          <a:prstGeom prst="rect">
            <a:avLst/>
          </a:prstGeom>
          <a:noFill/>
        </p:spPr>
      </p:pic>
      <p:sp>
        <p:nvSpPr>
          <p:cNvPr id="5" name="Zástupný symbol pro obsah 4"/>
          <p:cNvSpPr txBox="1">
            <a:spLocks/>
          </p:cNvSpPr>
          <p:nvPr/>
        </p:nvSpPr>
        <p:spPr>
          <a:xfrm flipH="1">
            <a:off x="5422002" y="695460"/>
            <a:ext cx="3464420" cy="5550795"/>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b="1" i="1" dirty="0" smtClean="0"/>
              <a:t>Preparatory and game exercises</a:t>
            </a:r>
          </a:p>
          <a:p>
            <a:pPr lvl="0" defTabSz="685800">
              <a:lnSpc>
                <a:spcPct val="90000"/>
              </a:lnSpc>
              <a:spcBef>
                <a:spcPts val="750"/>
              </a:spcBef>
              <a:defRPr/>
            </a:pPr>
            <a:r>
              <a:rPr lang="en-GB" i="1" dirty="0" smtClean="0"/>
              <a:t>The first contact with the ball</a:t>
            </a:r>
          </a:p>
          <a:p>
            <a:pPr lvl="0" defTabSz="685800">
              <a:lnSpc>
                <a:spcPct val="90000"/>
              </a:lnSpc>
              <a:spcBef>
                <a:spcPts val="750"/>
              </a:spcBef>
              <a:defRPr/>
            </a:pPr>
            <a:r>
              <a:rPr lang="en-GB" i="1" dirty="0" smtClean="0"/>
              <a:t>1. A student catches the ball on the ground into the basket and pulled it over his forehead (wrap the wrist, thumb backward)</a:t>
            </a:r>
          </a:p>
          <a:p>
            <a:pPr lvl="0" defTabSz="685800">
              <a:lnSpc>
                <a:spcPct val="90000"/>
              </a:lnSpc>
              <a:spcBef>
                <a:spcPts val="750"/>
              </a:spcBef>
              <a:defRPr/>
            </a:pPr>
            <a:r>
              <a:rPr lang="en-GB" i="1" dirty="0" smtClean="0"/>
              <a:t>2. A student throws the ball over himself to catch the ball in the basket in position with slightly bent legs</a:t>
            </a:r>
          </a:p>
          <a:p>
            <a:pPr lvl="0" defTabSz="685800">
              <a:lnSpc>
                <a:spcPct val="90000"/>
              </a:lnSpc>
              <a:spcBef>
                <a:spcPts val="750"/>
              </a:spcBef>
              <a:defRPr/>
            </a:pPr>
            <a:r>
              <a:rPr lang="en-GB" i="1" dirty="0" smtClean="0"/>
              <a:t>3. The student catches the ball into the basket after a hit to the ground by teammate (a pair at a distance of 3 -5 m)</a:t>
            </a:r>
            <a:endParaRPr kumimoji="0" lang="en-GB"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3189798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1" y="365127"/>
            <a:ext cx="3917224" cy="915035"/>
          </a:xfrm>
        </p:spPr>
        <p:txBody>
          <a:bodyPr>
            <a:normAutofit fontScale="90000"/>
          </a:bodyPr>
          <a:lstStyle/>
          <a:p>
            <a:pPr algn="ctr"/>
            <a:r>
              <a:rPr lang="sk-SK" b="1" dirty="0"/>
              <a:t>Odbitie nad seba</a:t>
            </a:r>
            <a:br>
              <a:rPr lang="sk-SK" b="1" dirty="0"/>
            </a:br>
            <a:endParaRPr lang="sk-SK" b="1" dirty="0"/>
          </a:p>
        </p:txBody>
      </p:sp>
      <p:sp>
        <p:nvSpPr>
          <p:cNvPr id="3" name="Zástupný symbol obsahu 2"/>
          <p:cNvSpPr>
            <a:spLocks noGrp="1"/>
          </p:cNvSpPr>
          <p:nvPr>
            <p:ph idx="1"/>
          </p:nvPr>
        </p:nvSpPr>
        <p:spPr>
          <a:xfrm>
            <a:off x="675014" y="1203207"/>
            <a:ext cx="3961380" cy="3214247"/>
          </a:xfrm>
        </p:spPr>
        <p:txBody>
          <a:bodyPr/>
          <a:lstStyle/>
          <a:p>
            <a:r>
              <a:rPr lang="sk-SK" dirty="0" smtClean="0"/>
              <a:t>4</a:t>
            </a:r>
            <a:r>
              <a:rPr lang="sk-SK" dirty="0"/>
              <a:t>. Žiak vyhodí loptu a odbije ju nad seba</a:t>
            </a:r>
          </a:p>
          <a:p>
            <a:r>
              <a:rPr lang="sk-SK" dirty="0"/>
              <a:t>5. Žiak nepretržite odbíja nad seba s dopadom lopty o zem</a:t>
            </a:r>
          </a:p>
          <a:p>
            <a:r>
              <a:rPr lang="sk-SK" dirty="0"/>
              <a:t>6. Žiak opakovane odbíja nad seba bez dopadu lopty na zem</a:t>
            </a:r>
          </a:p>
          <a:p>
            <a:endParaRPr lang="sk-SK" dirty="0"/>
          </a:p>
        </p:txBody>
      </p:sp>
      <p:pic>
        <p:nvPicPr>
          <p:cNvPr id="30722" name="Picture 2" descr="https://encrypted-tbn1.gstatic.com/images?q=tbn:ANd9GcRa1dPVVBZPW6r3Dg8S_IbN4cTe_4ETevUreDp-QGL3wMdkahuevA"/>
          <p:cNvPicPr>
            <a:picLocks noChangeAspect="1" noChangeArrowheads="1"/>
          </p:cNvPicPr>
          <p:nvPr/>
        </p:nvPicPr>
        <p:blipFill>
          <a:blip r:embed="rId2" cstate="screen"/>
          <a:srcRect/>
          <a:stretch>
            <a:fillRect/>
          </a:stretch>
        </p:blipFill>
        <p:spPr bwMode="auto">
          <a:xfrm>
            <a:off x="1339403" y="3412904"/>
            <a:ext cx="3216497" cy="2936381"/>
          </a:xfrm>
          <a:prstGeom prst="rect">
            <a:avLst/>
          </a:prstGeom>
          <a:noFill/>
        </p:spPr>
      </p:pic>
      <p:sp>
        <p:nvSpPr>
          <p:cNvPr id="5" name="Zástupný symbol pro obsah 4"/>
          <p:cNvSpPr txBox="1">
            <a:spLocks/>
          </p:cNvSpPr>
          <p:nvPr/>
        </p:nvSpPr>
        <p:spPr>
          <a:xfrm flipH="1">
            <a:off x="4893971" y="530610"/>
            <a:ext cx="3721994" cy="5238207"/>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b="1" i="1" dirty="0" smtClean="0"/>
              <a:t>The hit over self </a:t>
            </a:r>
            <a:endParaRPr kumimoji="0" lang="en-GB" sz="2100" b="1"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tabLst/>
              <a:defRPr/>
            </a:pP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lvl="0" indent="-171450" defTabSz="685800">
              <a:lnSpc>
                <a:spcPct val="90000"/>
              </a:lnSpc>
              <a:spcBef>
                <a:spcPts val="750"/>
              </a:spcBef>
              <a:defRPr/>
            </a:pPr>
            <a:r>
              <a:rPr lang="en-GB" i="1" dirty="0" smtClean="0"/>
              <a:t>4. A student throws the ball up and strike it over himself </a:t>
            </a:r>
          </a:p>
          <a:p>
            <a:pPr marL="171450" lvl="0" indent="-171450" defTabSz="685800">
              <a:lnSpc>
                <a:spcPct val="90000"/>
              </a:lnSpc>
              <a:spcBef>
                <a:spcPts val="750"/>
              </a:spcBef>
              <a:defRPr/>
            </a:pPr>
            <a:r>
              <a:rPr lang="en-GB" i="1" dirty="0" smtClean="0"/>
              <a:t>5. The student strikes it continuously over himself  with the ball landed on the ground</a:t>
            </a:r>
          </a:p>
          <a:p>
            <a:pPr marL="171450" lvl="0" indent="-171450" defTabSz="685800">
              <a:lnSpc>
                <a:spcPct val="90000"/>
              </a:lnSpc>
              <a:spcBef>
                <a:spcPts val="750"/>
              </a:spcBef>
              <a:defRPr/>
            </a:pPr>
            <a:r>
              <a:rPr lang="en-GB" i="1" dirty="0" smtClean="0"/>
              <a:t>6. The student repeatedly strikes it over himself without any impact of the ball on the ground</a:t>
            </a:r>
            <a:endParaRPr kumimoji="0" lang="en-GB" b="0" i="1"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3402942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587829"/>
            <a:ext cx="3185704" cy="548640"/>
          </a:xfrm>
        </p:spPr>
        <p:txBody>
          <a:bodyPr>
            <a:normAutofit fontScale="90000"/>
          </a:bodyPr>
          <a:lstStyle/>
          <a:p>
            <a:pPr algn="ctr"/>
            <a:r>
              <a:rPr lang="sk-SK" b="1" dirty="0"/>
              <a:t>Odbitie pred seba </a:t>
            </a:r>
            <a:br>
              <a:rPr lang="sk-SK" b="1" dirty="0"/>
            </a:br>
            <a:endParaRPr lang="sk-SK" b="1" dirty="0"/>
          </a:p>
        </p:txBody>
      </p:sp>
      <p:sp>
        <p:nvSpPr>
          <p:cNvPr id="3" name="Zástupný symbol obsahu 2"/>
          <p:cNvSpPr>
            <a:spLocks noGrp="1"/>
          </p:cNvSpPr>
          <p:nvPr>
            <p:ph idx="1"/>
          </p:nvPr>
        </p:nvSpPr>
        <p:spPr>
          <a:xfrm>
            <a:off x="300447" y="1123407"/>
            <a:ext cx="2970788" cy="5341787"/>
          </a:xfrm>
        </p:spPr>
        <p:txBody>
          <a:bodyPr>
            <a:normAutofit/>
          </a:bodyPr>
          <a:lstStyle/>
          <a:p>
            <a:r>
              <a:rPr lang="sk-SK" dirty="0" smtClean="0"/>
              <a:t>7</a:t>
            </a:r>
            <a:r>
              <a:rPr lang="sk-SK" dirty="0"/>
              <a:t>. Žiak odbíja loptu o stenu bez dopadu na zem</a:t>
            </a:r>
          </a:p>
          <a:p>
            <a:r>
              <a:rPr lang="sk-SK" dirty="0"/>
              <a:t>8. Žiak odbíja loptu zo sedu na vzdialenosť 2 m</a:t>
            </a:r>
          </a:p>
          <a:p>
            <a:r>
              <a:rPr lang="sk-SK" dirty="0"/>
              <a:t>9. Dvojica žiakov si odbíja loptu pred seba s dopadom lopty o zem</a:t>
            </a:r>
          </a:p>
          <a:p>
            <a:r>
              <a:rPr lang="sk-SK" dirty="0"/>
              <a:t>10. Dvojica žiakov si odbíja ponad sieť s </a:t>
            </a:r>
            <a:r>
              <a:rPr lang="sk-SK" dirty="0" err="1"/>
              <a:t>medziodbitím</a:t>
            </a:r>
            <a:endParaRPr lang="sk-SK" dirty="0"/>
          </a:p>
          <a:p>
            <a:r>
              <a:rPr lang="sk-SK" dirty="0"/>
              <a:t>11. Žiaci si vo dvojici odbíjajú nepretržite ponad sieť bez dopadu lopty na zem</a:t>
            </a:r>
          </a:p>
          <a:p>
            <a:endParaRPr lang="sk-SK" dirty="0"/>
          </a:p>
        </p:txBody>
      </p:sp>
      <p:pic>
        <p:nvPicPr>
          <p:cNvPr id="4" name="Zástupný symbol obsahu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3723" y="1725771"/>
            <a:ext cx="2455818" cy="3522372"/>
          </a:xfrm>
          <a:prstGeom prst="rect">
            <a:avLst/>
          </a:prstGeom>
        </p:spPr>
      </p:pic>
      <p:sp>
        <p:nvSpPr>
          <p:cNvPr id="6" name="Zástupný symbol pro obsah 4"/>
          <p:cNvSpPr txBox="1">
            <a:spLocks/>
          </p:cNvSpPr>
          <p:nvPr/>
        </p:nvSpPr>
        <p:spPr>
          <a:xfrm flipH="1">
            <a:off x="5679583" y="457200"/>
            <a:ext cx="3232597" cy="6098147"/>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b="1" i="1" dirty="0" smtClean="0"/>
              <a:t>The hit ahead self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GB" b="0" i="1" u="none" strike="noStrike" kern="1200" cap="none" spc="0" normalizeH="0" baseline="0" noProof="0" dirty="0" smtClean="0">
              <a:ln>
                <a:noFill/>
              </a:ln>
              <a:solidFill>
                <a:schemeClr val="dk1"/>
              </a:solidFill>
              <a:effectLst/>
              <a:uLnTx/>
              <a:uFillTx/>
              <a:latin typeface="+mn-lt"/>
              <a:ea typeface="+mn-ea"/>
              <a:cs typeface="+mn-cs"/>
            </a:endParaRPr>
          </a:p>
          <a:p>
            <a:pPr marL="171450" lvl="0" indent="-171450" defTabSz="685800">
              <a:lnSpc>
                <a:spcPct val="90000"/>
              </a:lnSpc>
              <a:spcBef>
                <a:spcPts val="750"/>
              </a:spcBef>
              <a:buFont typeface="Arial" panose="020B0604020202020204" pitchFamily="34" charset="0"/>
              <a:buChar char="•"/>
              <a:defRPr/>
            </a:pPr>
            <a:r>
              <a:rPr lang="en-GB" i="1" dirty="0" smtClean="0"/>
              <a:t>7. A student hits the ball against the wall without hitting the ground</a:t>
            </a:r>
          </a:p>
          <a:p>
            <a:pPr marL="171450" lvl="0" indent="-171450" defTabSz="685800">
              <a:lnSpc>
                <a:spcPct val="90000"/>
              </a:lnSpc>
              <a:spcBef>
                <a:spcPts val="750"/>
              </a:spcBef>
              <a:buFont typeface="Arial" panose="020B0604020202020204" pitchFamily="34" charset="0"/>
              <a:buChar char="•"/>
              <a:defRPr/>
            </a:pPr>
            <a:r>
              <a:rPr lang="en-GB" i="1" dirty="0" smtClean="0"/>
              <a:t>8. A student hits the ball from sitting at a distance of 2 metre</a:t>
            </a:r>
          </a:p>
          <a:p>
            <a:pPr marL="171450" lvl="0" indent="-171450" defTabSz="685800">
              <a:lnSpc>
                <a:spcPct val="90000"/>
              </a:lnSpc>
              <a:spcBef>
                <a:spcPts val="750"/>
              </a:spcBef>
              <a:buFont typeface="Arial" panose="020B0604020202020204" pitchFamily="34" charset="0"/>
              <a:buChar char="•"/>
              <a:defRPr/>
            </a:pPr>
            <a:r>
              <a:rPr lang="en-GB" i="1" dirty="0" smtClean="0"/>
              <a:t>9. A pair of students strike the ball </a:t>
            </a:r>
            <a:r>
              <a:rPr lang="sk-SK" i="1" dirty="0" smtClean="0"/>
              <a:t>to </a:t>
            </a:r>
            <a:r>
              <a:rPr lang="en-GB" i="1" dirty="0" smtClean="0"/>
              <a:t>each other with the ball landed on the ground</a:t>
            </a:r>
          </a:p>
          <a:p>
            <a:pPr marL="171450" lvl="0" indent="-171450" defTabSz="685800">
              <a:lnSpc>
                <a:spcPct val="90000"/>
              </a:lnSpc>
              <a:spcBef>
                <a:spcPts val="750"/>
              </a:spcBef>
              <a:buFont typeface="Arial" panose="020B0604020202020204" pitchFamily="34" charset="0"/>
              <a:buChar char="•"/>
              <a:defRPr/>
            </a:pPr>
            <a:r>
              <a:rPr lang="en-GB" i="1" dirty="0" smtClean="0"/>
              <a:t>10. A pair of students strike </a:t>
            </a:r>
            <a:r>
              <a:rPr lang="sk-SK" i="1" dirty="0" smtClean="0"/>
              <a:t>to </a:t>
            </a:r>
            <a:r>
              <a:rPr lang="en-GB" i="1" dirty="0" smtClean="0"/>
              <a:t>each other over the net with a  mid-strike.</a:t>
            </a:r>
          </a:p>
          <a:p>
            <a:pPr marL="171450" lvl="0" indent="-171450" defTabSz="685800">
              <a:lnSpc>
                <a:spcPct val="90000"/>
              </a:lnSpc>
              <a:spcBef>
                <a:spcPts val="750"/>
              </a:spcBef>
              <a:buFont typeface="Arial" panose="020B0604020202020204" pitchFamily="34" charset="0"/>
              <a:buChar char="•"/>
              <a:defRPr/>
            </a:pPr>
            <a:r>
              <a:rPr lang="en-GB" i="1" dirty="0" smtClean="0"/>
              <a:t>11. Pupils in pairs strike continuously over the net without the impact of the ball on the ground</a:t>
            </a:r>
            <a:endParaRPr kumimoji="0" lang="en-GB"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4135048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4"/>
          <p:cNvSpPr txBox="1">
            <a:spLocks/>
          </p:cNvSpPr>
          <p:nvPr/>
        </p:nvSpPr>
        <p:spPr>
          <a:xfrm flipH="1">
            <a:off x="3271235" y="705394"/>
            <a:ext cx="5705341" cy="4343125"/>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000" b="1" i="1" dirty="0" smtClean="0"/>
              <a:t>Basics movement in the game, the team with two hands from above</a:t>
            </a:r>
          </a:p>
          <a:p>
            <a:pPr lvl="0" defTabSz="685800">
              <a:lnSpc>
                <a:spcPct val="90000"/>
              </a:lnSpc>
              <a:spcBef>
                <a:spcPts val="750"/>
              </a:spcBef>
              <a:defRPr/>
            </a:pPr>
            <a:r>
              <a:rPr lang="en-GB" sz="1600" i="1" dirty="0" smtClean="0"/>
              <a:t>12. Students by heading check the accuracy of stopping (the player tosses the ball high, runs after it and in the right posture processes the soccer ball by head).</a:t>
            </a:r>
          </a:p>
          <a:p>
            <a:pPr lvl="0" defTabSz="685800">
              <a:lnSpc>
                <a:spcPct val="90000"/>
              </a:lnSpc>
              <a:spcBef>
                <a:spcPts val="750"/>
              </a:spcBef>
              <a:defRPr/>
            </a:pPr>
            <a:r>
              <a:rPr lang="en-GB" sz="1600" i="1" dirty="0" smtClean="0"/>
              <a:t>13. Pupil rushes himself – player strikes the ball several times over himself, he hits roughly every fourth ball very high forward, moves towards the ball, stops so that the ball fall down on the forehead and handles the ball over himself. Subsequently he performs the same but in a different direction.</a:t>
            </a:r>
          </a:p>
          <a:p>
            <a:pPr lvl="0" defTabSz="685800">
              <a:lnSpc>
                <a:spcPct val="90000"/>
              </a:lnSpc>
              <a:spcBef>
                <a:spcPts val="750"/>
              </a:spcBef>
              <a:defRPr/>
            </a:pPr>
            <a:r>
              <a:rPr lang="en-GB" sz="1600" i="1" dirty="0" smtClean="0"/>
              <a:t>14. Pupil A throws the ball to the right or left away from  the pupil B, who after moving strikes the ball exactly  towards pupil A. After the strike the pupil returns to his original position.</a:t>
            </a:r>
            <a:endParaRPr kumimoji="0" lang="en-GB" sz="16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
        <p:nvSpPr>
          <p:cNvPr id="2" name="Nadpis 1"/>
          <p:cNvSpPr>
            <a:spLocks noGrp="1"/>
          </p:cNvSpPr>
          <p:nvPr>
            <p:ph type="title"/>
          </p:nvPr>
        </p:nvSpPr>
        <p:spPr>
          <a:xfrm>
            <a:off x="628650" y="365129"/>
            <a:ext cx="7886700" cy="483959"/>
          </a:xfrm>
        </p:spPr>
        <p:txBody>
          <a:bodyPr>
            <a:normAutofit fontScale="90000"/>
          </a:bodyPr>
          <a:lstStyle/>
          <a:p>
            <a:r>
              <a:rPr lang="sk-SK" b="1" dirty="0"/>
              <a:t>Základy herného pohybu pri odbití obojručne zhora</a:t>
            </a:r>
            <a:br>
              <a:rPr lang="sk-SK" b="1" dirty="0"/>
            </a:br>
            <a:endParaRPr lang="sk-SK" b="1" dirty="0"/>
          </a:p>
        </p:txBody>
      </p:sp>
      <p:sp>
        <p:nvSpPr>
          <p:cNvPr id="3" name="Zástupný symbol obsahu 2"/>
          <p:cNvSpPr>
            <a:spLocks noGrp="1"/>
          </p:cNvSpPr>
          <p:nvPr>
            <p:ph idx="1"/>
          </p:nvPr>
        </p:nvSpPr>
        <p:spPr>
          <a:xfrm>
            <a:off x="206064" y="809898"/>
            <a:ext cx="3026535" cy="5874237"/>
          </a:xfrm>
        </p:spPr>
        <p:txBody>
          <a:bodyPr>
            <a:normAutofit fontScale="92500" lnSpcReduction="10000"/>
          </a:bodyPr>
          <a:lstStyle/>
          <a:p>
            <a:r>
              <a:rPr lang="sk-SK" dirty="0" smtClean="0"/>
              <a:t>12</a:t>
            </a:r>
            <a:r>
              <a:rPr lang="sk-SK" dirty="0"/>
              <a:t>. Žiaci hlavičkou kontrolujú presnosť zastavenia (hráč vyhodí loptu vysoko, beží za ňou a v správnom postoji spracuje loptu futbalovou hlavičkou)</a:t>
            </a:r>
          </a:p>
          <a:p>
            <a:r>
              <a:rPr lang="sk-SK" dirty="0"/>
              <a:t>13. Žiak preháňa sám seba – hráč odbíja loptu niekoľkokrát nad seba, zhruba každú 4. loptu odbije vysoko dopredu, presunie sa k lopte, zastaví sa tak, aby lopta dopadala na čelo a spracováva loptu nad seba. Potom opäť prevádza to isté ale do iného smeru</a:t>
            </a:r>
          </a:p>
          <a:p>
            <a:r>
              <a:rPr lang="sk-SK" dirty="0"/>
              <a:t>14. Žiak A nahadzuje loptu vpravo alebo vľavo od žiaka B, ktorý po presune odbíja </a:t>
            </a:r>
            <a:r>
              <a:rPr lang="sk-SK" dirty="0" smtClean="0"/>
              <a:t>loptu </a:t>
            </a:r>
            <a:r>
              <a:rPr lang="sk-SK" dirty="0"/>
              <a:t>presne na žiaka A. Po odbití sa vracia na svoje pôvodné miesto</a:t>
            </a:r>
          </a:p>
          <a:p>
            <a:endParaRPr lang="sk-SK" dirty="0"/>
          </a:p>
        </p:txBody>
      </p:sp>
      <p:pic>
        <p:nvPicPr>
          <p:cNvPr id="28674" name="Picture 2" descr="http://images.clipartpanda.com/colorful-volleyball-ball-backgrounds-volleyball_color_ntm_590.jpg"/>
          <p:cNvPicPr>
            <a:picLocks noChangeAspect="1" noChangeArrowheads="1"/>
          </p:cNvPicPr>
          <p:nvPr/>
        </p:nvPicPr>
        <p:blipFill>
          <a:blip r:embed="rId3" cstate="screen"/>
          <a:srcRect/>
          <a:stretch>
            <a:fillRect/>
          </a:stretch>
        </p:blipFill>
        <p:spPr bwMode="auto">
          <a:xfrm>
            <a:off x="5330383" y="4750788"/>
            <a:ext cx="1894667" cy="1894667"/>
          </a:xfrm>
          <a:prstGeom prst="rect">
            <a:avLst/>
          </a:prstGeom>
          <a:noFill/>
        </p:spPr>
      </p:pic>
    </p:spTree>
    <p:extLst>
      <p:ext uri="{BB962C8B-B14F-4D97-AF65-F5344CB8AC3E}">
        <p14:creationId xmlns:p14="http://schemas.microsoft.com/office/powerpoint/2010/main" val="2601686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1713" y="325938"/>
            <a:ext cx="4740184" cy="967285"/>
          </a:xfrm>
        </p:spPr>
        <p:txBody>
          <a:bodyPr>
            <a:normAutofit fontScale="90000"/>
          </a:bodyPr>
          <a:lstStyle/>
          <a:p>
            <a:r>
              <a:rPr lang="sk-SK" b="1" dirty="0"/>
              <a:t>Popis techniky </a:t>
            </a:r>
            <a:r>
              <a:rPr lang="sk-SK" b="1" dirty="0" smtClean="0"/>
              <a:t>odbitia obojručne zdola:</a:t>
            </a:r>
            <a:endParaRPr lang="sk-SK" b="1" dirty="0"/>
          </a:p>
        </p:txBody>
      </p:sp>
      <p:sp>
        <p:nvSpPr>
          <p:cNvPr id="3" name="Zástupný symbol obsahu 2"/>
          <p:cNvSpPr>
            <a:spLocks noGrp="1"/>
          </p:cNvSpPr>
          <p:nvPr>
            <p:ph sz="half" idx="1"/>
          </p:nvPr>
        </p:nvSpPr>
        <p:spPr>
          <a:xfrm>
            <a:off x="213509" y="1370364"/>
            <a:ext cx="2970019" cy="4919947"/>
          </a:xfrm>
        </p:spPr>
        <p:txBody>
          <a:bodyPr>
            <a:normAutofit fontScale="85000" lnSpcReduction="20000"/>
          </a:bodyPr>
          <a:lstStyle/>
          <a:p>
            <a:pPr marL="0" indent="0">
              <a:buNone/>
            </a:pPr>
            <a:r>
              <a:rPr lang="sk-SK" dirty="0" smtClean="0"/>
              <a:t> </a:t>
            </a:r>
            <a:r>
              <a:rPr lang="sk-SK" dirty="0"/>
              <a:t>Širší stoj rozkročný (asi na šírku pliec), jedna noha mierne vpredu, vystreté paže sú spojené pred telom a vytočené vnútornými stranami predlaktia hore. Smerujú asi pod </a:t>
            </a:r>
            <a:r>
              <a:rPr lang="sk-SK" dirty="0" smtClean="0"/>
              <a:t>45° </a:t>
            </a:r>
            <a:r>
              <a:rPr lang="sk-SK" dirty="0"/>
              <a:t>uhlom k zemi. Ruky sa môžu spojiť tak, ako je to na </a:t>
            </a:r>
            <a:r>
              <a:rPr lang="sk-SK" dirty="0" smtClean="0"/>
              <a:t>obrázku, </a:t>
            </a:r>
            <a:r>
              <a:rPr lang="sk-SK" dirty="0"/>
              <a:t>alebo hocijakým iným spôsobom (napr. prepletením malíčkov a prstenníkov). Dôležité je, aby predlaktia boli vytočené hore a pri </a:t>
            </a:r>
            <a:r>
              <a:rPr lang="sk-SK" dirty="0" smtClean="0"/>
              <a:t>sebe. </a:t>
            </a:r>
            <a:r>
              <a:rPr lang="sk-SK" dirty="0"/>
              <a:t>Kolená sú viacej pokrčené ako pri odbíjaní prstami. Pred odbitím sa hráč začne vystierať oproti lopte šikmo vpred najskôr v kolenách a bedrových kĺboch, potom </a:t>
            </a:r>
            <a:r>
              <a:rPr lang="sk-SK" dirty="0" smtClean="0"/>
              <a:t>sa začne </a:t>
            </a:r>
            <a:r>
              <a:rPr lang="sk-SK" dirty="0"/>
              <a:t>pohybovať proti lopte aj pažami. Lopta by mala dopadnúť nad </a:t>
            </a:r>
            <a:r>
              <a:rPr lang="sk-SK" dirty="0" smtClean="0"/>
              <a:t>zápästia. </a:t>
            </a:r>
            <a:endParaRPr lang="sk-SK" dirty="0"/>
          </a:p>
        </p:txBody>
      </p:sp>
      <p:pic>
        <p:nvPicPr>
          <p:cNvPr id="5" name="Zástupný symbol obsahu 4"/>
          <p:cNvPicPr>
            <a:picLocks noGrp="1" noChangeAspect="1"/>
          </p:cNvPicPr>
          <p:nvPr>
            <p:ph sz="half" idx="2"/>
          </p:nvPr>
        </p:nvPicPr>
        <p:blipFill>
          <a:blip r:embed="rId2" cstate="screen">
            <a:extLst>
              <a:ext uri="{28A0092B-C50C-407E-A947-70E740481C1C}">
                <a14:useLocalDpi xmlns:a14="http://schemas.microsoft.com/office/drawing/2010/main" val="0"/>
              </a:ext>
            </a:extLst>
          </a:blip>
          <a:stretch>
            <a:fillRect/>
          </a:stretch>
        </p:blipFill>
        <p:spPr>
          <a:xfrm>
            <a:off x="3113980" y="3496098"/>
            <a:ext cx="1744217" cy="1776548"/>
          </a:xfrm>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3237213" y="1597228"/>
            <a:ext cx="1672046" cy="1612509"/>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4"/>
          <p:cNvSpPr txBox="1">
            <a:spLocks/>
          </p:cNvSpPr>
          <p:nvPr/>
        </p:nvSpPr>
        <p:spPr>
          <a:xfrm flipH="1">
            <a:off x="4999512" y="587828"/>
            <a:ext cx="3959969" cy="5848599"/>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i="1" dirty="0" smtClean="0"/>
              <a:t>Description HITS technology two-handed from the bottom</a:t>
            </a:r>
          </a:p>
          <a:p>
            <a:pPr lvl="0" defTabSz="685800">
              <a:lnSpc>
                <a:spcPct val="90000"/>
              </a:lnSpc>
              <a:spcBef>
                <a:spcPts val="750"/>
              </a:spcBef>
              <a:defRPr/>
            </a:pPr>
            <a:r>
              <a:rPr lang="en-GB" sz="1600" i="1" dirty="0" smtClean="0"/>
              <a:t>   Wider stand with legs apart (about shoulder-width), one foot slightly in front, arms outstretched in front of the body are connected and turned out the insides of the forearms up. Forearms are directed about 45</a:t>
            </a:r>
            <a:r>
              <a:rPr lang="en-GB" sz="1600" dirty="0" smtClean="0"/>
              <a:t> °</a:t>
            </a:r>
            <a:r>
              <a:rPr lang="en-GB" sz="1600" i="1" dirty="0" smtClean="0"/>
              <a:t> at an angle to the ground. Hands may be combined as it is illustrated in the picture, or just some other way (e.g. by interweaving of pinkies and ring fingers). It is important that the forearms to be turned to up and together. Knees are more bent than in strike with fingers. Before the hit the player begins to unbent against  the ball diagonally forward initially in knees and hip joints, then begins to move against the ball by his arms. The ball should bounce above the wrist.</a:t>
            </a:r>
            <a:endParaRPr kumimoji="0" lang="en-GB" sz="16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1242768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4877" y="365127"/>
            <a:ext cx="3394710" cy="1045663"/>
          </a:xfrm>
        </p:spPr>
        <p:txBody>
          <a:bodyPr>
            <a:normAutofit fontScale="90000"/>
          </a:bodyPr>
          <a:lstStyle/>
          <a:p>
            <a:r>
              <a:rPr lang="sk-SK" b="1" dirty="0"/>
              <a:t>Prípravné a herné cvičenia: </a:t>
            </a:r>
            <a:br>
              <a:rPr lang="sk-SK" b="1" dirty="0"/>
            </a:br>
            <a:endParaRPr lang="sk-SK" b="1" dirty="0"/>
          </a:p>
        </p:txBody>
      </p:sp>
      <p:sp>
        <p:nvSpPr>
          <p:cNvPr id="3" name="Zástupný symbol obsahu 2"/>
          <p:cNvSpPr>
            <a:spLocks noGrp="1"/>
          </p:cNvSpPr>
          <p:nvPr>
            <p:ph sz="half" idx="1"/>
          </p:nvPr>
        </p:nvSpPr>
        <p:spPr>
          <a:xfrm>
            <a:off x="464877" y="1446663"/>
            <a:ext cx="2571750" cy="4885899"/>
          </a:xfrm>
        </p:spPr>
        <p:txBody>
          <a:bodyPr>
            <a:normAutofit fontScale="92500" lnSpcReduction="20000"/>
          </a:bodyPr>
          <a:lstStyle/>
          <a:p>
            <a:r>
              <a:rPr lang="sk-SK" dirty="0" smtClean="0"/>
              <a:t>Základná technika činnosti paží pri odbití </a:t>
            </a:r>
            <a:r>
              <a:rPr lang="sk-SK" dirty="0" err="1" smtClean="0"/>
              <a:t>bágrom</a:t>
            </a:r>
            <a:endParaRPr lang="sk-SK" dirty="0" smtClean="0"/>
          </a:p>
          <a:p>
            <a:r>
              <a:rPr lang="sk-SK" dirty="0" smtClean="0"/>
              <a:t>1. Žiaci imitujú konečnú polohu paží pri prihrávke (stoja s mierne rozkročenými nohami v postoji, ktorý imituje správnu polohu paží pri odbití zdola)</a:t>
            </a:r>
          </a:p>
          <a:p>
            <a:r>
              <a:rPr lang="sk-SK" dirty="0" smtClean="0"/>
              <a:t>2. Žiaci udržujú loptu v rovnováhe na napnutých pažiach (po zvládnutí tejto úlohy pohyb s loptou)</a:t>
            </a:r>
          </a:p>
          <a:p>
            <a:r>
              <a:rPr lang="sk-SK" dirty="0" smtClean="0"/>
              <a:t>3. Žiaci vyhadzujú loptu pohybom paží hore a tlmia ju pri dopade</a:t>
            </a:r>
          </a:p>
          <a:p>
            <a:endParaRPr lang="sk-SK" dirty="0"/>
          </a:p>
        </p:txBody>
      </p:sp>
      <p:pic>
        <p:nvPicPr>
          <p:cNvPr id="5" name="Zástupný symbol obsahu 4"/>
          <p:cNvPicPr>
            <a:picLocks noGrp="1" noChangeAspect="1"/>
          </p:cNvPicPr>
          <p:nvPr>
            <p:ph sz="half" idx="2"/>
          </p:nvPr>
        </p:nvPicPr>
        <p:blipFill>
          <a:blip r:embed="rId2" cstate="screen">
            <a:extLst>
              <a:ext uri="{28A0092B-C50C-407E-A947-70E740481C1C}">
                <a14:useLocalDpi xmlns:a14="http://schemas.microsoft.com/office/drawing/2010/main" val="0"/>
              </a:ext>
            </a:extLst>
          </a:blip>
          <a:stretch>
            <a:fillRect/>
          </a:stretch>
        </p:blipFill>
        <p:spPr>
          <a:xfrm>
            <a:off x="4866057" y="4722989"/>
            <a:ext cx="2438400" cy="1828800"/>
          </a:xfrm>
        </p:spPr>
      </p:pic>
      <p:sp>
        <p:nvSpPr>
          <p:cNvPr id="6" name="Zástupný symbol pro obsah 4"/>
          <p:cNvSpPr txBox="1">
            <a:spLocks/>
          </p:cNvSpPr>
          <p:nvPr/>
        </p:nvSpPr>
        <p:spPr>
          <a:xfrm flipH="1">
            <a:off x="3295650" y="705394"/>
            <a:ext cx="5667375" cy="3948493"/>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b="1" i="1" dirty="0" smtClean="0"/>
              <a:t>Preparatory and game exercises</a:t>
            </a:r>
          </a:p>
          <a:p>
            <a:pPr marL="171450" lvl="0" indent="-171450" defTabSz="685800">
              <a:lnSpc>
                <a:spcPct val="90000"/>
              </a:lnSpc>
              <a:spcBef>
                <a:spcPts val="750"/>
              </a:spcBef>
              <a:buFont typeface="Arial" panose="020B0604020202020204" pitchFamily="34" charset="0"/>
              <a:buChar char="•"/>
              <a:defRPr/>
            </a:pPr>
            <a:r>
              <a:rPr lang="en-GB" i="1" dirty="0" smtClean="0"/>
              <a:t>Basic technology of arms operation with strike as „a digger“.</a:t>
            </a:r>
          </a:p>
          <a:p>
            <a:pPr marL="171450" lvl="0" indent="-171450" defTabSz="685800">
              <a:lnSpc>
                <a:spcPct val="90000"/>
              </a:lnSpc>
              <a:spcBef>
                <a:spcPts val="750"/>
              </a:spcBef>
              <a:buFont typeface="Arial" panose="020B0604020202020204" pitchFamily="34" charset="0"/>
              <a:buChar char="•"/>
              <a:defRPr/>
            </a:pPr>
            <a:r>
              <a:rPr lang="en-GB" i="1" dirty="0" smtClean="0"/>
              <a:t>1. Students imitate the final position of the arms during the pass (stand with legs slightly straddle in an attitude that imitates the correct position of the arms by the strike at the bottom).</a:t>
            </a:r>
          </a:p>
          <a:p>
            <a:pPr marL="171450" lvl="0" indent="-171450" defTabSz="685800">
              <a:lnSpc>
                <a:spcPct val="90000"/>
              </a:lnSpc>
              <a:spcBef>
                <a:spcPts val="750"/>
              </a:spcBef>
              <a:buFont typeface="Arial" panose="020B0604020202020204" pitchFamily="34" charset="0"/>
              <a:buChar char="•"/>
              <a:defRPr/>
            </a:pPr>
            <a:r>
              <a:rPr lang="en-GB" i="1" dirty="0" smtClean="0"/>
              <a:t>2. Students keep the ball in balance on stretched arms (after mastering this task with the ball movement).</a:t>
            </a:r>
          </a:p>
          <a:p>
            <a:pPr marL="171450" lvl="0" indent="-171450" defTabSz="685800">
              <a:lnSpc>
                <a:spcPct val="90000"/>
              </a:lnSpc>
              <a:spcBef>
                <a:spcPts val="750"/>
              </a:spcBef>
              <a:buFont typeface="Arial" panose="020B0604020202020204" pitchFamily="34" charset="0"/>
              <a:buChar char="•"/>
              <a:defRPr/>
            </a:pPr>
            <a:r>
              <a:rPr lang="en-GB" i="1" dirty="0" smtClean="0"/>
              <a:t>3. Students throw  up the ball by moving the arms up and absorb it on impact</a:t>
            </a:r>
            <a:endParaRPr kumimoji="0" lang="en-GB"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3189798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274639"/>
            <a:ext cx="8229600" cy="1143000"/>
          </a:xfrm>
        </p:spPr>
        <p:txBody>
          <a:bodyPr>
            <a:normAutofit/>
          </a:bodyPr>
          <a:lstStyle/>
          <a:p>
            <a:r>
              <a:rPr lang="sk-SK" dirty="0"/>
              <a:t/>
            </a:r>
            <a:br>
              <a:rPr lang="sk-SK" dirty="0"/>
            </a:br>
            <a:endParaRPr lang="sk-SK" dirty="0"/>
          </a:p>
        </p:txBody>
      </p:sp>
      <p:sp>
        <p:nvSpPr>
          <p:cNvPr id="3" name="Zástupný symbol obsahu 2"/>
          <p:cNvSpPr>
            <a:spLocks noGrp="1"/>
          </p:cNvSpPr>
          <p:nvPr>
            <p:ph idx="4294967295"/>
          </p:nvPr>
        </p:nvSpPr>
        <p:spPr>
          <a:xfrm>
            <a:off x="272954" y="549275"/>
            <a:ext cx="8529852" cy="1456947"/>
          </a:xfrm>
        </p:spPr>
        <p:txBody>
          <a:bodyPr>
            <a:normAutofit/>
          </a:bodyPr>
          <a:lstStyle/>
          <a:p>
            <a:r>
              <a:rPr lang="sk-SK" dirty="0" smtClean="0"/>
              <a:t>4</a:t>
            </a:r>
            <a:r>
              <a:rPr lang="sk-SK" dirty="0"/>
              <a:t>. </a:t>
            </a:r>
            <a:r>
              <a:rPr lang="sk-SK" dirty="0" smtClean="0"/>
              <a:t>Žiaci odbíjajú obojručne zdola loptu nad seba</a:t>
            </a:r>
            <a:endParaRPr lang="sk-SK" dirty="0"/>
          </a:p>
          <a:p>
            <a:r>
              <a:rPr lang="sk-SK" dirty="0"/>
              <a:t>5. </a:t>
            </a:r>
            <a:r>
              <a:rPr lang="sk-SK" dirty="0" smtClean="0"/>
              <a:t>Žiaci kotúľajú loptu po napnutých pažiach pohybom paží hore a dole</a:t>
            </a:r>
            <a:endParaRPr lang="sk-SK" dirty="0"/>
          </a:p>
          <a:p>
            <a:r>
              <a:rPr lang="sk-SK" dirty="0"/>
              <a:t>6</a:t>
            </a:r>
            <a:r>
              <a:rPr lang="sk-SK" dirty="0" smtClean="0"/>
              <a:t>. Žiaci odbíjajú jednoručne predlaktím jednej paže (striedavo pravá – ľavá)</a:t>
            </a:r>
            <a:endParaRPr lang="sk-SK" dirty="0"/>
          </a:p>
        </p:txBody>
      </p:sp>
      <p:pic>
        <p:nvPicPr>
          <p:cNvPr id="4100" name="Obrázok 4" descr="http://www.copvolley.sk/fotodida/oozd1.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4415" y="4367853"/>
            <a:ext cx="1566649"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Obrázok 3" descr="http://www.copvolley.sk/fotodida/oozd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99792" y="4384520"/>
            <a:ext cx="1517366"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Obrázok 2" descr="http://www.copvolley.sk/fotodida/oozd3.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83586" y="4408796"/>
            <a:ext cx="1444261"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097" name="Obrázok 1" descr="http://www.copvolley.sk/fotodida/oozd4.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4754" y="4381499"/>
            <a:ext cx="1565665" cy="1666875"/>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4"/>
          <p:cNvSpPr txBox="1">
            <a:spLocks/>
          </p:cNvSpPr>
          <p:nvPr/>
        </p:nvSpPr>
        <p:spPr>
          <a:xfrm flipH="1">
            <a:off x="668740" y="2060813"/>
            <a:ext cx="7902054" cy="2074460"/>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i="1" dirty="0" smtClean="0"/>
              <a:t>4. Pupils hits the ball two-handed  from the bottom to above</a:t>
            </a:r>
          </a:p>
          <a:p>
            <a:pPr lvl="0" defTabSz="685800">
              <a:lnSpc>
                <a:spcPct val="90000"/>
              </a:lnSpc>
              <a:spcBef>
                <a:spcPts val="750"/>
              </a:spcBef>
              <a:defRPr/>
            </a:pPr>
            <a:r>
              <a:rPr lang="en-GB" sz="2100" i="1" dirty="0" smtClean="0"/>
              <a:t>5. Pupils trundle ball along stretched arms moving up and down</a:t>
            </a:r>
          </a:p>
          <a:p>
            <a:pPr lvl="0" defTabSz="685800">
              <a:lnSpc>
                <a:spcPct val="90000"/>
              </a:lnSpc>
              <a:spcBef>
                <a:spcPts val="750"/>
              </a:spcBef>
              <a:defRPr/>
            </a:pPr>
            <a:r>
              <a:rPr lang="en-GB" sz="2100" i="1" dirty="0" smtClean="0"/>
              <a:t>6. Pupils strike by one hand with the forearm of one arm (alternately right - left)</a:t>
            </a: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3402942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half" idx="1"/>
          </p:nvPr>
        </p:nvSpPr>
        <p:spPr>
          <a:xfrm>
            <a:off x="382139" y="597717"/>
            <a:ext cx="2661509" cy="5980505"/>
          </a:xfrm>
        </p:spPr>
        <p:txBody>
          <a:bodyPr>
            <a:normAutofit/>
          </a:bodyPr>
          <a:lstStyle/>
          <a:p>
            <a:r>
              <a:rPr lang="sk-SK" dirty="0" smtClean="0"/>
              <a:t>7</a:t>
            </a:r>
            <a:r>
              <a:rPr lang="sk-SK" dirty="0"/>
              <a:t>. </a:t>
            </a:r>
            <a:r>
              <a:rPr lang="sk-SK" dirty="0" smtClean="0"/>
              <a:t>Žiaci stláčajú loptu predlaktiami napnutých paží</a:t>
            </a:r>
          </a:p>
          <a:p>
            <a:r>
              <a:rPr lang="sk-SK" dirty="0" smtClean="0"/>
              <a:t>8. Žiaci odbíjajú nahadzované lopty zo sedu na zníženej švédskej debne alebo stoličke </a:t>
            </a:r>
          </a:p>
          <a:p>
            <a:r>
              <a:rPr lang="sk-SK" dirty="0" smtClean="0"/>
              <a:t>9</a:t>
            </a:r>
            <a:r>
              <a:rPr lang="sk-SK" dirty="0"/>
              <a:t>. </a:t>
            </a:r>
            <a:r>
              <a:rPr lang="sk-SK" dirty="0" smtClean="0"/>
              <a:t>Žiaci </a:t>
            </a:r>
            <a:r>
              <a:rPr lang="sk-SK" dirty="0"/>
              <a:t>si </a:t>
            </a:r>
            <a:r>
              <a:rPr lang="sk-SK" dirty="0" smtClean="0"/>
              <a:t>odbíjajú </a:t>
            </a:r>
            <a:r>
              <a:rPr lang="sk-SK" dirty="0"/>
              <a:t>loptu </a:t>
            </a:r>
            <a:r>
              <a:rPr lang="sk-SK" dirty="0" smtClean="0"/>
              <a:t>nad seba</a:t>
            </a:r>
            <a:endParaRPr lang="sk-SK" dirty="0"/>
          </a:p>
          <a:p>
            <a:r>
              <a:rPr lang="sk-SK" dirty="0"/>
              <a:t>10. </a:t>
            </a:r>
            <a:r>
              <a:rPr lang="sk-SK" dirty="0" smtClean="0"/>
              <a:t>Žiaci  </a:t>
            </a:r>
            <a:r>
              <a:rPr lang="sk-SK" dirty="0"/>
              <a:t>si </a:t>
            </a:r>
            <a:r>
              <a:rPr lang="sk-SK" dirty="0" smtClean="0"/>
              <a:t>odbíjajú loptu o stenu s dopadom o zem (bez dopadu)</a:t>
            </a:r>
            <a:endParaRPr lang="sk-SK" dirty="0"/>
          </a:p>
          <a:p>
            <a:r>
              <a:rPr lang="sk-SK" dirty="0"/>
              <a:t>11. Žiaci si vo dvojici odbíjajú </a:t>
            </a:r>
            <a:r>
              <a:rPr lang="sk-SK" dirty="0" smtClean="0"/>
              <a:t>po pohybe vpravo, vľavo nahadzované lopty</a:t>
            </a:r>
            <a:endParaRPr lang="sk-SK" dirty="0"/>
          </a:p>
          <a:p>
            <a:endParaRPr lang="sk-SK" dirty="0"/>
          </a:p>
        </p:txBody>
      </p:sp>
      <p:pic>
        <p:nvPicPr>
          <p:cNvPr id="7171"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71501" y="4348177"/>
            <a:ext cx="3521121" cy="219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4"/>
          <p:cNvSpPr txBox="1">
            <a:spLocks/>
          </p:cNvSpPr>
          <p:nvPr/>
        </p:nvSpPr>
        <p:spPr>
          <a:xfrm flipH="1">
            <a:off x="3043452" y="350553"/>
            <a:ext cx="5909479" cy="3893903"/>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i="1" dirty="0" smtClean="0"/>
              <a:t>7. Students compress ball by forearms of stretched arms</a:t>
            </a:r>
          </a:p>
          <a:p>
            <a:pPr lvl="0" defTabSz="685800">
              <a:lnSpc>
                <a:spcPct val="90000"/>
              </a:lnSpc>
              <a:spcBef>
                <a:spcPts val="750"/>
              </a:spcBef>
              <a:defRPr/>
            </a:pPr>
            <a:r>
              <a:rPr lang="en-GB" sz="2100" i="1" dirty="0" smtClean="0"/>
              <a:t>8. Students strike the pitched ball from sitting on a lower Swedish chair</a:t>
            </a:r>
          </a:p>
          <a:p>
            <a:pPr lvl="0" defTabSz="685800">
              <a:lnSpc>
                <a:spcPct val="90000"/>
              </a:lnSpc>
              <a:spcBef>
                <a:spcPts val="750"/>
              </a:spcBef>
              <a:defRPr/>
            </a:pPr>
            <a:r>
              <a:rPr lang="en-GB" sz="2100" i="1" dirty="0" smtClean="0"/>
              <a:t>9. Pupils strike the ball over themselves</a:t>
            </a:r>
          </a:p>
          <a:p>
            <a:pPr lvl="0" defTabSz="685800">
              <a:lnSpc>
                <a:spcPct val="90000"/>
              </a:lnSpc>
              <a:spcBef>
                <a:spcPts val="750"/>
              </a:spcBef>
              <a:defRPr/>
            </a:pPr>
            <a:r>
              <a:rPr lang="en-GB" sz="2100" i="1" dirty="0" smtClean="0"/>
              <a:t>10. Pupils strike the ball against the wall with an landing on the ground (without landing)</a:t>
            </a:r>
          </a:p>
          <a:p>
            <a:pPr lvl="0" defTabSz="685800">
              <a:lnSpc>
                <a:spcPct val="90000"/>
              </a:lnSpc>
              <a:spcBef>
                <a:spcPts val="750"/>
              </a:spcBef>
              <a:defRPr/>
            </a:pPr>
            <a:r>
              <a:rPr lang="en-GB" sz="2100" i="1" dirty="0" smtClean="0"/>
              <a:t>11. Pupils in pairs strike by moving to the right, left the pitched balls</a:t>
            </a: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4135048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a:t/>
            </a:r>
            <a:br>
              <a:rPr lang="sk-SK" dirty="0"/>
            </a:br>
            <a:endParaRPr lang="sk-SK" dirty="0"/>
          </a:p>
        </p:txBody>
      </p:sp>
      <p:sp>
        <p:nvSpPr>
          <p:cNvPr id="3" name="Zástupný symbol obsahu 2"/>
          <p:cNvSpPr>
            <a:spLocks noGrp="1"/>
          </p:cNvSpPr>
          <p:nvPr>
            <p:ph sz="half" idx="1"/>
          </p:nvPr>
        </p:nvSpPr>
        <p:spPr>
          <a:xfrm>
            <a:off x="276661" y="719627"/>
            <a:ext cx="3213462" cy="5271741"/>
          </a:xfrm>
        </p:spPr>
        <p:txBody>
          <a:bodyPr>
            <a:normAutofit/>
          </a:bodyPr>
          <a:lstStyle/>
          <a:p>
            <a:r>
              <a:rPr lang="sk-SK" dirty="0" smtClean="0"/>
              <a:t>12</a:t>
            </a:r>
            <a:r>
              <a:rPr lang="sk-SK" dirty="0"/>
              <a:t>. </a:t>
            </a:r>
            <a:r>
              <a:rPr lang="sk-SK" dirty="0" smtClean="0"/>
              <a:t>Žiaci vo dvojiciach odbíjajú bagrom nad seba, zhora na spoluhráča</a:t>
            </a:r>
          </a:p>
          <a:p>
            <a:r>
              <a:rPr lang="sk-SK" dirty="0" smtClean="0"/>
              <a:t>13</a:t>
            </a:r>
            <a:r>
              <a:rPr lang="sk-SK" dirty="0"/>
              <a:t>. </a:t>
            </a:r>
            <a:r>
              <a:rPr lang="sk-SK" dirty="0" smtClean="0"/>
              <a:t>Žiaci sú vo dvojiciach, jeden odbíja zhora mierne do strán, druhý zdola presne na spolužiaka v osi tela</a:t>
            </a:r>
            <a:endParaRPr lang="sk-SK" dirty="0"/>
          </a:p>
          <a:p>
            <a:r>
              <a:rPr lang="sk-SK" dirty="0"/>
              <a:t>14. </a:t>
            </a:r>
            <a:r>
              <a:rPr lang="sk-SK" dirty="0" smtClean="0"/>
              <a:t>Žiaci sú vo dvojiciach s 2 loptami. Súčasne si nahadzujú lopty a odbíjajú ich zdola nad seba </a:t>
            </a:r>
            <a:endParaRPr lang="sk-SK" dirty="0"/>
          </a:p>
          <a:p>
            <a:endParaRPr lang="sk-SK" dirty="0"/>
          </a:p>
        </p:txBody>
      </p:sp>
      <p:pic>
        <p:nvPicPr>
          <p:cNvPr id="5" name="Zástupný symbol obsahu 4"/>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4844587" y="4792397"/>
            <a:ext cx="2552700" cy="1790700"/>
          </a:xfrm>
        </p:spPr>
      </p:pic>
      <p:sp>
        <p:nvSpPr>
          <p:cNvPr id="6" name="Zástupný symbol pro obsah 4"/>
          <p:cNvSpPr txBox="1">
            <a:spLocks/>
          </p:cNvSpPr>
          <p:nvPr/>
        </p:nvSpPr>
        <p:spPr>
          <a:xfrm flipH="1">
            <a:off x="3643952" y="350554"/>
            <a:ext cx="5172503" cy="4303335"/>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r>
              <a:rPr lang="en-GB" sz="2000" i="1" dirty="0" smtClean="0"/>
              <a:t>12. Pupils in pairs strike „as a digger“ over themselves to the top towards the teammate.</a:t>
            </a:r>
          </a:p>
          <a:p>
            <a:endParaRPr lang="en-GB" sz="2000" i="1" dirty="0" smtClean="0"/>
          </a:p>
          <a:p>
            <a:r>
              <a:rPr lang="en-GB" sz="2000" i="1" dirty="0" smtClean="0"/>
              <a:t>13. Pupils are in pairs, one of them hits from above slightly to the sides, the other one from below directly to the classmate in the body axis.</a:t>
            </a:r>
          </a:p>
          <a:p>
            <a:endParaRPr lang="en-GB" sz="2000" i="1" dirty="0" smtClean="0"/>
          </a:p>
          <a:p>
            <a:r>
              <a:rPr lang="en-GB" sz="2000" i="1" dirty="0" smtClean="0"/>
              <a:t>14. Pupils are in pairs with two balls. At the same time they pitch the ball from the bottom over themselves.</a:t>
            </a:r>
            <a:endParaRPr kumimoji="0" lang="en-GB"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2601686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8174" y="365127"/>
            <a:ext cx="7383438" cy="917764"/>
          </a:xfrm>
        </p:spPr>
        <p:txBody>
          <a:bodyPr>
            <a:normAutofit/>
          </a:bodyPr>
          <a:lstStyle/>
          <a:p>
            <a:r>
              <a:rPr lang="sk-SK" sz="2800" dirty="0" smtClean="0">
                <a:latin typeface="Algerian" pitchFamily="82" charset="0"/>
              </a:rPr>
              <a:t>A tuto sú naši športovci v akcii</a:t>
            </a:r>
            <a:br>
              <a:rPr lang="sk-SK" sz="2800" dirty="0" smtClean="0">
                <a:latin typeface="Algerian" pitchFamily="82" charset="0"/>
              </a:rPr>
            </a:br>
            <a:r>
              <a:rPr lang="sk-SK" sz="2800" dirty="0" smtClean="0">
                <a:latin typeface="Algerian" pitchFamily="82" charset="0"/>
              </a:rPr>
              <a:t> </a:t>
            </a:r>
            <a:r>
              <a:rPr lang="en-US" sz="2800" dirty="0" smtClean="0">
                <a:latin typeface="Algerian" pitchFamily="82" charset="0"/>
              </a:rPr>
              <a:t>And this is our sportsmen in action</a:t>
            </a:r>
            <a:endParaRPr lang="sk-SK" sz="2800" dirty="0">
              <a:latin typeface="Algerian" pitchFamily="82" charset="0"/>
            </a:endParaRPr>
          </a:p>
        </p:txBody>
      </p:sp>
      <p:sp>
        <p:nvSpPr>
          <p:cNvPr id="4" name="Zástupný symbol obsahu 3"/>
          <p:cNvSpPr>
            <a:spLocks noGrp="1"/>
          </p:cNvSpPr>
          <p:nvPr>
            <p:ph sz="half" idx="2"/>
          </p:nvPr>
        </p:nvSpPr>
        <p:spPr/>
        <p:txBody>
          <a:bodyPr/>
          <a:lstStyle/>
          <a:p>
            <a:endParaRPr lang="sk-SK"/>
          </a:p>
        </p:txBody>
      </p:sp>
      <p:pic>
        <p:nvPicPr>
          <p:cNvPr id="1026" name="Picture 2"/>
          <p:cNvPicPr>
            <a:picLocks noGrp="1" noChangeAspect="1" noChangeArrowheads="1"/>
          </p:cNvPicPr>
          <p:nvPr>
            <p:ph sz="half" idx="1"/>
          </p:nvPr>
        </p:nvPicPr>
        <p:blipFill>
          <a:blip r:embed="rId2" cstate="screen"/>
          <a:srcRect/>
          <a:stretch>
            <a:fillRect/>
          </a:stretch>
        </p:blipFill>
        <p:spPr bwMode="auto">
          <a:xfrm>
            <a:off x="177421" y="1364777"/>
            <a:ext cx="1651380" cy="4326339"/>
          </a:xfrm>
          <a:prstGeom prst="rect">
            <a:avLst/>
          </a:prstGeom>
          <a:noFill/>
          <a:ln w="9525">
            <a:noFill/>
            <a:miter lim="800000"/>
            <a:headEnd/>
            <a:tailEnd/>
          </a:ln>
        </p:spPr>
      </p:pic>
      <p:pic>
        <p:nvPicPr>
          <p:cNvPr id="1027" name="Picture 3"/>
          <p:cNvPicPr>
            <a:picLocks noChangeAspect="1" noChangeArrowheads="1"/>
          </p:cNvPicPr>
          <p:nvPr/>
        </p:nvPicPr>
        <p:blipFill>
          <a:blip r:embed="rId3" cstate="screen"/>
          <a:srcRect/>
          <a:stretch>
            <a:fillRect/>
          </a:stretch>
        </p:blipFill>
        <p:spPr bwMode="auto">
          <a:xfrm>
            <a:off x="5418162" y="1351131"/>
            <a:ext cx="3725838" cy="4326340"/>
          </a:xfrm>
          <a:prstGeom prst="rect">
            <a:avLst/>
          </a:prstGeom>
          <a:noFill/>
          <a:ln w="9525">
            <a:noFill/>
            <a:miter lim="800000"/>
            <a:headEnd/>
            <a:tailEnd/>
          </a:ln>
        </p:spPr>
      </p:pic>
      <p:pic>
        <p:nvPicPr>
          <p:cNvPr id="1028" name="Picture 4"/>
          <p:cNvPicPr>
            <a:picLocks noChangeAspect="1" noChangeArrowheads="1"/>
          </p:cNvPicPr>
          <p:nvPr/>
        </p:nvPicPr>
        <p:blipFill>
          <a:blip r:embed="rId4" cstate="screen"/>
          <a:srcRect/>
          <a:stretch>
            <a:fillRect/>
          </a:stretch>
        </p:blipFill>
        <p:spPr bwMode="auto">
          <a:xfrm>
            <a:off x="1951633" y="1351129"/>
            <a:ext cx="3363107" cy="433998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99861" y="5130311"/>
            <a:ext cx="7886700" cy="1325563"/>
          </a:xfrm>
        </p:spPr>
        <p:txBody>
          <a:bodyPr>
            <a:normAutofit/>
          </a:bodyPr>
          <a:lstStyle/>
          <a:p>
            <a:pPr algn="ctr"/>
            <a:r>
              <a:rPr lang="cs-CZ" sz="6600" b="1" dirty="0" err="1" smtClean="0"/>
              <a:t>Volleyball</a:t>
            </a:r>
            <a:endParaRPr lang="cs-CZ" sz="6600" b="1" dirty="0"/>
          </a:p>
        </p:txBody>
      </p:sp>
      <p:pic>
        <p:nvPicPr>
          <p:cNvPr id="8194" name="Picture 2" descr="Výsledok vyh&amp;lcaron;adávania obrázkov pre dopyt volejbal"/>
          <p:cNvPicPr>
            <a:picLocks noChangeAspect="1" noChangeArrowheads="1"/>
          </p:cNvPicPr>
          <p:nvPr/>
        </p:nvPicPr>
        <p:blipFill>
          <a:blip r:embed="rId2" cstate="screen"/>
          <a:srcRect/>
          <a:stretch>
            <a:fillRect/>
          </a:stretch>
        </p:blipFill>
        <p:spPr bwMode="auto">
          <a:xfrm>
            <a:off x="1529434" y="632744"/>
            <a:ext cx="5929459" cy="4424291"/>
          </a:xfrm>
          <a:prstGeom prst="rect">
            <a:avLst/>
          </a:prstGeom>
          <a:noFill/>
        </p:spPr>
      </p:pic>
    </p:spTree>
    <p:extLst>
      <p:ext uri="{BB962C8B-B14F-4D97-AF65-F5344CB8AC3E}">
        <p14:creationId xmlns:p14="http://schemas.microsoft.com/office/powerpoint/2010/main" val="3354350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cstate="screen"/>
          <a:srcRect/>
          <a:stretch>
            <a:fillRect/>
          </a:stretch>
        </p:blipFill>
        <p:spPr bwMode="auto">
          <a:xfrm>
            <a:off x="0" y="1"/>
            <a:ext cx="3521122" cy="3839004"/>
          </a:xfrm>
          <a:prstGeom prst="rect">
            <a:avLst/>
          </a:prstGeom>
          <a:noFill/>
          <a:ln w="9525">
            <a:noFill/>
            <a:miter lim="800000"/>
            <a:headEnd/>
            <a:tailEnd/>
          </a:ln>
        </p:spPr>
      </p:pic>
      <p:pic>
        <p:nvPicPr>
          <p:cNvPr id="2051" name="Picture 3"/>
          <p:cNvPicPr>
            <a:picLocks noGrp="1" noChangeAspect="1" noChangeArrowheads="1"/>
          </p:cNvPicPr>
          <p:nvPr>
            <p:ph sz="half" idx="2"/>
          </p:nvPr>
        </p:nvPicPr>
        <p:blipFill>
          <a:blip r:embed="rId3" cstate="screen"/>
          <a:srcRect/>
          <a:stretch>
            <a:fillRect/>
          </a:stretch>
        </p:blipFill>
        <p:spPr bwMode="auto">
          <a:xfrm>
            <a:off x="3493828" y="0"/>
            <a:ext cx="2197288" cy="3848669"/>
          </a:xfrm>
          <a:prstGeom prst="rect">
            <a:avLst/>
          </a:prstGeom>
          <a:noFill/>
          <a:ln w="9525">
            <a:noFill/>
            <a:miter lim="800000"/>
            <a:headEnd/>
            <a:tailEnd/>
          </a:ln>
        </p:spPr>
      </p:pic>
      <p:pic>
        <p:nvPicPr>
          <p:cNvPr id="2052" name="Picture 4"/>
          <p:cNvPicPr>
            <a:picLocks noChangeAspect="1" noChangeArrowheads="1"/>
          </p:cNvPicPr>
          <p:nvPr/>
        </p:nvPicPr>
        <p:blipFill>
          <a:blip r:embed="rId4" cstate="screen"/>
          <a:srcRect/>
          <a:stretch>
            <a:fillRect/>
          </a:stretch>
        </p:blipFill>
        <p:spPr bwMode="auto">
          <a:xfrm>
            <a:off x="5676269" y="-1"/>
            <a:ext cx="3467733" cy="3848669"/>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srcRect/>
          <a:stretch>
            <a:fillRect/>
          </a:stretch>
        </p:blipFill>
        <p:spPr bwMode="auto">
          <a:xfrm>
            <a:off x="1" y="3780429"/>
            <a:ext cx="9144000" cy="307757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3074" name="Picture 2"/>
          <p:cNvPicPr>
            <a:picLocks noGrp="1" noChangeAspect="1" noChangeArrowheads="1"/>
          </p:cNvPicPr>
          <p:nvPr>
            <p:ph sz="half" idx="1"/>
          </p:nvPr>
        </p:nvPicPr>
        <p:blipFill>
          <a:blip r:embed="rId2" cstate="screen"/>
          <a:srcRect/>
          <a:stretch>
            <a:fillRect/>
          </a:stretch>
        </p:blipFill>
        <p:spPr bwMode="auto">
          <a:xfrm>
            <a:off x="2" y="3125338"/>
            <a:ext cx="3875963" cy="3739348"/>
          </a:xfrm>
          <a:prstGeom prst="rect">
            <a:avLst/>
          </a:prstGeom>
          <a:noFill/>
          <a:ln w="9525">
            <a:noFill/>
            <a:miter lim="800000"/>
            <a:headEnd/>
            <a:tailEnd/>
          </a:ln>
        </p:spPr>
      </p:pic>
      <p:pic>
        <p:nvPicPr>
          <p:cNvPr id="3075" name="Picture 3"/>
          <p:cNvPicPr>
            <a:picLocks noGrp="1" noChangeAspect="1" noChangeArrowheads="1"/>
          </p:cNvPicPr>
          <p:nvPr>
            <p:ph sz="half" idx="2"/>
          </p:nvPr>
        </p:nvPicPr>
        <p:blipFill>
          <a:blip r:embed="rId3" cstate="screen"/>
          <a:srcRect/>
          <a:stretch>
            <a:fillRect/>
          </a:stretch>
        </p:blipFill>
        <p:spPr bwMode="auto">
          <a:xfrm>
            <a:off x="3889614" y="3153172"/>
            <a:ext cx="4776753" cy="3704829"/>
          </a:xfrm>
          <a:prstGeom prst="rect">
            <a:avLst/>
          </a:prstGeom>
          <a:noFill/>
          <a:ln w="9525">
            <a:noFill/>
            <a:miter lim="800000"/>
            <a:headEnd/>
            <a:tailEnd/>
          </a:ln>
        </p:spPr>
      </p:pic>
      <p:pic>
        <p:nvPicPr>
          <p:cNvPr id="3076" name="Picture 4"/>
          <p:cNvPicPr>
            <a:picLocks noChangeAspect="1" noChangeArrowheads="1"/>
          </p:cNvPicPr>
          <p:nvPr/>
        </p:nvPicPr>
        <p:blipFill>
          <a:blip r:embed="rId4" cstate="screen"/>
          <a:srcRect/>
          <a:stretch>
            <a:fillRect/>
          </a:stretch>
        </p:blipFill>
        <p:spPr bwMode="auto">
          <a:xfrm>
            <a:off x="0" y="0"/>
            <a:ext cx="4339989" cy="3712192"/>
          </a:xfrm>
          <a:prstGeom prst="rect">
            <a:avLst/>
          </a:prstGeom>
          <a:noFill/>
          <a:ln w="9525">
            <a:noFill/>
            <a:miter lim="800000"/>
            <a:headEnd/>
            <a:tailEnd/>
          </a:ln>
        </p:spPr>
      </p:pic>
      <p:pic>
        <p:nvPicPr>
          <p:cNvPr id="3077" name="Picture 5"/>
          <p:cNvPicPr>
            <a:picLocks noChangeAspect="1" noChangeArrowheads="1"/>
          </p:cNvPicPr>
          <p:nvPr/>
        </p:nvPicPr>
        <p:blipFill>
          <a:blip r:embed="rId5" cstate="screen"/>
          <a:srcRect/>
          <a:stretch>
            <a:fillRect/>
          </a:stretch>
        </p:blipFill>
        <p:spPr bwMode="auto">
          <a:xfrm>
            <a:off x="4230806" y="0"/>
            <a:ext cx="4913194" cy="3684896"/>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6" name="Picture 2" descr="http://zsjuhvv.sk/images/stories/2018/bfit/DSC01358-1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4949" y="124771"/>
            <a:ext cx="3838473" cy="3195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zsjuhvv.sk/images/stories/2018/bfit/DSC00967-120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20578" y="120580"/>
            <a:ext cx="4953839" cy="3200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zsjuhvv.sk/images/stories/2018/bfit/DSC00836-1200.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210259" y="3411194"/>
            <a:ext cx="4813163" cy="33000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zsjuhvv.sk/images/stories/2018/bfit/DSC00900-12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11" y="3411195"/>
            <a:ext cx="3994032" cy="330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567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352699" y="365125"/>
            <a:ext cx="3762103" cy="141216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a:normAutofit fontScale="90000"/>
          </a:bodyPr>
          <a:lstStyle/>
          <a:p>
            <a:r>
              <a:rPr lang="cs-CZ" sz="4400" b="1" dirty="0" err="1" smtClean="0"/>
              <a:t>História</a:t>
            </a:r>
            <a:r>
              <a:rPr lang="cs-CZ" sz="4400" b="1" dirty="0" smtClean="0"/>
              <a:t> </a:t>
            </a:r>
            <a:r>
              <a:rPr lang="cs-CZ" sz="4400" b="1" dirty="0" err="1" smtClean="0"/>
              <a:t>športu</a:t>
            </a:r>
            <a:r>
              <a:rPr lang="cs-CZ" sz="4400" b="1" dirty="0" smtClean="0"/>
              <a:t> </a:t>
            </a:r>
            <a:br>
              <a:rPr lang="cs-CZ" sz="4400" b="1" dirty="0" smtClean="0"/>
            </a:br>
            <a:endParaRPr lang="cs-CZ" sz="4400" b="1" i="1" dirty="0"/>
          </a:p>
        </p:txBody>
      </p:sp>
      <p:sp>
        <p:nvSpPr>
          <p:cNvPr id="16" name="Zástupný symbol pro obsah 15"/>
          <p:cNvSpPr>
            <a:spLocks noGrp="1"/>
          </p:cNvSpPr>
          <p:nvPr>
            <p:ph sz="half" idx="2"/>
          </p:nvPr>
        </p:nvSpPr>
        <p:spPr>
          <a:xfrm>
            <a:off x="4353060" y="283335"/>
            <a:ext cx="4597758" cy="6375043"/>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solidFill>
              <a:schemeClr val="bg1"/>
            </a:solidFill>
          </a:ln>
        </p:spPr>
        <p:txBody>
          <a:bodyPr>
            <a:normAutofit fontScale="92500" lnSpcReduction="20000"/>
          </a:bodyPr>
          <a:lstStyle/>
          <a:p>
            <a:r>
              <a:rPr lang="sk-SK" dirty="0" smtClean="0"/>
              <a:t>Volejbal sa zrodil na sklonku 19. storočia v USA. V roku 1895 profesor telesnej výchovy v </a:t>
            </a:r>
            <a:r>
              <a:rPr lang="sk-SK" dirty="0" err="1" smtClean="0"/>
              <a:t>Holyoku</a:t>
            </a:r>
            <a:r>
              <a:rPr lang="sk-SK" dirty="0" smtClean="0"/>
              <a:t> W.G. </a:t>
            </a:r>
            <a:r>
              <a:rPr lang="sk-SK" dirty="0" err="1" smtClean="0"/>
              <a:t>Morgan</a:t>
            </a:r>
            <a:r>
              <a:rPr lang="sk-SK" dirty="0" smtClean="0"/>
              <a:t> rozdelil telocvičňu tenisovou sieťou, ponad ktorú žiaci odbíjali basketbalovú loptu. Rozpracoval prvé základné pravidlá hry a dal jej názov </a:t>
            </a:r>
            <a:r>
              <a:rPr lang="sk-SK" i="1" dirty="0" err="1" smtClean="0"/>
              <a:t>minonette</a:t>
            </a:r>
            <a:r>
              <a:rPr lang="sk-SK" dirty="0" smtClean="0"/>
              <a:t>. Prvý raz sa </a:t>
            </a:r>
            <a:r>
              <a:rPr lang="sk-SK" dirty="0" err="1" smtClean="0"/>
              <a:t>minonette</a:t>
            </a:r>
            <a:r>
              <a:rPr lang="sk-SK" dirty="0" smtClean="0"/>
              <a:t> hral pred divákmi v </a:t>
            </a:r>
            <a:r>
              <a:rPr lang="sk-SK" dirty="0" err="1" smtClean="0"/>
              <a:t>Springfielde</a:t>
            </a:r>
            <a:r>
              <a:rPr lang="sk-SK" dirty="0" smtClean="0"/>
              <a:t> </a:t>
            </a:r>
            <a:r>
              <a:rPr lang="sk-SK" dirty="0" err="1" smtClean="0"/>
              <a:t>v</a:t>
            </a:r>
            <a:r>
              <a:rPr lang="sk-SK" dirty="0" smtClean="0"/>
              <a:t> roku 1896. Až neskôr nazvali túto hru volejbalom (odvodené od „to </a:t>
            </a:r>
            <a:r>
              <a:rPr lang="sk-SK" dirty="0" err="1" smtClean="0"/>
              <a:t>volley</a:t>
            </a:r>
            <a:r>
              <a:rPr lang="sk-SK" dirty="0" smtClean="0"/>
              <a:t> </a:t>
            </a:r>
            <a:r>
              <a:rPr lang="sk-SK" dirty="0" err="1" smtClean="0"/>
              <a:t>the</a:t>
            </a:r>
            <a:r>
              <a:rPr lang="sk-SK" dirty="0" smtClean="0"/>
              <a:t> </a:t>
            </a:r>
            <a:r>
              <a:rPr lang="sk-SK" dirty="0" err="1" smtClean="0"/>
              <a:t>ball</a:t>
            </a:r>
            <a:r>
              <a:rPr lang="sk-SK" dirty="0" smtClean="0"/>
              <a:t>“ – odraziť loptu).</a:t>
            </a:r>
          </a:p>
          <a:p>
            <a:pPr marL="0" indent="0">
              <a:buNone/>
            </a:pPr>
            <a:endParaRPr lang="cs-CZ" dirty="0" smtClean="0"/>
          </a:p>
          <a:p>
            <a:pPr marL="0" indent="0">
              <a:buNone/>
            </a:pPr>
            <a:r>
              <a:rPr lang="en-GB" sz="2400" b="1" i="1" dirty="0" smtClean="0"/>
              <a:t>History of sport</a:t>
            </a:r>
            <a:endParaRPr lang="en-GB" dirty="0" smtClean="0"/>
          </a:p>
          <a:p>
            <a:pPr marL="0" indent="0">
              <a:buNone/>
            </a:pPr>
            <a:r>
              <a:rPr lang="en-GB" i="1" dirty="0" smtClean="0"/>
              <a:t>Volleyball came to </a:t>
            </a:r>
            <a:r>
              <a:rPr lang="en-GB" i="1" dirty="0" err="1" smtClean="0"/>
              <a:t>existance</a:t>
            </a:r>
            <a:r>
              <a:rPr lang="en-GB" i="1" dirty="0" smtClean="0"/>
              <a:t> at the end of 19th century in the USA. In 1895 the professor of physical education in </a:t>
            </a:r>
            <a:r>
              <a:rPr lang="en-GB" i="1" dirty="0" err="1" smtClean="0"/>
              <a:t>Holyok</a:t>
            </a:r>
            <a:r>
              <a:rPr lang="en-GB" i="1" dirty="0" smtClean="0"/>
              <a:t> W.G.</a:t>
            </a:r>
            <a:r>
              <a:rPr lang="sk-SK" i="1" dirty="0" smtClean="0"/>
              <a:t> </a:t>
            </a:r>
            <a:r>
              <a:rPr lang="en-GB" i="1" dirty="0" smtClean="0"/>
              <a:t>Morgan divided the gym by the tennis net, over which pupils stroke the balls. He developed the first basic rules of the game and gave its the name „</a:t>
            </a:r>
            <a:r>
              <a:rPr lang="en-GB" i="1" dirty="0" err="1" smtClean="0"/>
              <a:t>minonette</a:t>
            </a:r>
            <a:r>
              <a:rPr lang="en-GB" i="1" dirty="0" smtClean="0"/>
              <a:t>“. </a:t>
            </a:r>
            <a:r>
              <a:rPr lang="en-GB" i="1" dirty="0" err="1" smtClean="0"/>
              <a:t>Minonette</a:t>
            </a:r>
            <a:r>
              <a:rPr lang="en-GB" i="1" dirty="0" smtClean="0"/>
              <a:t> was first time played in front of an audience in Springfield in 1896. Only later they called this game volleyball (derived from "to volley the ball" - bounce ball).</a:t>
            </a:r>
          </a:p>
        </p:txBody>
      </p:sp>
      <p:pic>
        <p:nvPicPr>
          <p:cNvPr id="1026" name="Picture 2" descr="C:\Users\Ľuboslav Soták\Desktop\05_love_volleyball.jpg"/>
          <p:cNvPicPr>
            <a:picLocks noChangeAspect="1" noChangeArrowheads="1"/>
          </p:cNvPicPr>
          <p:nvPr/>
        </p:nvPicPr>
        <p:blipFill>
          <a:blip r:embed="rId3" cstate="screen"/>
          <a:srcRect/>
          <a:stretch>
            <a:fillRect/>
          </a:stretch>
        </p:blipFill>
        <p:spPr bwMode="auto">
          <a:xfrm>
            <a:off x="365622" y="2073501"/>
            <a:ext cx="3814492" cy="4301543"/>
          </a:xfrm>
          <a:prstGeom prst="rect">
            <a:avLst/>
          </a:prstGeom>
          <a:noFill/>
        </p:spPr>
      </p:pic>
    </p:spTree>
    <p:extLst>
      <p:ext uri="{BB962C8B-B14F-4D97-AF65-F5344CB8AC3E}">
        <p14:creationId xmlns:p14="http://schemas.microsoft.com/office/powerpoint/2010/main" val="4243192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sz="half" idx="1"/>
          </p:nvPr>
        </p:nvSpPr>
        <p:spPr>
          <a:xfrm>
            <a:off x="360608" y="378824"/>
            <a:ext cx="4314423" cy="5468185"/>
          </a:xfrm>
        </p:spPr>
        <p:txBody>
          <a:bodyPr>
            <a:normAutofit lnSpcReduction="10000"/>
          </a:bodyPr>
          <a:lstStyle/>
          <a:p>
            <a:pPr marL="171450" lvl="3">
              <a:spcBef>
                <a:spcPts val="750"/>
              </a:spcBef>
              <a:buNone/>
            </a:pPr>
            <a:r>
              <a:rPr lang="sk-SK" sz="2200" dirty="0" smtClean="0"/>
              <a:t>    Prostredníctvom vojakov USA bojujúcich počas prvej svetovej vojny vo Francúzsku sa volejbal dostáva na európsky kontinent v roku 1917. Po úprave pravidiel Medzinárodnou volejbalovou federáciou FIVB sa volejbal zo širokej výkonnostnej základne rýchlo stal vrcholovým športom, ktorý dosahuje veľa významných medzinárodných úspechov.</a:t>
            </a:r>
          </a:p>
          <a:p>
            <a:endParaRPr lang="sk-SK" dirty="0"/>
          </a:p>
        </p:txBody>
      </p:sp>
      <p:pic>
        <p:nvPicPr>
          <p:cNvPr id="25602" name="Picture 2" descr="http://cliparts.co/cliparts/pTq/K8a/pTqK8akgc.jpg"/>
          <p:cNvPicPr>
            <a:picLocks noChangeAspect="1" noChangeArrowheads="1"/>
          </p:cNvPicPr>
          <p:nvPr/>
        </p:nvPicPr>
        <p:blipFill>
          <a:blip r:embed="rId2" cstate="screen"/>
          <a:srcRect/>
          <a:stretch>
            <a:fillRect/>
          </a:stretch>
        </p:blipFill>
        <p:spPr bwMode="auto">
          <a:xfrm>
            <a:off x="1227862" y="3566714"/>
            <a:ext cx="2663235" cy="2756263"/>
          </a:xfrm>
          <a:prstGeom prst="rect">
            <a:avLst/>
          </a:prstGeom>
          <a:noFill/>
        </p:spPr>
      </p:pic>
      <p:sp>
        <p:nvSpPr>
          <p:cNvPr id="6" name="Zástupný symbol pro obsah 4"/>
          <p:cNvSpPr>
            <a:spLocks noGrp="1"/>
          </p:cNvSpPr>
          <p:nvPr>
            <p:ph sz="half" idx="2"/>
          </p:nvPr>
        </p:nvSpPr>
        <p:spPr>
          <a:xfrm flipH="1">
            <a:off x="4629150" y="482600"/>
            <a:ext cx="3886200" cy="4733345"/>
          </a:xfrm>
          <a:prstGeom prst="snip2Diag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endParaRPr lang="sk-SK" i="1" dirty="0" smtClean="0"/>
          </a:p>
          <a:p>
            <a:pPr marL="0" indent="0">
              <a:buNone/>
            </a:pPr>
            <a:r>
              <a:rPr lang="en-GB" i="1" dirty="0" smtClean="0"/>
              <a:t>Through US soldiers fighting during the First World War in France, volleyball gets on the European continent in 1917. After adjusting the rules of the International Volleyball Federation FIVB the volleyball from a wide range of performance  rapidly become a top sport that reaches many significant international successes.</a:t>
            </a:r>
          </a:p>
          <a:p>
            <a:endParaRPr lang="cs-CZ" dirty="0"/>
          </a:p>
          <a:p>
            <a:endParaRPr lang="cs-CZ" dirty="0" smtClean="0"/>
          </a:p>
          <a:p>
            <a:endParaRPr lang="cs-CZ" dirty="0"/>
          </a:p>
          <a:p>
            <a:pPr marL="0" indent="0">
              <a:buNone/>
            </a:pP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ctrTitle"/>
          </p:nvPr>
        </p:nvSpPr>
        <p:spPr>
          <a:xfrm>
            <a:off x="1143000" y="287383"/>
            <a:ext cx="6858000" cy="1254035"/>
          </a:xfrm>
        </p:spPr>
        <p:txBody>
          <a:bodyPr>
            <a:normAutofit fontScale="90000"/>
          </a:bodyPr>
          <a:lstStyle/>
          <a:p>
            <a:r>
              <a:rPr lang="cs-CZ" sz="7200" b="1" dirty="0" smtClean="0"/>
              <a:t>Charakteristika hry</a:t>
            </a:r>
            <a:endParaRPr lang="cs-CZ" sz="7200" b="1" dirty="0"/>
          </a:p>
        </p:txBody>
      </p:sp>
      <p:sp>
        <p:nvSpPr>
          <p:cNvPr id="6" name="Podnadpis 5"/>
          <p:cNvSpPr>
            <a:spLocks noGrp="1"/>
          </p:cNvSpPr>
          <p:nvPr>
            <p:ph type="subTitle" idx="1"/>
          </p:nvPr>
        </p:nvSpPr>
        <p:spPr>
          <a:xfrm>
            <a:off x="365760" y="1502228"/>
            <a:ext cx="4322150" cy="4138717"/>
          </a:xfrm>
        </p:spPr>
        <p:txBody>
          <a:bodyPr>
            <a:normAutofit/>
          </a:bodyPr>
          <a:lstStyle/>
          <a:p>
            <a:pPr algn="l"/>
            <a:r>
              <a:rPr lang="sk-SK" sz="2000" dirty="0" smtClean="0"/>
              <a:t>Volejbal je kolektívna športová hra, ktorú hrajú dve družstvá na ihrisku rozdelenom sieťou. Cieľom hry je v súlade s pravidlami odbiť loptu ponad sieť do súperovho priestoru tak, aby dopadla do poľa súpera a súčasne zabrániť tomu, aby dopadla na vlastnú polovicu ihriska. Družstvo má k dispozícii tri odbitia (a to i po bloku), aby ju vrátilo.</a:t>
            </a:r>
          </a:p>
          <a:p>
            <a:endParaRPr lang="cs-CZ" dirty="0"/>
          </a:p>
        </p:txBody>
      </p:sp>
      <p:pic>
        <p:nvPicPr>
          <p:cNvPr id="7170" name="Picture 2" descr="http://previews.123rf.com/images/blueringmedia/blueringmedia1401/blueringmedia140100160/25264805-Illustration-of-a-Caucasian-girl-playing-volleyball-on-a-white-background-Stock-Vector.jpg"/>
          <p:cNvPicPr>
            <a:picLocks noChangeAspect="1" noChangeArrowheads="1"/>
          </p:cNvPicPr>
          <p:nvPr/>
        </p:nvPicPr>
        <p:blipFill>
          <a:blip r:embed="rId2" cstate="screen"/>
          <a:srcRect/>
          <a:stretch>
            <a:fillRect/>
          </a:stretch>
        </p:blipFill>
        <p:spPr bwMode="auto">
          <a:xfrm>
            <a:off x="1420957" y="4286281"/>
            <a:ext cx="2777924" cy="2241835"/>
          </a:xfrm>
          <a:prstGeom prst="rect">
            <a:avLst/>
          </a:prstGeom>
          <a:noFill/>
        </p:spPr>
      </p:pic>
      <p:sp>
        <p:nvSpPr>
          <p:cNvPr id="7" name="Zástupný symbol pro obsah 4"/>
          <p:cNvSpPr txBox="1">
            <a:spLocks/>
          </p:cNvSpPr>
          <p:nvPr/>
        </p:nvSpPr>
        <p:spPr>
          <a:xfrm flipH="1">
            <a:off x="4855335" y="1528354"/>
            <a:ext cx="3895142" cy="4962599"/>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sz="2100" b="1" i="1" dirty="0" smtClean="0"/>
              <a:t>Characteristic of the game</a:t>
            </a:r>
          </a:p>
          <a:p>
            <a:pPr lvl="0" defTabSz="685800">
              <a:lnSpc>
                <a:spcPct val="90000"/>
              </a:lnSpc>
              <a:spcBef>
                <a:spcPts val="750"/>
              </a:spcBef>
              <a:defRPr/>
            </a:pPr>
            <a:r>
              <a:rPr lang="en-GB" sz="2100" i="1" dirty="0" smtClean="0"/>
              <a:t>Volleyball is a collective sport game played by two teams on the court divided by a net. The goal is to comply with the rules to strike the ball over the net into the opponent's space so that it fall down into the opponent´s field and at the same time avoid to hit their own half of the field. Team has  three hits in disposal (</a:t>
            </a:r>
            <a:r>
              <a:rPr lang="sk-SK" sz="2100" i="1" dirty="0" smtClean="0"/>
              <a:t>and</a:t>
            </a:r>
            <a:r>
              <a:rPr lang="en-GB" sz="2100" i="1" dirty="0" smtClean="0"/>
              <a:t> even at the block) to return it.</a:t>
            </a: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1640863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Výsledok vyh&amp;lcaron;adávania obrázkov pre dopyt volejbal"/>
          <p:cNvSpPr>
            <a:spLocks noGrp="1" noChangeAspect="1" noChangeArrowheads="1"/>
          </p:cNvSpPr>
          <p:nvPr>
            <p:ph idx="1"/>
          </p:nvPr>
        </p:nvSpPr>
        <p:spPr bwMode="auto">
          <a:xfrm>
            <a:off x="437884" y="587830"/>
            <a:ext cx="3729169" cy="3211439"/>
          </a:xfrm>
          <a:prstGeom prst="rect">
            <a:avLst/>
          </a:prstGeom>
          <a:noFill/>
        </p:spPr>
        <p:txBody>
          <a:bodyPr vert="horz" wrap="square" lIns="91440" tIns="45720" rIns="91440" bIns="45720" numCol="1" anchor="t" anchorCtr="0" compatLnSpc="1">
            <a:prstTxWarp prst="textNoShape">
              <a:avLst/>
            </a:prstTxWarp>
            <a:normAutofit lnSpcReduction="10000"/>
          </a:bodyPr>
          <a:lstStyle/>
          <a:p>
            <a:pPr>
              <a:buNone/>
            </a:pPr>
            <a:r>
              <a:rPr lang="sk-SK" dirty="0" smtClean="0"/>
              <a:t>   Lopta sa uvádza do hry podaním, a to úderom do lopty, ktorá letí ponad sieť k súperovi. V rozohrávke sa pokračuje, pokým lopta nedopadne do ihriska, nedopadne do autu, nedotkne sa stien, stropu, iného predmetu, alebo ak sa družstvu nepodarí loptu riadne vrátiť.</a:t>
            </a:r>
          </a:p>
          <a:p>
            <a:endParaRPr lang="sk-SK" dirty="0"/>
          </a:p>
        </p:txBody>
      </p:sp>
      <p:pic>
        <p:nvPicPr>
          <p:cNvPr id="6148" name="Picture 4" descr="http://cdn5.dibujos.net/dibujos/pintados/201337/saque-de-voleibol-deportes-otros-deportes-pintado-por-charito-9846211.jpg"/>
          <p:cNvPicPr>
            <a:picLocks noChangeAspect="1" noChangeArrowheads="1"/>
          </p:cNvPicPr>
          <p:nvPr/>
        </p:nvPicPr>
        <p:blipFill>
          <a:blip r:embed="rId2" cstate="screen"/>
          <a:srcRect/>
          <a:stretch>
            <a:fillRect/>
          </a:stretch>
        </p:blipFill>
        <p:spPr bwMode="auto">
          <a:xfrm>
            <a:off x="775633" y="3636463"/>
            <a:ext cx="3665739" cy="2868839"/>
          </a:xfrm>
          <a:prstGeom prst="rect">
            <a:avLst/>
          </a:prstGeom>
          <a:noFill/>
        </p:spPr>
      </p:pic>
      <p:sp>
        <p:nvSpPr>
          <p:cNvPr id="8" name="Zástupný symbol pro obsah 4"/>
          <p:cNvSpPr txBox="1">
            <a:spLocks/>
          </p:cNvSpPr>
          <p:nvPr/>
        </p:nvSpPr>
        <p:spPr>
          <a:xfrm flipH="1">
            <a:off x="4310304" y="1133341"/>
            <a:ext cx="4279903" cy="4301544"/>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endParaRPr lang="sk-SK" sz="2100" dirty="0" smtClean="0"/>
          </a:p>
          <a:p>
            <a:pPr lvl="0" defTabSz="685800">
              <a:lnSpc>
                <a:spcPct val="90000"/>
              </a:lnSpc>
              <a:spcBef>
                <a:spcPts val="750"/>
              </a:spcBef>
              <a:defRPr/>
            </a:pPr>
            <a:r>
              <a:rPr lang="en-GB" sz="2100" i="1" dirty="0" smtClean="0"/>
              <a:t>The ball is put into a play with a serve, and so by the hit of the ball, which flies over the net to an opponent. During the starting point of the game  it continues until the ball doesn´t land in the field, doesn´t land to out, doesn´t touch the walls, ceiling, another object, or if the team fails to return the ball properly.</a:t>
            </a: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1309934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sz="half" idx="2"/>
          </p:nvPr>
        </p:nvSpPr>
        <p:spPr>
          <a:xfrm flipH="1">
            <a:off x="4629150" y="1017431"/>
            <a:ext cx="3886200" cy="3065172"/>
          </a:xfrm>
          <a:prstGeom prst="snip2Diag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normAutofit/>
          </a:bodyPr>
          <a:lstStyle/>
          <a:p>
            <a:pPr>
              <a:buNone/>
            </a:pPr>
            <a:r>
              <a:rPr lang="en-GB" i="1" dirty="0" smtClean="0"/>
              <a:t>  In volleyball every pass means some point (scoring system). When the receiving team wins a pass, scores a point and the right to serve and its players make progress by one position clockwise.</a:t>
            </a:r>
          </a:p>
          <a:p>
            <a:endParaRPr lang="cs-CZ" dirty="0" smtClean="0"/>
          </a:p>
          <a:p>
            <a:endParaRPr lang="cs-CZ" dirty="0"/>
          </a:p>
          <a:p>
            <a:pPr marL="0" indent="0">
              <a:buNone/>
            </a:pPr>
            <a:endParaRPr lang="cs-CZ" dirty="0"/>
          </a:p>
        </p:txBody>
      </p:sp>
      <p:sp>
        <p:nvSpPr>
          <p:cNvPr id="7" name="Zástupný symbol obsahu 6"/>
          <p:cNvSpPr>
            <a:spLocks noGrp="1"/>
          </p:cNvSpPr>
          <p:nvPr>
            <p:ph sz="half" idx="1"/>
          </p:nvPr>
        </p:nvSpPr>
        <p:spPr>
          <a:xfrm>
            <a:off x="270456" y="548641"/>
            <a:ext cx="4244394" cy="3931920"/>
          </a:xfrm>
        </p:spPr>
        <p:txBody>
          <a:bodyPr>
            <a:normAutofit/>
          </a:bodyPr>
          <a:lstStyle/>
          <a:p>
            <a:pPr>
              <a:buNone/>
            </a:pPr>
            <a:r>
              <a:rPr lang="sk-SK" dirty="0" smtClean="0"/>
              <a:t>   Vo volejbale každá rozohrávka znamená bod (systém bodovania rozohrávok). Ak prijímajúce družstvo vyhrá rozohrávku, získava bod a právo podania a jeho hráči vykonajú postup o jednu pozíciu v smere hodinových ručičiek.</a:t>
            </a:r>
          </a:p>
          <a:p>
            <a:endParaRPr lang="sk-SK" dirty="0"/>
          </a:p>
        </p:txBody>
      </p:sp>
      <p:pic>
        <p:nvPicPr>
          <p:cNvPr id="5122" name="Picture 2" descr="https://cvcstaskov.edupage.org/photos/skin/clipart/thumbs/max128x128trvolejbal_logo2.jpg"/>
          <p:cNvPicPr>
            <a:picLocks noChangeAspect="1" noChangeArrowheads="1"/>
          </p:cNvPicPr>
          <p:nvPr/>
        </p:nvPicPr>
        <p:blipFill>
          <a:blip r:embed="rId2" cstate="screen"/>
          <a:srcRect/>
          <a:stretch>
            <a:fillRect/>
          </a:stretch>
        </p:blipFill>
        <p:spPr bwMode="auto">
          <a:xfrm>
            <a:off x="5314301" y="4249693"/>
            <a:ext cx="1923602" cy="1803379"/>
          </a:xfrm>
          <a:prstGeom prst="rect">
            <a:avLst/>
          </a:prstGeom>
          <a:noFill/>
        </p:spPr>
      </p:pic>
      <p:sp>
        <p:nvSpPr>
          <p:cNvPr id="5124" name="AutoShape 4" descr="Výsledok vyh&amp;lcaron;adávania obrázkov pre dopyt volejbal kreslené obrazky"/>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5126" name="AutoShape 6" descr="Výsledok vyh&amp;lcaron;adávania obrázkov pre dopyt volejbal kreslené obrazky"/>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5128" name="Picture 8" descr="http://www.clipartbest.com/cliparts/yco/qyq/ycoqyqXcE.gif"/>
          <p:cNvPicPr>
            <a:picLocks noChangeAspect="1" noChangeArrowheads="1"/>
          </p:cNvPicPr>
          <p:nvPr/>
        </p:nvPicPr>
        <p:blipFill>
          <a:blip r:embed="rId3" cstate="screen"/>
          <a:srcRect/>
          <a:stretch>
            <a:fillRect/>
          </a:stretch>
        </p:blipFill>
        <p:spPr bwMode="auto">
          <a:xfrm>
            <a:off x="986154" y="2535866"/>
            <a:ext cx="2967661" cy="3894221"/>
          </a:xfrm>
          <a:prstGeom prst="rect">
            <a:avLst/>
          </a:prstGeom>
          <a:noFill/>
        </p:spPr>
      </p:pic>
    </p:spTree>
    <p:extLst>
      <p:ext uri="{BB962C8B-B14F-4D97-AF65-F5344CB8AC3E}">
        <p14:creationId xmlns:p14="http://schemas.microsoft.com/office/powerpoint/2010/main" val="2310304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b="1" dirty="0" smtClean="0"/>
              <a:t>Základné herné činnosti jednotlivca</a:t>
            </a:r>
            <a:endParaRPr lang="sk-SK" b="1" dirty="0"/>
          </a:p>
        </p:txBody>
      </p:sp>
      <p:sp>
        <p:nvSpPr>
          <p:cNvPr id="6" name="Zástupný symbol obsahu 5"/>
          <p:cNvSpPr>
            <a:spLocks noGrp="1"/>
          </p:cNvSpPr>
          <p:nvPr>
            <p:ph sz="half" idx="1"/>
          </p:nvPr>
        </p:nvSpPr>
        <p:spPr/>
        <p:txBody>
          <a:bodyPr/>
          <a:lstStyle/>
          <a:p>
            <a:r>
              <a:rPr lang="sk-SK" dirty="0" smtClean="0"/>
              <a:t>Odbitie obojručne zhora</a:t>
            </a:r>
          </a:p>
          <a:p>
            <a:r>
              <a:rPr lang="sk-SK" dirty="0" smtClean="0"/>
              <a:t>Odbitie obojručne zdola</a:t>
            </a:r>
            <a:endParaRPr lang="sk-SK" dirty="0"/>
          </a:p>
        </p:txBody>
      </p:sp>
      <p:pic>
        <p:nvPicPr>
          <p:cNvPr id="5" name="Picture 2" descr="Výsledok vyhľadávania obrázkov pre dopyt volejbal obrazky"/>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66694" y="1481071"/>
            <a:ext cx="4442751" cy="4301544"/>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4"/>
          <p:cNvSpPr txBox="1">
            <a:spLocks/>
          </p:cNvSpPr>
          <p:nvPr/>
        </p:nvSpPr>
        <p:spPr>
          <a:xfrm flipH="1">
            <a:off x="731521" y="3135085"/>
            <a:ext cx="3473085" cy="2259875"/>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92500" lnSpcReduction="10000"/>
          </a:bodyPr>
          <a:lstStyle/>
          <a:p>
            <a:pPr lvl="0" defTabSz="685800">
              <a:lnSpc>
                <a:spcPct val="90000"/>
              </a:lnSpc>
              <a:spcBef>
                <a:spcPts val="750"/>
              </a:spcBef>
              <a:defRPr/>
            </a:pPr>
            <a:r>
              <a:rPr lang="en-GB" sz="2100" i="1" dirty="0" smtClean="0"/>
              <a:t>The basic game activities:</a:t>
            </a:r>
          </a:p>
          <a:p>
            <a:pPr lvl="0" defTabSz="685800">
              <a:lnSpc>
                <a:spcPct val="90000"/>
              </a:lnSpc>
              <a:spcBef>
                <a:spcPts val="750"/>
              </a:spcBef>
              <a:defRPr/>
            </a:pP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lvl="0" indent="-171450" defTabSz="685800">
              <a:lnSpc>
                <a:spcPct val="90000"/>
              </a:lnSpc>
              <a:spcBef>
                <a:spcPts val="750"/>
              </a:spcBef>
              <a:buFont typeface="Arial" panose="020B0604020202020204" pitchFamily="34" charset="0"/>
              <a:buChar char="•"/>
              <a:defRPr/>
            </a:pPr>
            <a:r>
              <a:rPr lang="en-GB" sz="2100" i="1" dirty="0" smtClean="0"/>
              <a:t>The hit two-handed from the top</a:t>
            </a:r>
          </a:p>
          <a:p>
            <a:pPr marL="171450" lvl="0" indent="-171450" defTabSz="685800">
              <a:lnSpc>
                <a:spcPct val="90000"/>
              </a:lnSpc>
              <a:spcBef>
                <a:spcPts val="750"/>
              </a:spcBef>
              <a:buFont typeface="Arial" panose="020B0604020202020204" pitchFamily="34" charset="0"/>
              <a:buChar char="•"/>
              <a:defRPr/>
            </a:pPr>
            <a:r>
              <a:rPr lang="en-GB" sz="2100" i="1" dirty="0" smtClean="0"/>
              <a:t>The hit two-handed from the bottom</a:t>
            </a:r>
            <a:endParaRPr kumimoji="0" lang="en-GB" sz="2100" b="0" i="1"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0922" y="390884"/>
            <a:ext cx="3825784" cy="627651"/>
          </a:xfrm>
        </p:spPr>
        <p:txBody>
          <a:bodyPr>
            <a:normAutofit fontScale="90000"/>
          </a:bodyPr>
          <a:lstStyle/>
          <a:p>
            <a:pPr algn="ctr"/>
            <a:r>
              <a:rPr lang="sk-SK" b="1" dirty="0"/>
              <a:t>Popis techniky </a:t>
            </a:r>
            <a:r>
              <a:rPr lang="sk-SK" b="1" dirty="0" smtClean="0"/>
              <a:t>odbitia obojručne zhora</a:t>
            </a:r>
            <a:r>
              <a:rPr lang="sk-SK" dirty="0" smtClean="0"/>
              <a:t>:</a:t>
            </a:r>
            <a:endParaRPr lang="sk-SK" dirty="0"/>
          </a:p>
        </p:txBody>
      </p:sp>
      <p:sp>
        <p:nvSpPr>
          <p:cNvPr id="3" name="Zástupný symbol obsahu 2"/>
          <p:cNvSpPr>
            <a:spLocks noGrp="1"/>
          </p:cNvSpPr>
          <p:nvPr>
            <p:ph idx="1"/>
          </p:nvPr>
        </p:nvSpPr>
        <p:spPr>
          <a:xfrm>
            <a:off x="321974" y="1476103"/>
            <a:ext cx="3374265" cy="4702628"/>
          </a:xfrm>
        </p:spPr>
        <p:txBody>
          <a:bodyPr>
            <a:normAutofit lnSpcReduction="10000"/>
          </a:bodyPr>
          <a:lstStyle/>
          <a:p>
            <a:pPr marL="0" indent="0">
              <a:buNone/>
            </a:pPr>
            <a:r>
              <a:rPr lang="sk-SK" dirty="0" smtClean="0"/>
              <a:t> Mierny stoj rozkročný a </a:t>
            </a:r>
            <a:r>
              <a:rPr lang="sk-SK" dirty="0" err="1" smtClean="0"/>
              <a:t>výkročný</a:t>
            </a:r>
            <a:r>
              <a:rPr lang="sk-SK" dirty="0" smtClean="0"/>
              <a:t> ľubovoľnou nohou. Nohy sú asi na šírku bokov a mierne pokrčené, hmotnosť tela viacej na prednej časti chodidiel. Paže sú voľné ohnuté pred telom. Pred odbitím hráč ešte viacej pokrčí nohy a dvihne ruky nad hlavu. Prsty má roztiahnuté a zápästia vyvrátené dozadu. Tesne pred odbitím hráč začne vystierať nohy, paže a celé telo proti lopte. Odbitie zakončuje vo výpone vytiahnutý za loptou. </a:t>
            </a:r>
          </a:p>
          <a:p>
            <a:endParaRPr lang="sk-SK" dirty="0"/>
          </a:p>
        </p:txBody>
      </p:sp>
      <p:pic>
        <p:nvPicPr>
          <p:cNvPr id="4" name="Zástupný symbol obrázka 2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3886103" y="4250030"/>
            <a:ext cx="4536680" cy="2330951"/>
          </a:xfrm>
          <a:prstGeom prst="rect">
            <a:avLst/>
          </a:prstGeom>
        </p:spPr>
      </p:pic>
      <p:sp>
        <p:nvSpPr>
          <p:cNvPr id="5" name="Zástupný symbol pro obsah 4"/>
          <p:cNvSpPr txBox="1">
            <a:spLocks/>
          </p:cNvSpPr>
          <p:nvPr/>
        </p:nvSpPr>
        <p:spPr>
          <a:xfrm flipH="1">
            <a:off x="3606085" y="287209"/>
            <a:ext cx="5370490" cy="3885548"/>
          </a:xfrm>
          <a:prstGeom prst="snip2Diag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lstStyle/>
          <a:p>
            <a:pPr lvl="0" defTabSz="685800">
              <a:lnSpc>
                <a:spcPct val="90000"/>
              </a:lnSpc>
              <a:spcBef>
                <a:spcPts val="750"/>
              </a:spcBef>
              <a:defRPr/>
            </a:pPr>
            <a:r>
              <a:rPr lang="en-GB" b="1" i="1" dirty="0" smtClean="0"/>
              <a:t>Description HITS technology two-handed        from the top </a:t>
            </a:r>
          </a:p>
          <a:p>
            <a:pPr lvl="0" defTabSz="685800">
              <a:lnSpc>
                <a:spcPct val="90000"/>
              </a:lnSpc>
              <a:spcBef>
                <a:spcPts val="750"/>
              </a:spcBef>
              <a:defRPr/>
            </a:pPr>
            <a:r>
              <a:rPr lang="en-GB" i="1" dirty="0" smtClean="0"/>
              <a:t>Moderate stand with legs apart and set out by arbitrary feet. The legs are about the width of the hips and slightly bent, body weight more on the front part of feet. Arms are freely bent  in front of the body. Before a stroke the player more bent his legs and lift his hands above his head. He has stretched fingers and wrist twisted backward. Just before a stroke the player begins to straighten his legs, arm and whole body against the ball. The hit ended in standing on tiptoe lankily for the ball.</a:t>
            </a: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tabLst/>
              <a:defRPr/>
            </a:pPr>
            <a:endParaRPr kumimoji="0" lang="cs-CZ" sz="2100" b="0" i="0" u="none" strike="noStrike" kern="1200" cap="none" spc="0" normalizeH="0" baseline="0" noProof="0" dirty="0" smtClean="0">
              <a:ln>
                <a:noFill/>
              </a:ln>
              <a:solidFill>
                <a:schemeClr val="dk1"/>
              </a:solidFill>
              <a:effectLst/>
              <a:uLnTx/>
              <a:uFillTx/>
              <a:latin typeface="+mn-lt"/>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cs-CZ" sz="2100" b="0" i="0" u="none" strike="noStrike" kern="1200" cap="none" spc="0" normalizeH="0" baseline="0" noProof="0" dirty="0">
              <a:ln>
                <a:noFill/>
              </a:ln>
              <a:solidFill>
                <a:schemeClr val="dk1"/>
              </a:solidFill>
              <a:effectLst/>
              <a:uLnTx/>
              <a:uFillTx/>
              <a:latin typeface="+mn-lt"/>
              <a:ea typeface="+mn-ea"/>
              <a:cs typeface="+mn-cs"/>
            </a:endParaRPr>
          </a:p>
        </p:txBody>
      </p:sp>
    </p:spTree>
    <p:extLst>
      <p:ext uri="{BB962C8B-B14F-4D97-AF65-F5344CB8AC3E}">
        <p14:creationId xmlns:p14="http://schemas.microsoft.com/office/powerpoint/2010/main" val="1242768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703</TotalTime>
  <Words>1970</Words>
  <Application>Microsoft Office PowerPoint</Application>
  <PresentationFormat>Prezentácia na obrazovke (4:3)</PresentationFormat>
  <Paragraphs>129</Paragraphs>
  <Slides>22</Slides>
  <Notes>3</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22</vt:i4>
      </vt:variant>
    </vt:vector>
  </HeadingPairs>
  <TitlesOfParts>
    <vt:vector size="27" baseType="lpstr">
      <vt:lpstr>Algerian</vt:lpstr>
      <vt:lpstr>Arial</vt:lpstr>
      <vt:lpstr>Calibri</vt:lpstr>
      <vt:lpstr>Calibri Light</vt:lpstr>
      <vt:lpstr>Motiv Office</vt:lpstr>
      <vt:lpstr>Kniha sportu Book of sport</vt:lpstr>
      <vt:lpstr>Volleyball</vt:lpstr>
      <vt:lpstr>História športu  </vt:lpstr>
      <vt:lpstr>Prezentácia programu PowerPoint</vt:lpstr>
      <vt:lpstr>Charakteristika hry</vt:lpstr>
      <vt:lpstr>Prezentácia programu PowerPoint</vt:lpstr>
      <vt:lpstr>Prezentácia programu PowerPoint</vt:lpstr>
      <vt:lpstr>Základné herné činnosti jednotlivca</vt:lpstr>
      <vt:lpstr>Popis techniky odbitia obojručne zhora:</vt:lpstr>
      <vt:lpstr>Prípravné a herné cvičenia:  </vt:lpstr>
      <vt:lpstr>Odbitie nad seba </vt:lpstr>
      <vt:lpstr>Odbitie pred seba  </vt:lpstr>
      <vt:lpstr>Základy herného pohybu pri odbití obojručne zhora </vt:lpstr>
      <vt:lpstr>Popis techniky odbitia obojručne zdola:</vt:lpstr>
      <vt:lpstr>Prípravné a herné cvičenia:  </vt:lpstr>
      <vt:lpstr> </vt:lpstr>
      <vt:lpstr>Prezentácia programu PowerPoint</vt:lpstr>
      <vt:lpstr> </vt:lpstr>
      <vt:lpstr>A tuto sú naši športovci v akcii  And this is our sportsmen in action</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Kniha sportu</dc:title>
  <dc:creator>učitel</dc:creator>
  <cp:lastModifiedBy>Ľuboslav Soták</cp:lastModifiedBy>
  <cp:revision>87</cp:revision>
  <dcterms:created xsi:type="dcterms:W3CDTF">2015-09-19T13:57:18Z</dcterms:created>
  <dcterms:modified xsi:type="dcterms:W3CDTF">2018-07-20T19:10:36Z</dcterms:modified>
</cp:coreProperties>
</file>