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1"/>
  </p:notesMasterIdLst>
  <p:sldIdLst>
    <p:sldId id="256" r:id="rId3"/>
    <p:sldId id="301" r:id="rId4"/>
    <p:sldId id="295" r:id="rId5"/>
    <p:sldId id="298" r:id="rId6"/>
    <p:sldId id="258" r:id="rId7"/>
    <p:sldId id="263" r:id="rId8"/>
    <p:sldId id="264" r:id="rId9"/>
    <p:sldId id="265" r:id="rId10"/>
    <p:sldId id="266" r:id="rId11"/>
    <p:sldId id="267" r:id="rId12"/>
    <p:sldId id="268" r:id="rId13"/>
    <p:sldId id="269" r:id="rId14"/>
    <p:sldId id="270" r:id="rId15"/>
    <p:sldId id="271" r:id="rId16"/>
    <p:sldId id="272" r:id="rId17"/>
    <p:sldId id="276" r:id="rId18"/>
    <p:sldId id="274" r:id="rId19"/>
    <p:sldId id="275" r:id="rId20"/>
    <p:sldId id="277" r:id="rId21"/>
    <p:sldId id="278" r:id="rId22"/>
    <p:sldId id="279" r:id="rId23"/>
    <p:sldId id="280" r:id="rId24"/>
    <p:sldId id="281" r:id="rId25"/>
    <p:sldId id="282" r:id="rId26"/>
    <p:sldId id="283" r:id="rId27"/>
    <p:sldId id="284" r:id="rId28"/>
    <p:sldId id="286" r:id="rId29"/>
    <p:sldId id="287" r:id="rId30"/>
    <p:sldId id="288" r:id="rId31"/>
    <p:sldId id="289" r:id="rId32"/>
    <p:sldId id="290" r:id="rId33"/>
    <p:sldId id="291" r:id="rId34"/>
    <p:sldId id="292" r:id="rId35"/>
    <p:sldId id="293" r:id="rId36"/>
    <p:sldId id="294" r:id="rId37"/>
    <p:sldId id="303" r:id="rId38"/>
    <p:sldId id="299" r:id="rId39"/>
    <p:sldId id="300" r:id="rId40"/>
    <p:sldId id="304" r:id="rId41"/>
    <p:sldId id="305" r:id="rId42"/>
    <p:sldId id="306" r:id="rId43"/>
    <p:sldId id="307" r:id="rId44"/>
    <p:sldId id="308" r:id="rId45"/>
    <p:sldId id="309" r:id="rId46"/>
    <p:sldId id="310" r:id="rId47"/>
    <p:sldId id="311" r:id="rId48"/>
    <p:sldId id="312" r:id="rId49"/>
    <p:sldId id="313" r:id="rId50"/>
    <p:sldId id="314" r:id="rId51"/>
    <p:sldId id="315" r:id="rId52"/>
    <p:sldId id="316" r:id="rId53"/>
    <p:sldId id="317" r:id="rId54"/>
    <p:sldId id="318" r:id="rId55"/>
    <p:sldId id="319" r:id="rId56"/>
    <p:sldId id="320" r:id="rId57"/>
    <p:sldId id="321" r:id="rId58"/>
    <p:sldId id="322" r:id="rId59"/>
    <p:sldId id="323" r:id="rId60"/>
    <p:sldId id="324" r:id="rId61"/>
    <p:sldId id="325" r:id="rId62"/>
    <p:sldId id="326" r:id="rId63"/>
    <p:sldId id="327" r:id="rId64"/>
    <p:sldId id="328" r:id="rId65"/>
    <p:sldId id="329" r:id="rId66"/>
    <p:sldId id="330" r:id="rId67"/>
    <p:sldId id="331" r:id="rId68"/>
    <p:sldId id="332" r:id="rId69"/>
    <p:sldId id="333" r:id="rId7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Styl s motivem 1 – zvýraznění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51" autoAdjust="0"/>
    <p:restoredTop sz="94660"/>
  </p:normalViewPr>
  <p:slideViewPr>
    <p:cSldViewPr snapToGrid="0">
      <p:cViewPr varScale="1">
        <p:scale>
          <a:sx n="74" d="100"/>
          <a:sy n="74" d="100"/>
        </p:scale>
        <p:origin x="1158"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3BEAF7-E962-4439-BC21-E5308409B28B}" type="datetimeFigureOut">
              <a:rPr lang="cs-CZ" smtClean="0"/>
              <a:t>19. 9. 2018</a:t>
            </a:fld>
            <a:endParaRPr lang="cs-CZ" dirty="0"/>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21F64-B7AA-43E4-A94C-C26366E4275F}" type="slidenum">
              <a:rPr lang="cs-CZ" smtClean="0"/>
              <a:t>‹#›</a:t>
            </a:fld>
            <a:endParaRPr lang="cs-CZ" dirty="0"/>
          </a:p>
        </p:txBody>
      </p:sp>
    </p:spTree>
    <p:extLst>
      <p:ext uri="{BB962C8B-B14F-4D97-AF65-F5344CB8AC3E}">
        <p14:creationId xmlns:p14="http://schemas.microsoft.com/office/powerpoint/2010/main" val="400813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10"/>
          </p:nvPr>
        </p:nvSpPr>
        <p:spPr/>
        <p:txBody>
          <a:bodyPr/>
          <a:lstStyle/>
          <a:p>
            <a:fld id="{0ED3C5CE-CA41-4082-BE2C-7391FEDAD7E3}" type="slidenum">
              <a:rPr lang="sk-SK" smtClean="0">
                <a:solidFill>
                  <a:prstClr val="black"/>
                </a:solidFill>
              </a:rPr>
              <a:pPr/>
              <a:t>67</a:t>
            </a:fld>
            <a:endParaRPr lang="sk-SK" dirty="0">
              <a:solidFill>
                <a:prstClr val="black"/>
              </a:solidFill>
            </a:endParaRPr>
          </a:p>
        </p:txBody>
      </p:sp>
    </p:spTree>
    <p:extLst>
      <p:ext uri="{BB962C8B-B14F-4D97-AF65-F5344CB8AC3E}">
        <p14:creationId xmlns:p14="http://schemas.microsoft.com/office/powerpoint/2010/main" val="69830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16788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355521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748397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a:t>Upravte štýly predlohy textu</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Upravte štýl predlohy podnadpisov</a:t>
            </a:r>
          </a:p>
        </p:txBody>
      </p:sp>
      <p:sp>
        <p:nvSpPr>
          <p:cNvPr id="4" name="Zástupný symbol dátumu 3"/>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402956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idx="1"/>
          </p:nvPr>
        </p:nvSpPr>
        <p:spPr/>
        <p:txBody>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2607360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Upravte štýly predlohy textu</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Upravte štýl predlohy textu.</a:t>
            </a:r>
          </a:p>
        </p:txBody>
      </p:sp>
      <p:sp>
        <p:nvSpPr>
          <p:cNvPr id="4" name="Zástupný symbol dátumu 3"/>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552306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6" name="Zástupný symbol päty 5"/>
          <p:cNvSpPr>
            <a:spLocks noGrp="1"/>
          </p:cNvSpPr>
          <p:nvPr>
            <p:ph type="ftr" sz="quarter" idx="11"/>
          </p:nvPr>
        </p:nvSpPr>
        <p:spPr/>
        <p:txBody>
          <a:bodyPr/>
          <a:lstStyle/>
          <a:p>
            <a:endParaRPr lang="cs-CZ" dirty="0">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1786539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a:t>Upravte štýly predlohy textu</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8" name="Zástupný symbol päty 7"/>
          <p:cNvSpPr>
            <a:spLocks noGrp="1"/>
          </p:cNvSpPr>
          <p:nvPr>
            <p:ph type="ftr" sz="quarter" idx="11"/>
          </p:nvPr>
        </p:nvSpPr>
        <p:spPr/>
        <p:txBody>
          <a:bodyPr/>
          <a:lstStyle/>
          <a:p>
            <a:endParaRPr lang="cs-CZ" dirty="0">
              <a:solidFill>
                <a:prstClr val="black">
                  <a:tint val="75000"/>
                </a:prstClr>
              </a:solidFill>
            </a:endParaRPr>
          </a:p>
        </p:txBody>
      </p:sp>
      <p:sp>
        <p:nvSpPr>
          <p:cNvPr id="9" name="Zástupný symbol čísla snímky 8"/>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185999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dátumu 2"/>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4" name="Zástupný symbol päty 3"/>
          <p:cNvSpPr>
            <a:spLocks noGrp="1"/>
          </p:cNvSpPr>
          <p:nvPr>
            <p:ph type="ftr" sz="quarter" idx="11"/>
          </p:nvPr>
        </p:nvSpPr>
        <p:spPr/>
        <p:txBody>
          <a:bodyPr/>
          <a:lstStyle/>
          <a:p>
            <a:endParaRPr lang="cs-CZ" dirty="0">
              <a:solidFill>
                <a:prstClr val="black">
                  <a:tint val="75000"/>
                </a:prstClr>
              </a:solidFill>
            </a:endParaRPr>
          </a:p>
        </p:txBody>
      </p:sp>
      <p:sp>
        <p:nvSpPr>
          <p:cNvPr id="5" name="Zástupný symbol čísla snímky 4"/>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387470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3" name="Zástupný symbol päty 2"/>
          <p:cNvSpPr>
            <a:spLocks noGrp="1"/>
          </p:cNvSpPr>
          <p:nvPr>
            <p:ph type="ftr" sz="quarter" idx="11"/>
          </p:nvPr>
        </p:nvSpPr>
        <p:spPr/>
        <p:txBody>
          <a:bodyPr/>
          <a:lstStyle/>
          <a:p>
            <a:endParaRPr lang="cs-CZ" dirty="0">
              <a:solidFill>
                <a:prstClr val="black">
                  <a:tint val="75000"/>
                </a:prstClr>
              </a:solidFill>
            </a:endParaRPr>
          </a:p>
        </p:txBody>
      </p:sp>
      <p:sp>
        <p:nvSpPr>
          <p:cNvPr id="4" name="Zástupný symbol čísla snímky 3"/>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3113485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Upravte štýly predlohy textu</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5" name="Zástupný symbol dátumu 4"/>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6" name="Zástupný symbol päty 5"/>
          <p:cNvSpPr>
            <a:spLocks noGrp="1"/>
          </p:cNvSpPr>
          <p:nvPr>
            <p:ph type="ftr" sz="quarter" idx="11"/>
          </p:nvPr>
        </p:nvSpPr>
        <p:spPr/>
        <p:txBody>
          <a:bodyPr/>
          <a:lstStyle/>
          <a:p>
            <a:endParaRPr lang="cs-CZ" dirty="0">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86902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683345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Upravte štýly predlohy textu</a:t>
            </a:r>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Upravte štýl predlohy textu.</a:t>
            </a:r>
          </a:p>
        </p:txBody>
      </p:sp>
      <p:sp>
        <p:nvSpPr>
          <p:cNvPr id="5" name="Zástupný symbol dátumu 4"/>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6" name="Zástupný symbol päty 5"/>
          <p:cNvSpPr>
            <a:spLocks noGrp="1"/>
          </p:cNvSpPr>
          <p:nvPr>
            <p:ph type="ftr" sz="quarter" idx="11"/>
          </p:nvPr>
        </p:nvSpPr>
        <p:spPr/>
        <p:txBody>
          <a:bodyPr/>
          <a:lstStyle/>
          <a:p>
            <a:endParaRPr lang="cs-CZ" dirty="0">
              <a:solidFill>
                <a:prstClr val="black">
                  <a:tint val="75000"/>
                </a:prstClr>
              </a:solidFill>
            </a:endParaRPr>
          </a:p>
        </p:txBody>
      </p:sp>
      <p:sp>
        <p:nvSpPr>
          <p:cNvPr id="7" name="Zástupný symbol čísla snímky 6"/>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2403116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Upravte štýly predlohy textu</a:t>
            </a:r>
          </a:p>
        </p:txBody>
      </p:sp>
      <p:sp>
        <p:nvSpPr>
          <p:cNvPr id="3" name="Zástupný symbol zvislého textu 2"/>
          <p:cNvSpPr>
            <a:spLocks noGrp="1"/>
          </p:cNvSpPr>
          <p:nvPr>
            <p:ph type="body" orient="vert" idx="1"/>
          </p:nvPr>
        </p:nvSpPr>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2103757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a:t>Upravte štýly predlohy textu</a:t>
            </a:r>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5" name="Zástupný symbol päty 4"/>
          <p:cNvSpPr>
            <a:spLocks noGrp="1"/>
          </p:cNvSpPr>
          <p:nvPr>
            <p:ph type="ftr" sz="quarter" idx="11"/>
          </p:nvPr>
        </p:nvSpPr>
        <p:spPr/>
        <p:txBody>
          <a:bodyPr/>
          <a:lstStyle/>
          <a:p>
            <a:endParaRPr lang="cs-CZ" dirty="0">
              <a:solidFill>
                <a:prstClr val="black">
                  <a:tint val="75000"/>
                </a:prstClr>
              </a:solidFill>
            </a:endParaRPr>
          </a:p>
        </p:txBody>
      </p:sp>
      <p:sp>
        <p:nvSpPr>
          <p:cNvPr id="6" name="Zástupný symbol čísla snímky 5"/>
          <p:cNvSpPr>
            <a:spLocks noGrp="1"/>
          </p:cNvSpPr>
          <p:nvPr>
            <p:ph type="sldNum" sz="quarter" idx="12"/>
          </p:nvPr>
        </p:nvSpPr>
        <p:spPr/>
        <p:txBody>
          <a:body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68542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50483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170091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Content Placeholder 3"/>
          <p:cNvSpPr>
            <a:spLocks noGrp="1"/>
          </p:cNvSpPr>
          <p:nvPr>
            <p:ph sz="half" idx="2"/>
          </p:nvPr>
        </p:nvSpPr>
        <p:spPr>
          <a:xfrm>
            <a:off x="629842" y="2505075"/>
            <a:ext cx="3868340"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Content Placeholder 5"/>
          <p:cNvSpPr>
            <a:spLocks noGrp="1"/>
          </p:cNvSpPr>
          <p:nvPr>
            <p:ph sz="quarter" idx="4"/>
          </p:nvPr>
        </p:nvSpPr>
        <p:spPr>
          <a:xfrm>
            <a:off x="4629150" y="2505075"/>
            <a:ext cx="3887391"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8" name="Footer Placeholder 7"/>
          <p:cNvSpPr>
            <a:spLocks noGrp="1"/>
          </p:cNvSpPr>
          <p:nvPr>
            <p:ph type="ftr" sz="quarter" idx="11"/>
          </p:nvPr>
        </p:nvSpPr>
        <p:spPr/>
        <p:txBody>
          <a:bodyPr/>
          <a:lstStyle/>
          <a:p>
            <a:endParaRPr lang="cs-CZ" dirty="0"/>
          </a:p>
        </p:txBody>
      </p:sp>
      <p:sp>
        <p:nvSpPr>
          <p:cNvPr id="9" name="Slide Number Placeholder 8"/>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291639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257205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95476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1355408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dirty="0"/>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Date Placeholder 4"/>
          <p:cNvSpPr>
            <a:spLocks noGrp="1"/>
          </p:cNvSpPr>
          <p:nvPr>
            <p:ph type="dt" sz="half" idx="10"/>
          </p:nvPr>
        </p:nvSpPr>
        <p:spPr/>
        <p:txBody>
          <a:bodyPr/>
          <a:lstStyle/>
          <a:p>
            <a:fld id="{D97E2F99-17FD-49D2-9E84-377177A87635}" type="datetimeFigureOut">
              <a:rPr lang="cs-CZ" smtClean="0"/>
              <a:pPr/>
              <a:t>19. 9. 2018</a:t>
            </a:fld>
            <a:endParaRPr lang="cs-CZ" dirty="0"/>
          </a:p>
        </p:txBody>
      </p:sp>
      <p:sp>
        <p:nvSpPr>
          <p:cNvPr id="6" name="Footer Placeholder 5"/>
          <p:cNvSpPr>
            <a:spLocks noGrp="1"/>
          </p:cNvSpPr>
          <p:nvPr>
            <p:ph type="ftr" sz="quarter" idx="11"/>
          </p:nvPr>
        </p:nvSpPr>
        <p:spPr/>
        <p:txBody>
          <a:bodyPr/>
          <a:lstStyle/>
          <a:p>
            <a:endParaRPr lang="cs-CZ" dirty="0"/>
          </a:p>
        </p:txBody>
      </p:sp>
      <p:sp>
        <p:nvSpPr>
          <p:cNvPr id="7" name="Slide Number Placeholder 6"/>
          <p:cNvSpPr>
            <a:spLocks noGrp="1"/>
          </p:cNvSpPr>
          <p:nvPr>
            <p:ph type="sldNum" sz="quarter" idx="12"/>
          </p:nvPr>
        </p:nvSpPr>
        <p:spPr/>
        <p:txBody>
          <a:body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658495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E2F99-17FD-49D2-9E84-377177A87635}" type="datetimeFigureOut">
              <a:rPr lang="cs-CZ" smtClean="0"/>
              <a:pPr/>
              <a:t>19. 9. 2018</a:t>
            </a:fld>
            <a:endParaRPr lang="cs-CZ"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0C6D4-094D-4476-A172-EA6E58250BF8}" type="slidenum">
              <a:rPr lang="cs-CZ" smtClean="0"/>
              <a:pPr/>
              <a:t>‹#›</a:t>
            </a:fld>
            <a:endParaRPr lang="cs-CZ" dirty="0"/>
          </a:p>
        </p:txBody>
      </p:sp>
    </p:spTree>
    <p:extLst>
      <p:ext uri="{BB962C8B-B14F-4D97-AF65-F5344CB8AC3E}">
        <p14:creationId xmlns:p14="http://schemas.microsoft.com/office/powerpoint/2010/main" val="3819495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a:t>Upravte štýly predlohy textu</a:t>
            </a:r>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a:t>Upravte štýl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7E2F99-17FD-49D2-9E84-377177A87635}" type="datetimeFigureOut">
              <a:rPr lang="cs-CZ" smtClean="0">
                <a:solidFill>
                  <a:prstClr val="black">
                    <a:tint val="75000"/>
                  </a:prstClr>
                </a:solidFill>
              </a:rPr>
              <a:pPr/>
              <a:t>19. 9. 2018</a:t>
            </a:fld>
            <a:endParaRPr lang="cs-CZ" dirty="0">
              <a:solidFill>
                <a:prstClr val="black">
                  <a:tint val="75000"/>
                </a:prstClr>
              </a:solidFill>
            </a:endParaRPr>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solidFill>
                <a:prstClr val="black">
                  <a:tint val="75000"/>
                </a:prstClr>
              </a:solidFill>
            </a:endParaRPr>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0C6D4-094D-4476-A172-EA6E58250BF8}" type="slidenum">
              <a:rPr lang="cs-CZ" smtClean="0">
                <a:solidFill>
                  <a:prstClr val="black">
                    <a:tint val="75000"/>
                  </a:prstClr>
                </a:solidFill>
              </a:rPr>
              <a:pPr/>
              <a:t>‹#›</a:t>
            </a:fld>
            <a:endParaRPr lang="cs-CZ" dirty="0">
              <a:solidFill>
                <a:prstClr val="black">
                  <a:tint val="75000"/>
                </a:prstClr>
              </a:solidFill>
            </a:endParaRPr>
          </a:p>
        </p:txBody>
      </p:sp>
    </p:spTree>
    <p:extLst>
      <p:ext uri="{BB962C8B-B14F-4D97-AF65-F5344CB8AC3E}">
        <p14:creationId xmlns:p14="http://schemas.microsoft.com/office/powerpoint/2010/main" val="3423301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8.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57.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60.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xml"/><Relationship Id="rId5" Type="http://schemas.microsoft.com/office/2007/relationships/hdphoto" Target="../media/hdphoto7.wdp"/><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8.xml"/><Relationship Id="rId4" Type="http://schemas.openxmlformats.org/officeDocument/2006/relationships/image" Target="../media/image78.jpe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8.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xml"/><Relationship Id="rId4" Type="http://schemas.openxmlformats.org/officeDocument/2006/relationships/image" Target="../media/image84.jpeg"/></Relationships>
</file>

<file path=ppt/slides/_rels/slide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9.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9.xml"/><Relationship Id="rId5" Type="http://schemas.openxmlformats.org/officeDocument/2006/relationships/image" Target="../media/image98.jpeg"/><Relationship Id="rId4" Type="http://schemas.openxmlformats.org/officeDocument/2006/relationships/image" Target="../media/image97.jpe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9.jpeg"/><Relationship Id="rId1" Type="http://schemas.openxmlformats.org/officeDocument/2006/relationships/slideLayout" Target="../slideLayouts/slideLayout19.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9.xml"/><Relationship Id="rId5" Type="http://schemas.openxmlformats.org/officeDocument/2006/relationships/image" Target="../media/image106.jpeg"/><Relationship Id="rId4" Type="http://schemas.openxmlformats.org/officeDocument/2006/relationships/image" Target="../media/image105.jpeg"/></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9.xml"/><Relationship Id="rId4" Type="http://schemas.openxmlformats.org/officeDocument/2006/relationships/image" Target="../media/image109.jpeg"/></Relationships>
</file>

<file path=ppt/slides/_rels/slide4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9.xml"/><Relationship Id="rId4" Type="http://schemas.openxmlformats.org/officeDocument/2006/relationships/image" Target="../media/image117.jpeg"/></Relationships>
</file>

<file path=ppt/slides/_rels/slide4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9.xml"/><Relationship Id="rId5" Type="http://schemas.openxmlformats.org/officeDocument/2006/relationships/image" Target="../media/image121.jpeg"/><Relationship Id="rId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19.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2.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9.xml"/><Relationship Id="rId5" Type="http://schemas.openxmlformats.org/officeDocument/2006/relationships/image" Target="../media/image137.jpeg"/><Relationship Id="rId4" Type="http://schemas.openxmlformats.org/officeDocument/2006/relationships/image" Target="../media/image136.jpeg"/></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9.xml"/><Relationship Id="rId5" Type="http://schemas.openxmlformats.org/officeDocument/2006/relationships/image" Target="../media/image143.png"/><Relationship Id="rId4" Type="http://schemas.openxmlformats.org/officeDocument/2006/relationships/image" Target="../media/image142.png"/></Relationships>
</file>

<file path=ppt/slides/_rels/slide5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9.xml"/><Relationship Id="rId4" Type="http://schemas.openxmlformats.org/officeDocument/2006/relationships/image" Target="../media/image146.png"/></Relationships>
</file>

<file path=ppt/slides/_rels/slide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9.xml"/><Relationship Id="rId5" Type="http://schemas.openxmlformats.org/officeDocument/2006/relationships/image" Target="../media/image150.jpeg"/><Relationship Id="rId4" Type="http://schemas.openxmlformats.org/officeDocument/2006/relationships/image" Target="../media/image149.jpeg"/></Relationships>
</file>

<file path=ppt/slides/_rels/slide5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jpeg"/><Relationship Id="rId1" Type="http://schemas.openxmlformats.org/officeDocument/2006/relationships/slideLayout" Target="../slideLayouts/slideLayout19.xml"/><Relationship Id="rId5" Type="http://schemas.openxmlformats.org/officeDocument/2006/relationships/image" Target="../media/image154.png"/><Relationship Id="rId4" Type="http://schemas.openxmlformats.org/officeDocument/2006/relationships/image" Target="../media/image153.jpeg"/></Relationships>
</file>

<file path=ppt/slides/_rels/slide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19.xml"/><Relationship Id="rId5" Type="http://schemas.openxmlformats.org/officeDocument/2006/relationships/image" Target="../media/image158.png"/><Relationship Id="rId4" Type="http://schemas.openxmlformats.org/officeDocument/2006/relationships/image" Target="../media/image157.jpeg"/></Relationships>
</file>

<file path=ppt/slides/_rels/slide5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162.png"/><Relationship Id="rId4" Type="http://schemas.openxmlformats.org/officeDocument/2006/relationships/image" Target="../media/image161.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jpeg"/><Relationship Id="rId1" Type="http://schemas.openxmlformats.org/officeDocument/2006/relationships/slideLayout" Target="../slideLayouts/slideLayout19.xml"/><Relationship Id="rId6" Type="http://schemas.openxmlformats.org/officeDocument/2006/relationships/image" Target="../media/image167.png"/><Relationship Id="rId5" Type="http://schemas.openxmlformats.org/officeDocument/2006/relationships/image" Target="../media/image166.jpeg"/><Relationship Id="rId4" Type="http://schemas.openxmlformats.org/officeDocument/2006/relationships/image" Target="../media/image165.png"/></Relationships>
</file>

<file path=ppt/slides/_rels/slide61.xml.rels><?xml version="1.0" encoding="UTF-8" standalone="yes"?>
<Relationships xmlns="http://schemas.openxmlformats.org/package/2006/relationships"><Relationship Id="rId3" Type="http://schemas.openxmlformats.org/officeDocument/2006/relationships/image" Target="../media/image171.jpeg"/><Relationship Id="rId7" Type="http://schemas.openxmlformats.org/officeDocument/2006/relationships/image" Target="../media/image175.jpeg"/><Relationship Id="rId2" Type="http://schemas.openxmlformats.org/officeDocument/2006/relationships/image" Target="../media/image170.png"/><Relationship Id="rId1" Type="http://schemas.openxmlformats.org/officeDocument/2006/relationships/slideLayout" Target="../slideLayouts/slideLayout19.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gif"/></Relationships>
</file>

<file path=ppt/slides/_rels/slide6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19.xml"/><Relationship Id="rId5" Type="http://schemas.openxmlformats.org/officeDocument/2006/relationships/image" Target="../media/image179.jpeg"/><Relationship Id="rId4" Type="http://schemas.openxmlformats.org/officeDocument/2006/relationships/image" Target="../media/image178.jpeg"/></Relationships>
</file>

<file path=ppt/slides/_rels/slide6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9.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jpeg"/></Relationships>
</file>

<file path=ppt/slides/_rels/slide6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9.xml"/><Relationship Id="rId4" Type="http://schemas.openxmlformats.org/officeDocument/2006/relationships/image" Target="../media/image187.jpeg"/></Relationships>
</file>

<file path=ppt/slides/_rels/slide6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19.xml"/><Relationship Id="rId5" Type="http://schemas.openxmlformats.org/officeDocument/2006/relationships/image" Target="../media/image191.jpeg"/><Relationship Id="rId4" Type="http://schemas.openxmlformats.org/officeDocument/2006/relationships/image" Target="../media/image190.jpeg"/></Relationships>
</file>

<file path=ppt/slides/_rels/slide6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6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19.xml"/><Relationship Id="rId4" Type="http://schemas.openxmlformats.org/officeDocument/2006/relationships/image" Target="../media/image201.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389586" y="460978"/>
            <a:ext cx="7772400" cy="1088735"/>
          </a:xfrm>
          <a:ln/>
          <a:scene3d>
            <a:camera prst="perspectiveContrastingRightFacing"/>
            <a:lightRig rig="threePt" dir="t"/>
          </a:scene3d>
          <a:sp3d>
            <a:bevelT prst="angle"/>
          </a:sp3d>
        </p:spPr>
        <p:style>
          <a:lnRef idx="0">
            <a:schemeClr val="accent4"/>
          </a:lnRef>
          <a:fillRef idx="3">
            <a:schemeClr val="accent4"/>
          </a:fillRef>
          <a:effectRef idx="3">
            <a:schemeClr val="accent4"/>
          </a:effectRef>
          <a:fontRef idx="minor">
            <a:schemeClr val="lt1"/>
          </a:fontRef>
        </p:style>
        <p:txBody>
          <a:bodyPr/>
          <a:lstStyle/>
          <a:p>
            <a:r>
              <a:rPr lang="cs-CZ" dirty="0">
                <a:ln w="0"/>
                <a:solidFill>
                  <a:schemeClr val="tx1"/>
                </a:solidFill>
                <a:effectLst>
                  <a:outerShdw blurRad="38100" dist="19050" dir="2700000" algn="tl" rotWithShape="0">
                    <a:schemeClr val="dk1">
                      <a:alpha val="40000"/>
                    </a:schemeClr>
                  </a:outerShdw>
                </a:effectLst>
              </a:rPr>
              <a:t>Kronika</a:t>
            </a:r>
            <a:r>
              <a:rPr lang="cs-CZ" b="1" dirty="0">
                <a:ln w="22225">
                  <a:solidFill>
                    <a:schemeClr val="accent2"/>
                  </a:solidFill>
                  <a:prstDash val="solid"/>
                </a:ln>
                <a:solidFill>
                  <a:schemeClr val="accent2">
                    <a:lumMod val="40000"/>
                    <a:lumOff val="60000"/>
                  </a:schemeClr>
                </a:solidFill>
              </a:rPr>
              <a:t> </a:t>
            </a:r>
            <a:r>
              <a:rPr lang="cs-CZ" dirty="0">
                <a:ln w="0"/>
                <a:solidFill>
                  <a:schemeClr val="tx1"/>
                </a:solidFill>
                <a:effectLst>
                  <a:outerShdw blurRad="38100" dist="19050" dir="2700000" algn="tl" rotWithShape="0">
                    <a:schemeClr val="dk1">
                      <a:alpha val="40000"/>
                    </a:schemeClr>
                  </a:outerShdw>
                </a:effectLst>
              </a:rPr>
              <a:t>partnerství</a:t>
            </a:r>
            <a:endParaRPr lang="cs-CZ" b="1" dirty="0">
              <a:ln w="22225">
                <a:solidFill>
                  <a:schemeClr val="accent2"/>
                </a:solidFill>
                <a:prstDash val="solid"/>
              </a:ln>
              <a:solidFill>
                <a:schemeClr val="accent2">
                  <a:lumMod val="40000"/>
                  <a:lumOff val="60000"/>
                </a:schemeClr>
              </a:solidFill>
            </a:endParaRPr>
          </a:p>
        </p:txBody>
      </p:sp>
      <p:sp>
        <p:nvSpPr>
          <p:cNvPr id="3" name="Nadpis 1"/>
          <p:cNvSpPr txBox="1">
            <a:spLocks/>
          </p:cNvSpPr>
          <p:nvPr/>
        </p:nvSpPr>
        <p:spPr>
          <a:xfrm>
            <a:off x="3898433" y="3878009"/>
            <a:ext cx="5022762" cy="942822"/>
          </a:xfrm>
          <a:prstGeom prst="rect">
            <a:avLst/>
          </a:prstGeom>
          <a:solidFill>
            <a:schemeClr val="accent4">
              <a:lumMod val="20000"/>
              <a:lumOff val="80000"/>
            </a:schemeClr>
          </a:solidFill>
          <a:ln>
            <a:solidFill>
              <a:schemeClr val="accent4">
                <a:lumMod val="20000"/>
                <a:lumOff val="80000"/>
              </a:schemeClr>
            </a:solidFill>
          </a:ln>
          <a:scene3d>
            <a:camera prst="perspectiveContrastingRightFacing"/>
            <a:lightRig rig="threePt" dir="t"/>
          </a:scene3d>
          <a:sp3d>
            <a:bevelT prst="angle"/>
          </a:sp3d>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l" eaLnBrk="0" fontAlgn="base" hangingPunct="0">
              <a:lnSpc>
                <a:spcPct val="100000"/>
              </a:lnSpc>
              <a:spcAft>
                <a:spcPct val="0"/>
              </a:spcAft>
            </a:pPr>
            <a:r>
              <a:rPr lang="cs-CZ" altLang="cs-CZ" sz="3600" dirty="0">
                <a:solidFill>
                  <a:srgbClr val="212121"/>
                </a:solidFill>
                <a:latin typeface="inherit"/>
              </a:rPr>
              <a:t>Chronicle partnership</a:t>
            </a:r>
            <a:r>
              <a:rPr lang="cs-CZ" altLang="cs-CZ" sz="1050" dirty="0">
                <a:solidFill>
                  <a:schemeClr val="tx1"/>
                </a:solidFill>
              </a:rPr>
              <a:t> </a:t>
            </a:r>
            <a:endParaRPr lang="cs-CZ" altLang="cs-CZ" sz="2800" dirty="0">
              <a:solidFill>
                <a:schemeClr val="tx1"/>
              </a:solidFill>
              <a:latin typeface="Arial" panose="020B0604020202020204" pitchFamily="34" charset="0"/>
            </a:endParaRPr>
          </a:p>
        </p:txBody>
      </p:sp>
      <p:sp>
        <p:nvSpPr>
          <p:cNvPr id="5" name="Nadpis 1"/>
          <p:cNvSpPr txBox="1">
            <a:spLocks/>
          </p:cNvSpPr>
          <p:nvPr/>
        </p:nvSpPr>
        <p:spPr>
          <a:xfrm>
            <a:off x="-528034" y="2099846"/>
            <a:ext cx="7772400" cy="1088735"/>
          </a:xfrm>
          <a:prstGeom prst="rect">
            <a:avLst/>
          </a:prstGeom>
          <a:solidFill>
            <a:srgbClr val="92D050"/>
          </a:solidFill>
          <a:scene3d>
            <a:camera prst="perspectiveHeroicExtremeLeftFacing"/>
            <a:lightRig rig="threePt" dir="t"/>
          </a:scene3d>
          <a:sp3d>
            <a:bevelT prst="angle"/>
          </a:sp3d>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l" eaLnBrk="0" fontAlgn="base" hangingPunct="0">
              <a:lnSpc>
                <a:spcPct val="100000"/>
              </a:lnSpc>
              <a:spcAft>
                <a:spcPct val="0"/>
              </a:spcAft>
            </a:pPr>
            <a:r>
              <a:rPr lang="cs-CZ" altLang="cs-CZ" dirty="0">
                <a:solidFill>
                  <a:schemeClr val="tx1"/>
                </a:solidFill>
              </a:rPr>
              <a:t> Kronika partnerstva</a:t>
            </a:r>
            <a:endParaRPr lang="cs-CZ" altLang="cs-CZ" sz="16600" dirty="0">
              <a:solidFill>
                <a:schemeClr val="tx1"/>
              </a:solidFill>
              <a:latin typeface="Arial" panose="020B0604020202020204" pitchFamily="34" charset="0"/>
            </a:endParaRPr>
          </a:p>
        </p:txBody>
      </p:sp>
      <p:sp>
        <p:nvSpPr>
          <p:cNvPr id="7"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sk-SK" altLang="cs-CZ" sz="1800" b="0" i="0" u="none" strike="noStrike" cap="none" normalizeH="0" baseline="0" dirty="0">
              <a:ln>
                <a:noFill/>
              </a:ln>
              <a:solidFill>
                <a:schemeClr val="tx1"/>
              </a:solidFill>
              <a:effectLst/>
              <a:latin typeface="Arial" panose="020B0604020202020204" pitchFamily="34" charset="0"/>
            </a:endParaRPr>
          </a:p>
        </p:txBody>
      </p:sp>
      <p:pic>
        <p:nvPicPr>
          <p:cNvPr id="8" name="Obrázek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6472" y="3528812"/>
            <a:ext cx="1492783" cy="1512000"/>
          </a:xfrm>
          <a:prstGeom prst="ellipse">
            <a:avLst/>
          </a:prstGeom>
        </p:spPr>
      </p:pic>
      <p:sp>
        <p:nvSpPr>
          <p:cNvPr id="9" name="Obdélník 8"/>
          <p:cNvSpPr/>
          <p:nvPr/>
        </p:nvSpPr>
        <p:spPr>
          <a:xfrm>
            <a:off x="995840" y="5858746"/>
            <a:ext cx="7478459" cy="369332"/>
          </a:xfrm>
          <a:prstGeom prst="rect">
            <a:avLst/>
          </a:prstGeom>
          <a:solidFill>
            <a:schemeClr val="bg1">
              <a:lumMod val="85000"/>
            </a:schemeClr>
          </a:solidFill>
          <a:ln>
            <a:solidFill>
              <a:schemeClr val="tx1"/>
            </a:solidFill>
          </a:ln>
          <a:effectLst>
            <a:glow rad="228600">
              <a:schemeClr val="accent3">
                <a:satMod val="175000"/>
                <a:alpha val="40000"/>
              </a:schemeClr>
            </a:glow>
          </a:effectLst>
          <a:scene3d>
            <a:camera prst="orthographicFront"/>
            <a:lightRig rig="threePt" dir="t"/>
          </a:scene3d>
          <a:sp3d>
            <a:bevelT/>
          </a:sp3d>
        </p:spPr>
        <p:txBody>
          <a:bodyPr wrap="square">
            <a:spAutoFit/>
          </a:bodyPr>
          <a:lstStyle/>
          <a:p>
            <a:pPr lvl="0" algn="ctr" eaLnBrk="0" fontAlgn="base" hangingPunct="0">
              <a:spcAft>
                <a:spcPct val="0"/>
              </a:spcAft>
            </a:pPr>
            <a:r>
              <a:rPr lang="cs-CZ" altLang="cs-CZ" b="1" dirty="0">
                <a:solidFill>
                  <a:srgbClr val="212121"/>
                </a:solidFill>
              </a:rPr>
              <a:t>Chronicle partnership – a common product of the partnership  </a:t>
            </a:r>
            <a:r>
              <a:rPr lang="cs-CZ" altLang="cs-CZ" sz="800" b="1" dirty="0"/>
              <a:t> </a:t>
            </a:r>
            <a:endParaRPr lang="cs-CZ" altLang="cs-CZ" sz="1400" b="1" dirty="0"/>
          </a:p>
        </p:txBody>
      </p:sp>
    </p:spTree>
    <p:extLst>
      <p:ext uri="{BB962C8B-B14F-4D97-AF65-F5344CB8AC3E}">
        <p14:creationId xmlns:p14="http://schemas.microsoft.com/office/powerpoint/2010/main" val="7389294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Únor/February 2016</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0182" y="175714"/>
            <a:ext cx="2888179" cy="2166135"/>
          </a:xfrm>
          <a:prstGeom prst="snip2Diag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5467" y="2184125"/>
            <a:ext cx="3237041" cy="2427780"/>
          </a:xfrm>
          <a:prstGeom prst="snip2Diag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Obráze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0182" y="4119975"/>
            <a:ext cx="3128946" cy="2346709"/>
          </a:xfrm>
          <a:prstGeom prst="snip2DiagRect">
            <a:avLst/>
          </a:prstGeom>
          <a:solidFill>
            <a:schemeClr val="accent4">
              <a:lumMod val="20000"/>
              <a:lumOff val="80000"/>
            </a:schemeClr>
          </a:solidFill>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Bruslení, příprava na setkání ve Vranově n. T.</a:t>
            </a:r>
          </a:p>
          <a:p>
            <a:pPr marL="342900" indent="-342900">
              <a:buFontTx/>
              <a:buChar char="-"/>
            </a:pPr>
            <a:r>
              <a:rPr lang="cs-CZ" sz="2000" dirty="0"/>
              <a:t>veřejné bruslení pro žáky naší školy</a:t>
            </a:r>
          </a:p>
          <a:p>
            <a:pPr marL="342900" indent="-342900">
              <a:buFontTx/>
              <a:buChar char="-"/>
            </a:pPr>
            <a:r>
              <a:rPr lang="cs-CZ" sz="2000" dirty="0"/>
              <a:t>příprava prezentace </a:t>
            </a:r>
            <a:br>
              <a:rPr lang="cs-CZ" sz="2000" dirty="0"/>
            </a:br>
            <a:r>
              <a:rPr lang="cs-CZ" sz="2000" dirty="0"/>
              <a:t>ve Vranově n. T.</a:t>
            </a:r>
          </a:p>
          <a:p>
            <a:pPr marL="342900" indent="-342900">
              <a:buFontTx/>
              <a:buChar char="-"/>
            </a:pPr>
            <a:endParaRPr lang="cs-CZ" sz="2000" dirty="0"/>
          </a:p>
          <a:p>
            <a:pPr marL="342900" indent="-342900" algn="ctr"/>
            <a:r>
              <a:rPr lang="cs-CZ" sz="2400" b="1" dirty="0"/>
              <a:t>Ice skating, preparation for meeting in Vranov n. T.</a:t>
            </a:r>
            <a:endParaRPr lang="cs-CZ" sz="2000" b="1" dirty="0"/>
          </a:p>
          <a:p>
            <a:pPr marL="342900" indent="-342900">
              <a:buFontTx/>
              <a:buChar char="-"/>
            </a:pPr>
            <a:r>
              <a:rPr lang="cs-CZ" sz="2000" dirty="0"/>
              <a:t>ice skating for pupils</a:t>
            </a:r>
          </a:p>
          <a:p>
            <a:pPr marL="342900" indent="-342900">
              <a:buFontTx/>
              <a:buChar char="-"/>
            </a:pPr>
            <a:r>
              <a:rPr lang="cs-CZ" sz="2000" dirty="0"/>
              <a:t>preparation of presentation</a:t>
            </a:r>
            <a:endParaRPr lang="cs-CZ" sz="2400" dirty="0"/>
          </a:p>
        </p:txBody>
      </p:sp>
    </p:spTree>
    <p:extLst>
      <p:ext uri="{BB962C8B-B14F-4D97-AF65-F5344CB8AC3E}">
        <p14:creationId xmlns:p14="http://schemas.microsoft.com/office/powerpoint/2010/main" val="237998004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Březen/January 2016</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lgn="ctr"/>
            <a:r>
              <a:rPr lang="cs-CZ" sz="2400" b="1" dirty="0"/>
              <a:t>Projektový den, telemost</a:t>
            </a:r>
          </a:p>
          <a:p>
            <a:pPr marL="342900" indent="-342900">
              <a:buFontTx/>
              <a:buChar char="-"/>
            </a:pPr>
            <a:r>
              <a:rPr lang="cs-CZ" sz="2000" dirty="0"/>
              <a:t>projektový den o zdravém životním stylu</a:t>
            </a:r>
          </a:p>
          <a:p>
            <a:pPr marL="342900" indent="-342900">
              <a:buFontTx/>
              <a:buChar char="-"/>
            </a:pPr>
            <a:r>
              <a:rPr lang="cs-CZ" sz="2000" dirty="0"/>
              <a:t>telemost se ZŠ Juh, Vranov n. T.,</a:t>
            </a:r>
            <a:br>
              <a:rPr lang="cs-CZ" sz="2000" dirty="0"/>
            </a:br>
            <a:r>
              <a:rPr lang="cs-CZ" sz="2000" dirty="0"/>
              <a:t>předali jsme si informace </a:t>
            </a:r>
            <a:br>
              <a:rPr lang="cs-CZ" sz="2000" dirty="0"/>
            </a:br>
            <a:r>
              <a:rPr lang="cs-CZ" sz="2000" dirty="0"/>
              <a:t>o realizaci projektového dne</a:t>
            </a:r>
          </a:p>
          <a:p>
            <a:pPr marL="342900" indent="-342900">
              <a:buFontTx/>
              <a:buChar char="-"/>
            </a:pPr>
            <a:endParaRPr lang="cs-CZ" sz="2000" dirty="0"/>
          </a:p>
          <a:p>
            <a:pPr marL="342900" indent="-342900" algn="ctr"/>
            <a:r>
              <a:rPr lang="cs-CZ" sz="2400" b="1" dirty="0"/>
              <a:t>Project day, call via skype</a:t>
            </a:r>
            <a:endParaRPr lang="cs-CZ" sz="2000" b="1" dirty="0"/>
          </a:p>
          <a:p>
            <a:pPr marL="342900" indent="-342900">
              <a:buFontTx/>
              <a:buChar char="-"/>
            </a:pPr>
            <a:r>
              <a:rPr lang="cs-CZ" sz="2000" dirty="0"/>
              <a:t>project day focused on healthy life style</a:t>
            </a:r>
          </a:p>
          <a:p>
            <a:pPr marL="342900" indent="-342900">
              <a:buFontTx/>
              <a:buChar char="-"/>
            </a:pPr>
            <a:r>
              <a:rPr lang="cs-CZ" sz="2000" dirty="0"/>
              <a:t>call via skype with ZŠ Juh, </a:t>
            </a:r>
            <a:br>
              <a:rPr lang="cs-CZ" sz="2000" dirty="0"/>
            </a:br>
            <a:r>
              <a:rPr lang="cs-CZ" sz="2000" dirty="0"/>
              <a:t>Vranov n. T., sharing informations about realization of project day.</a:t>
            </a:r>
            <a:br>
              <a:rPr lang="cs-CZ" sz="2000" dirty="0"/>
            </a:br>
            <a:endParaRPr lang="cs-CZ" sz="2000" dirty="0"/>
          </a:p>
        </p:txBody>
      </p:sp>
      <p:pic>
        <p:nvPicPr>
          <p:cNvPr id="6" name="Obráze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52393" y="1990786"/>
            <a:ext cx="1809115" cy="1356836"/>
          </a:xfrm>
          <a:prstGeom prst="roundRect">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áze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04628" y="290202"/>
            <a:ext cx="2488774" cy="1866581"/>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áze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7439" y="2669204"/>
            <a:ext cx="2670318" cy="2002739"/>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Obrázek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96900" y="4252275"/>
            <a:ext cx="3001715" cy="2251286"/>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3316505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Duben/April 2016</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536" y="700741"/>
            <a:ext cx="3233987" cy="2425491"/>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4773" y="3506201"/>
            <a:ext cx="3380639" cy="2535480"/>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lnSpcReduction="10000"/>
          </a:bodyPr>
          <a:lstStyle/>
          <a:p>
            <a:pPr algn="ctr"/>
            <a:r>
              <a:rPr lang="cs-CZ" sz="2400" b="1" dirty="0"/>
              <a:t>Setkání s místostarostou Bystřice n. P.</a:t>
            </a:r>
          </a:p>
          <a:p>
            <a:pPr marL="342900" indent="-342900">
              <a:buFontTx/>
              <a:buChar char="-"/>
            </a:pPr>
            <a:r>
              <a:rPr lang="cs-CZ" sz="2000" dirty="0"/>
              <a:t>pana místostarostu jsme informovali o realizovaných aktivitách v rámci projektu</a:t>
            </a:r>
          </a:p>
          <a:p>
            <a:pPr marL="342900" indent="-342900">
              <a:buFontTx/>
              <a:buChar char="-"/>
            </a:pPr>
            <a:endParaRPr lang="cs-CZ" sz="2000" dirty="0"/>
          </a:p>
          <a:p>
            <a:endParaRPr lang="cs-CZ" sz="2000" dirty="0"/>
          </a:p>
          <a:p>
            <a:pPr marL="342900" indent="-342900" algn="ctr"/>
            <a:r>
              <a:rPr lang="cs-CZ" sz="2400" b="1" dirty="0"/>
              <a:t>Meeting with the Deputy Mayor</a:t>
            </a:r>
            <a:endParaRPr lang="cs-CZ" sz="2000" dirty="0"/>
          </a:p>
          <a:p>
            <a:pPr marL="342900" indent="-342900">
              <a:buFontTx/>
              <a:buChar char="-"/>
            </a:pPr>
            <a:r>
              <a:rPr lang="cs-CZ" sz="2000" dirty="0"/>
              <a:t>sharing informations about project with the Deputy Major </a:t>
            </a:r>
            <a:br>
              <a:rPr lang="cs-CZ" sz="2000" dirty="0"/>
            </a:br>
            <a:r>
              <a:rPr lang="cs-CZ" sz="2000" dirty="0"/>
              <a:t>of Bystřice nad Pernštejnem.</a:t>
            </a:r>
          </a:p>
        </p:txBody>
      </p:sp>
    </p:spTree>
    <p:extLst>
      <p:ext uri="{BB962C8B-B14F-4D97-AF65-F5344CB8AC3E}">
        <p14:creationId xmlns:p14="http://schemas.microsoft.com/office/powerpoint/2010/main" val="120785469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Květen/May 2016</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algn="ctr"/>
            <a:endParaRPr lang="cs-CZ" sz="2400" b="1" dirty="0"/>
          </a:p>
          <a:p>
            <a:pPr algn="ctr"/>
            <a:r>
              <a:rPr lang="cs-CZ" sz="2400" b="1" dirty="0"/>
              <a:t>Setkání žáků ve Vranově n. T.</a:t>
            </a:r>
            <a:endParaRPr lang="cs-CZ" sz="2200" b="1" dirty="0"/>
          </a:p>
          <a:p>
            <a:pPr marL="342900" indent="-342900">
              <a:buFontTx/>
              <a:buChar char="-"/>
            </a:pPr>
            <a:r>
              <a:rPr lang="cs-CZ" sz="2200" dirty="0"/>
              <a:t>prezentace školy ZŠ Bystřice n. P.</a:t>
            </a:r>
          </a:p>
          <a:p>
            <a:pPr marL="342900" indent="-342900">
              <a:buFontTx/>
              <a:buChar char="-"/>
            </a:pPr>
            <a:r>
              <a:rPr lang="cs-CZ" sz="2200" dirty="0"/>
              <a:t>výuka volejbalu a juda</a:t>
            </a:r>
          </a:p>
          <a:p>
            <a:pPr marL="342900" indent="-342900">
              <a:buFontTx/>
              <a:buChar char="-"/>
            </a:pPr>
            <a:r>
              <a:rPr lang="cs-CZ" sz="2200" dirty="0"/>
              <a:t>exkurze po okolí Vranova n. T.</a:t>
            </a:r>
          </a:p>
          <a:p>
            <a:pPr marL="342900" indent="-342900">
              <a:buFontTx/>
              <a:buChar char="-"/>
            </a:pPr>
            <a:endParaRPr lang="cs-CZ" sz="2200" dirty="0"/>
          </a:p>
          <a:p>
            <a:endParaRPr lang="cs-CZ" sz="2200" dirty="0"/>
          </a:p>
          <a:p>
            <a:pPr marL="342900" indent="-342900" algn="ctr"/>
            <a:r>
              <a:rPr lang="cs-CZ" sz="2500" b="1" dirty="0"/>
              <a:t>Students‘ meeting in Vranov n. T.</a:t>
            </a:r>
            <a:endParaRPr lang="cs-CZ" sz="2200" dirty="0"/>
          </a:p>
          <a:p>
            <a:pPr marL="342900" indent="-342900">
              <a:buFontTx/>
              <a:buChar char="-"/>
            </a:pPr>
            <a:r>
              <a:rPr lang="cs-CZ" sz="2200" dirty="0"/>
              <a:t>presentation about school</a:t>
            </a:r>
            <a:br>
              <a:rPr lang="cs-CZ" sz="2200" dirty="0"/>
            </a:br>
            <a:r>
              <a:rPr lang="cs-CZ" sz="2200" dirty="0"/>
              <a:t>ZŠ Bystřice n. P.</a:t>
            </a:r>
          </a:p>
          <a:p>
            <a:pPr marL="342900" indent="-342900">
              <a:buFontTx/>
              <a:buChar char="-"/>
            </a:pPr>
            <a:r>
              <a:rPr lang="cs-CZ" sz="2200" dirty="0"/>
              <a:t>volleyball and judo lessons</a:t>
            </a:r>
          </a:p>
          <a:p>
            <a:pPr marL="342900" indent="-342900">
              <a:buFontTx/>
              <a:buChar char="-"/>
            </a:pPr>
            <a:r>
              <a:rPr lang="cs-CZ" sz="2200" dirty="0"/>
              <a:t>tour around Vranov n. T.</a:t>
            </a:r>
          </a:p>
        </p:txBody>
      </p:sp>
      <p:pic>
        <p:nvPicPr>
          <p:cNvPr id="7" name="Obrázek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36801" y="235844"/>
            <a:ext cx="3034819" cy="2276115"/>
          </a:xfrm>
          <a:prstGeom prst="snip1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32472" y="2745480"/>
            <a:ext cx="2670318" cy="2002738"/>
          </a:xfrm>
          <a:prstGeom prst="round2Diag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Obrázek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102764" y="2251443"/>
            <a:ext cx="1668856" cy="1495406"/>
          </a:xfrm>
          <a:prstGeom prst="roundRect">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Obrázek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01933" y="4435342"/>
            <a:ext cx="3001714" cy="2251286"/>
          </a:xfrm>
          <a:prstGeom prst="snip1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9060117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Červen/June 2016</a:t>
            </a:r>
          </a:p>
        </p:txBody>
      </p:sp>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Prezentace pro veřejnost, pro žáky školy</a:t>
            </a:r>
          </a:p>
          <a:p>
            <a:pPr marL="342900" indent="-342900">
              <a:buFontTx/>
              <a:buChar char="-"/>
            </a:pPr>
            <a:r>
              <a:rPr lang="cs-CZ" sz="2000" dirty="0"/>
              <a:t>informovali jsme o veřejnost </a:t>
            </a:r>
            <a:br>
              <a:rPr lang="cs-CZ" sz="2000" dirty="0"/>
            </a:br>
            <a:r>
              <a:rPr lang="cs-CZ" sz="2000" dirty="0"/>
              <a:t>i žáky naší školy o realizovaných aktivitách v rámci projektu</a:t>
            </a:r>
          </a:p>
          <a:p>
            <a:pPr marL="342900" indent="-342900">
              <a:buFontTx/>
              <a:buChar char="-"/>
            </a:pPr>
            <a:endParaRPr lang="cs-CZ" sz="2000" dirty="0"/>
          </a:p>
          <a:p>
            <a:pPr marL="342900" indent="-342900" algn="ctr"/>
            <a:r>
              <a:rPr lang="cs-CZ" sz="2400" b="1" dirty="0"/>
              <a:t>Presentation for public and pupils</a:t>
            </a:r>
            <a:endParaRPr lang="cs-CZ" sz="2000" dirty="0"/>
          </a:p>
          <a:p>
            <a:pPr marL="342900" indent="-342900">
              <a:buFontTx/>
              <a:buChar char="-"/>
            </a:pPr>
            <a:r>
              <a:rPr lang="cs-CZ" sz="2000" dirty="0"/>
              <a:t>sharing informations with public and pupils about activities realized during project</a:t>
            </a:r>
          </a:p>
        </p:txBody>
      </p:sp>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8025" y="366910"/>
            <a:ext cx="3580327" cy="2685245"/>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Obrázek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5564" y="4006817"/>
            <a:ext cx="4002755" cy="2588655"/>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Obráze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3127" y="2757052"/>
            <a:ext cx="2325832" cy="1744374"/>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5305336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Září/September 2016</a:t>
            </a:r>
          </a:p>
        </p:txBody>
      </p:sp>
      <p:sp>
        <p:nvSpPr>
          <p:cNvPr id="12" name="Zástupný symbol pro text 11"/>
          <p:cNvSpPr>
            <a:spLocks noGrp="1"/>
          </p:cNvSpPr>
          <p:nvPr>
            <p:ph type="body" sz="half" idx="2"/>
          </p:nvPr>
        </p:nvSpPr>
        <p:spPr>
          <a:xfrm>
            <a:off x="395992" y="179426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10000"/>
          </a:bodyPr>
          <a:lstStyle/>
          <a:p>
            <a:pPr algn="ctr"/>
            <a:endParaRPr lang="cs-CZ" sz="2400" b="1" dirty="0"/>
          </a:p>
          <a:p>
            <a:pPr algn="ctr"/>
            <a:r>
              <a:rPr lang="cs-CZ" sz="2400" b="1" dirty="0"/>
              <a:t>Jumping, setkání realizačního týmu</a:t>
            </a:r>
          </a:p>
          <a:p>
            <a:pPr marL="342900" indent="-342900">
              <a:buFontTx/>
              <a:buChar char="-"/>
            </a:pPr>
            <a:r>
              <a:rPr lang="cs-CZ" sz="2000" dirty="0"/>
              <a:t>podpora pohybových aktivit žáků</a:t>
            </a:r>
          </a:p>
          <a:p>
            <a:pPr marL="342900" indent="-342900">
              <a:buFontTx/>
              <a:buChar char="-"/>
            </a:pPr>
            <a:r>
              <a:rPr lang="cs-CZ" sz="2000" dirty="0"/>
              <a:t>organizace aktivit pro tento školní rok</a:t>
            </a:r>
            <a:br>
              <a:rPr lang="cs-CZ" sz="2000" dirty="0"/>
            </a:br>
            <a:endParaRPr lang="cs-CZ" sz="2000" dirty="0"/>
          </a:p>
          <a:p>
            <a:pPr marL="342900" indent="-342900">
              <a:buFontTx/>
              <a:buChar char="-"/>
            </a:pPr>
            <a:endParaRPr lang="cs-CZ" sz="2000" dirty="0"/>
          </a:p>
          <a:p>
            <a:pPr marL="342900" indent="-342900" algn="ctr"/>
            <a:r>
              <a:rPr lang="cs-CZ" sz="2400" b="1" dirty="0"/>
              <a:t>Jumping, </a:t>
            </a:r>
            <a:br>
              <a:rPr lang="cs-CZ" sz="2400" b="1" dirty="0"/>
            </a:br>
            <a:r>
              <a:rPr lang="cs-CZ" sz="2400" b="1" dirty="0"/>
              <a:t>meeting of implementation team</a:t>
            </a:r>
          </a:p>
          <a:p>
            <a:pPr marL="342900" indent="-342900">
              <a:buFontTx/>
              <a:buChar char="-"/>
            </a:pPr>
            <a:r>
              <a:rPr lang="cs-CZ" sz="2000" dirty="0"/>
              <a:t>supporting pupils' physical activities</a:t>
            </a:r>
          </a:p>
          <a:p>
            <a:pPr marL="342900" indent="-342900">
              <a:buFontTx/>
              <a:buChar char="-"/>
            </a:pPr>
            <a:r>
              <a:rPr lang="cs-CZ" sz="2000" dirty="0"/>
              <a:t>organization of activities for year 2016/2017</a:t>
            </a:r>
          </a:p>
        </p:txBody>
      </p:sp>
      <p:pic>
        <p:nvPicPr>
          <p:cNvPr id="11" name="Obrázek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28443" y="4301542"/>
            <a:ext cx="3825876" cy="2330551"/>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Obráze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1193" y="301176"/>
            <a:ext cx="2513126" cy="3769689"/>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4195590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Říjen/June 2016</a:t>
            </a:r>
          </a:p>
        </p:txBody>
      </p:sp>
      <p:pic>
        <p:nvPicPr>
          <p:cNvPr id="2" name="Obrázek 1"/>
          <p:cNvPicPr>
            <a:picLocks noChangeAspect="1"/>
          </p:cNvPicPr>
          <p:nvPr/>
        </p:nvPicPr>
        <p:blipFill rotWithShape="1">
          <a:blip r:embed="rId2" cstate="email">
            <a:extLst>
              <a:ext uri="{28A0092B-C50C-407E-A947-70E740481C1C}">
                <a14:useLocalDpi xmlns:a14="http://schemas.microsoft.com/office/drawing/2010/main"/>
              </a:ext>
            </a:extLst>
          </a:blip>
          <a:srcRect l="-8450" t="-17162" r="-7043"/>
          <a:stretch/>
        </p:blipFill>
        <p:spPr>
          <a:xfrm>
            <a:off x="607516" y="4078294"/>
            <a:ext cx="3677896" cy="2388390"/>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ctr"/>
            <a:r>
              <a:rPr lang="cs-CZ" sz="1900" b="1" dirty="0"/>
              <a:t>Příprava prezentace </a:t>
            </a:r>
            <a:br>
              <a:rPr lang="cs-CZ" sz="1900" b="1" dirty="0"/>
            </a:br>
            <a:r>
              <a:rPr lang="cs-CZ" sz="1900" b="1" dirty="0"/>
              <a:t>do Vranova n. T., O pohár starosty města Bystřice n. P.</a:t>
            </a:r>
          </a:p>
          <a:p>
            <a:pPr marL="342900" indent="-342900">
              <a:buFontTx/>
              <a:buChar char="-"/>
            </a:pPr>
            <a:r>
              <a:rPr lang="cs-CZ" sz="1900" dirty="0"/>
              <a:t>příprava vystoupení v rámci setkání ve Vranově n. T.</a:t>
            </a:r>
          </a:p>
          <a:p>
            <a:pPr marL="342900" indent="-342900">
              <a:buFontTx/>
              <a:buChar char="-"/>
            </a:pPr>
            <a:r>
              <a:rPr lang="cs-CZ" sz="1900" dirty="0"/>
              <a:t>koordinace aktivit </a:t>
            </a:r>
            <a:br>
              <a:rPr lang="cs-CZ" sz="1900" dirty="0"/>
            </a:br>
            <a:r>
              <a:rPr lang="cs-CZ" sz="1900" dirty="0"/>
              <a:t>s partnerskou školou</a:t>
            </a:r>
          </a:p>
          <a:p>
            <a:endParaRPr lang="cs-CZ" sz="1900" b="1" dirty="0"/>
          </a:p>
          <a:p>
            <a:pPr marL="342900" indent="-342900" algn="ctr"/>
            <a:r>
              <a:rPr lang="cs-CZ" sz="1900" b="1" dirty="0"/>
              <a:t>Preparation of presentation to </a:t>
            </a:r>
            <a:br>
              <a:rPr lang="cs-CZ" sz="1900" b="1" dirty="0"/>
            </a:br>
            <a:r>
              <a:rPr lang="cs-CZ" sz="1900" b="1" dirty="0"/>
              <a:t>Vranov n. T., Mayor‘s cup</a:t>
            </a:r>
            <a:endParaRPr lang="cs-CZ" sz="1900" dirty="0"/>
          </a:p>
          <a:p>
            <a:pPr marL="342900" indent="-342900">
              <a:buFontTx/>
              <a:buChar char="-"/>
            </a:pPr>
            <a:r>
              <a:rPr lang="cs-CZ" sz="1900" dirty="0"/>
              <a:t>preparation for </a:t>
            </a:r>
            <a:r>
              <a:rPr lang="cs-CZ" sz="1700" dirty="0">
                <a:solidFill>
                  <a:schemeClr val="tx1"/>
                </a:solidFill>
              </a:rPr>
              <a:t>performance</a:t>
            </a:r>
            <a:r>
              <a:rPr lang="cs-CZ" sz="1900" dirty="0"/>
              <a:t> in </a:t>
            </a:r>
            <a:br>
              <a:rPr lang="cs-CZ" sz="1900" dirty="0"/>
            </a:br>
            <a:r>
              <a:rPr lang="cs-CZ" sz="1900" dirty="0"/>
              <a:t>Vranově n. T.</a:t>
            </a:r>
          </a:p>
          <a:p>
            <a:pPr marL="342900" indent="-342900">
              <a:buFontTx/>
              <a:buChar char="-"/>
            </a:pPr>
            <a:r>
              <a:rPr lang="cs-CZ" sz="1900" dirty="0"/>
              <a:t>coordination of activities with partner school</a:t>
            </a:r>
          </a:p>
          <a:p>
            <a:endParaRPr lang="cs-CZ" sz="2000" dirty="0"/>
          </a:p>
        </p:txBody>
      </p:sp>
      <p:pic>
        <p:nvPicPr>
          <p:cNvPr id="3" name="Obráze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16" y="2051373"/>
            <a:ext cx="2901794" cy="2176346"/>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Obrázek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26063" y="619417"/>
            <a:ext cx="2618391" cy="1630278"/>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346507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8107" y="788831"/>
            <a:ext cx="3532102" cy="2649077"/>
          </a:xfrm>
          <a:prstGeom prst="snip2Diag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Nadpis 7"/>
          <p:cNvSpPr>
            <a:spLocks noGrp="1"/>
          </p:cNvSpPr>
          <p:nvPr>
            <p:ph type="title"/>
          </p:nvPr>
        </p:nvSpPr>
        <p:spPr>
          <a:xfrm>
            <a:off x="395992" y="354169"/>
            <a:ext cx="529647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Listopad/November 2016</a:t>
            </a:r>
          </a:p>
        </p:txBody>
      </p:sp>
      <p:sp>
        <p:nvSpPr>
          <p:cNvPr id="12" name="Zástupný symbol pro text 11"/>
          <p:cNvSpPr>
            <a:spLocks noGrp="1"/>
          </p:cNvSpPr>
          <p:nvPr>
            <p:ph type="body" sz="half" idx="2"/>
          </p:nvPr>
        </p:nvSpPr>
        <p:spPr>
          <a:xfrm>
            <a:off x="395992" y="179426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25000" lnSpcReduction="20000"/>
          </a:bodyPr>
          <a:lstStyle/>
          <a:p>
            <a:pPr algn="ctr"/>
            <a:endParaRPr lang="cs-CZ" sz="3300" b="1" dirty="0"/>
          </a:p>
          <a:p>
            <a:pPr algn="ctr"/>
            <a:r>
              <a:rPr lang="cs-CZ" sz="6400" b="1" dirty="0"/>
              <a:t>Příprava na setkání </a:t>
            </a:r>
            <a:br>
              <a:rPr lang="cs-CZ" sz="6400" b="1" dirty="0"/>
            </a:br>
            <a:r>
              <a:rPr lang="cs-CZ" sz="6400" b="1" dirty="0"/>
              <a:t>ve Vranově n. T., diseminace</a:t>
            </a:r>
          </a:p>
          <a:p>
            <a:pPr marL="342900" indent="-342900">
              <a:buFontTx/>
              <a:buChar char="-"/>
            </a:pPr>
            <a:r>
              <a:rPr lang="cs-CZ" sz="6400" dirty="0"/>
              <a:t>plenární schůze rodičů ZŠ </a:t>
            </a:r>
          </a:p>
          <a:p>
            <a:pPr marL="342900" indent="-342900">
              <a:buFontTx/>
              <a:buChar char="-"/>
            </a:pPr>
            <a:r>
              <a:rPr lang="cs-CZ" sz="6400" dirty="0"/>
              <a:t>příprava na setkání ve Vranově</a:t>
            </a:r>
          </a:p>
          <a:p>
            <a:pPr marL="342900" indent="-342900">
              <a:buFontTx/>
              <a:buChar char="-"/>
            </a:pPr>
            <a:r>
              <a:rPr lang="cs-CZ" sz="6400" dirty="0"/>
              <a:t>informace pro rodiče žáků, kteří navštíví Vranov n. T.</a:t>
            </a:r>
          </a:p>
          <a:p>
            <a:pPr marL="342900" indent="-342900">
              <a:buFontTx/>
              <a:buChar char="-"/>
            </a:pPr>
            <a:endParaRPr lang="cs-CZ" sz="6400" dirty="0"/>
          </a:p>
          <a:p>
            <a:pPr marL="342900" indent="-342900">
              <a:buFontTx/>
              <a:buChar char="-"/>
            </a:pPr>
            <a:endParaRPr lang="cs-CZ" sz="6400" dirty="0"/>
          </a:p>
          <a:p>
            <a:pPr marL="342900" indent="-342900" algn="ctr"/>
            <a:r>
              <a:rPr lang="cs-CZ" sz="6400" b="1" dirty="0"/>
              <a:t>Preparation for meeting in Vranov n. T, dissemination</a:t>
            </a:r>
            <a:endParaRPr lang="cs-CZ" sz="6400" dirty="0"/>
          </a:p>
          <a:p>
            <a:pPr marL="342900" indent="-342900">
              <a:buFontTx/>
              <a:buChar char="-"/>
            </a:pPr>
            <a:r>
              <a:rPr lang="cs-CZ" sz="6400" dirty="0"/>
              <a:t>meeting of pupils' parents</a:t>
            </a:r>
          </a:p>
          <a:p>
            <a:pPr marL="342900" indent="-342900">
              <a:buFontTx/>
              <a:buChar char="-"/>
            </a:pPr>
            <a:r>
              <a:rPr lang="cs-CZ" sz="6400" dirty="0"/>
              <a:t>preparation for </a:t>
            </a:r>
            <a:r>
              <a:rPr lang="cs-CZ" sz="6400" dirty="0">
                <a:solidFill>
                  <a:schemeClr val="tx1"/>
                </a:solidFill>
              </a:rPr>
              <a:t>meeting</a:t>
            </a:r>
            <a:r>
              <a:rPr lang="cs-CZ" sz="6400" dirty="0"/>
              <a:t> in Vranově n. T.</a:t>
            </a:r>
          </a:p>
          <a:p>
            <a:pPr marL="342900" indent="-342900">
              <a:buFontTx/>
              <a:buChar char="-"/>
            </a:pPr>
            <a:r>
              <a:rPr lang="cs-CZ" sz="6400" dirty="0"/>
              <a:t>sharing informations with parent of pupils, who are going to visit </a:t>
            </a:r>
            <a:br>
              <a:rPr lang="cs-CZ" sz="6400" dirty="0"/>
            </a:br>
            <a:r>
              <a:rPr lang="cs-CZ" sz="6400" dirty="0"/>
              <a:t>Vranov n. T.</a:t>
            </a:r>
          </a:p>
          <a:p>
            <a:pPr marL="342900" indent="-342900">
              <a:buFontTx/>
              <a:buChar char="-"/>
            </a:pPr>
            <a:endParaRPr lang="cs-CZ" sz="2000" dirty="0"/>
          </a:p>
          <a:p>
            <a:pPr marL="342900" indent="-342900">
              <a:buFontTx/>
              <a:buChar char="-"/>
            </a:pPr>
            <a:endParaRPr lang="cs-CZ" sz="2000" dirty="0"/>
          </a:p>
        </p:txBody>
      </p:sp>
      <p:pic>
        <p:nvPicPr>
          <p:cNvPr id="11" name="Obrázek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5058" y="3871728"/>
            <a:ext cx="3452721" cy="2589541"/>
          </a:xfrm>
          <a:prstGeom prst="snip1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452777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text 11"/>
          <p:cNvSpPr>
            <a:spLocks noGrp="1"/>
          </p:cNvSpPr>
          <p:nvPr>
            <p:ph type="body" sz="half" idx="2"/>
          </p:nvPr>
        </p:nvSpPr>
        <p:spPr>
          <a:xfrm>
            <a:off x="4507606" y="1913487"/>
            <a:ext cx="4312393"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cs-CZ" sz="1800" b="1" dirty="0"/>
              <a:t>Mezinárodní vzdělávací aktivita</a:t>
            </a:r>
            <a:br>
              <a:rPr lang="cs-CZ" sz="1800" b="1" dirty="0"/>
            </a:br>
            <a:r>
              <a:rPr lang="cs-CZ" sz="1800" b="1" dirty="0"/>
              <a:t>ve Vranově n. T.</a:t>
            </a:r>
          </a:p>
          <a:p>
            <a:pPr marL="342900" indent="-342900">
              <a:buFontTx/>
              <a:buChar char="-"/>
            </a:pPr>
            <a:r>
              <a:rPr lang="cs-CZ" dirty="0"/>
              <a:t>prezentace školy ZŠ Bystřice n. P.</a:t>
            </a:r>
          </a:p>
          <a:p>
            <a:pPr marL="342900" indent="-342900">
              <a:buFontTx/>
              <a:buChar char="-"/>
            </a:pPr>
            <a:r>
              <a:rPr lang="cs-CZ" dirty="0"/>
              <a:t>výuka volejbalu a juda</a:t>
            </a:r>
          </a:p>
          <a:p>
            <a:pPr marL="342900" indent="-342900">
              <a:buFontTx/>
              <a:buChar char="-"/>
            </a:pPr>
            <a:r>
              <a:rPr lang="cs-CZ" dirty="0"/>
              <a:t>exkurze po okolí Vranova n. T.</a:t>
            </a:r>
          </a:p>
          <a:p>
            <a:pPr marL="342900" indent="-342900">
              <a:buFontTx/>
              <a:buChar char="-"/>
            </a:pPr>
            <a:endParaRPr lang="cs-CZ" dirty="0"/>
          </a:p>
          <a:p>
            <a:pPr marL="342900" indent="-342900">
              <a:buFontTx/>
              <a:buChar char="-"/>
            </a:pPr>
            <a:endParaRPr lang="cs-CZ" dirty="0"/>
          </a:p>
          <a:p>
            <a:pPr marL="342900" indent="-342900" algn="ctr"/>
            <a:r>
              <a:rPr lang="cs-CZ" sz="1800" b="1" dirty="0"/>
              <a:t>International educational activity </a:t>
            </a:r>
            <a:br>
              <a:rPr lang="cs-CZ" sz="1800" b="1" dirty="0"/>
            </a:br>
            <a:r>
              <a:rPr lang="cs-CZ" sz="1800" b="1" dirty="0"/>
              <a:t>in Vranov n. T.</a:t>
            </a:r>
            <a:endParaRPr lang="cs-CZ" dirty="0"/>
          </a:p>
          <a:p>
            <a:pPr marL="342900" indent="-342900">
              <a:buFontTx/>
              <a:buChar char="-"/>
            </a:pPr>
            <a:r>
              <a:rPr lang="cs-CZ" dirty="0"/>
              <a:t>presentation about School</a:t>
            </a:r>
            <a:br>
              <a:rPr lang="cs-CZ" dirty="0"/>
            </a:br>
            <a:r>
              <a:rPr lang="cs-CZ" dirty="0"/>
              <a:t>ZŠ Bystřice n. P.</a:t>
            </a:r>
          </a:p>
          <a:p>
            <a:pPr marL="342900" indent="-342900">
              <a:buFontTx/>
              <a:buChar char="-"/>
            </a:pPr>
            <a:r>
              <a:rPr lang="cs-CZ" dirty="0"/>
              <a:t>volleyball and Judo lessons</a:t>
            </a:r>
          </a:p>
          <a:p>
            <a:pPr marL="342900" indent="-342900">
              <a:buFontTx/>
              <a:buChar char="-"/>
            </a:pPr>
            <a:r>
              <a:rPr lang="cs-CZ" dirty="0"/>
              <a:t>tour around Vranov n. T.</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0617" y="366910"/>
            <a:ext cx="3095845" cy="2321884"/>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936" y="3726432"/>
            <a:ext cx="3585242" cy="2688932"/>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Nadpis 7"/>
          <p:cNvSpPr>
            <a:spLocks noGrp="1"/>
          </p:cNvSpPr>
          <p:nvPr>
            <p:ph type="title"/>
          </p:nvPr>
        </p:nvSpPr>
        <p:spPr>
          <a:xfrm>
            <a:off x="3515932" y="366910"/>
            <a:ext cx="530406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Prosinec/December  2016</a:t>
            </a:r>
          </a:p>
        </p:txBody>
      </p:sp>
      <p:pic>
        <p:nvPicPr>
          <p:cNvPr id="2" name="Obrázek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37079" y="2311786"/>
            <a:ext cx="3051587" cy="1854559"/>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8721395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Leden/January 2017</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Práce na projektu</a:t>
            </a:r>
          </a:p>
          <a:p>
            <a:pPr marL="342900" indent="-342900">
              <a:buFontTx/>
              <a:buChar char="-"/>
            </a:pPr>
            <a:r>
              <a:rPr lang="cs-CZ" sz="2000" dirty="0"/>
              <a:t>žákovský realizační tým</a:t>
            </a:r>
          </a:p>
          <a:p>
            <a:pPr marL="342900" indent="-342900">
              <a:buFontTx/>
              <a:buChar char="-"/>
            </a:pPr>
            <a:r>
              <a:rPr lang="cs-CZ" sz="2000" dirty="0"/>
              <a:t>podpora pohybových aktivit žáků</a:t>
            </a:r>
          </a:p>
          <a:p>
            <a:pPr marL="342900" indent="-342900">
              <a:buFontTx/>
              <a:buChar char="-"/>
            </a:pPr>
            <a:endParaRPr lang="cs-CZ" sz="2400" dirty="0"/>
          </a:p>
          <a:p>
            <a:endParaRPr lang="cs-CZ" sz="2400" dirty="0"/>
          </a:p>
          <a:p>
            <a:pPr marL="342900" indent="-342900" algn="ctr"/>
            <a:r>
              <a:rPr lang="cs-CZ" sz="2400" b="1" dirty="0"/>
              <a:t>Work on project</a:t>
            </a:r>
            <a:endParaRPr lang="cs-CZ" sz="2400" dirty="0"/>
          </a:p>
          <a:p>
            <a:pPr marL="342900" indent="-342900">
              <a:buFontTx/>
              <a:buChar char="-"/>
            </a:pPr>
            <a:r>
              <a:rPr lang="cs-CZ" sz="2000" dirty="0"/>
              <a:t>pupil implementation team</a:t>
            </a:r>
          </a:p>
          <a:p>
            <a:pPr marL="342900" indent="-342900">
              <a:buFontTx/>
              <a:buChar char="-"/>
            </a:pPr>
            <a:r>
              <a:rPr lang="cs-CZ" sz="2000" dirty="0"/>
              <a:t>supporting pupils' physical activities</a:t>
            </a:r>
          </a:p>
        </p:txBody>
      </p:sp>
      <p:pic>
        <p:nvPicPr>
          <p:cNvPr id="6" name="Obráze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9576" y="3489238"/>
            <a:ext cx="3639249" cy="2729437"/>
          </a:xfrm>
          <a:prstGeom prst="roundRect">
            <a:avLst/>
          </a:prstGeom>
          <a:ln w="57150">
            <a:solidFill>
              <a:schemeClr val="accent6"/>
            </a:solidFill>
          </a:ln>
          <a:effectLst>
            <a:softEdge rad="0"/>
          </a:effectLst>
        </p:spPr>
      </p:pic>
      <p:sp>
        <p:nvSpPr>
          <p:cNvPr id="10" name="Zaoblený obdélník 9"/>
          <p:cNvSpPr/>
          <p:nvPr/>
        </p:nvSpPr>
        <p:spPr>
          <a:xfrm>
            <a:off x="5228824" y="354168"/>
            <a:ext cx="3716522" cy="2865549"/>
          </a:xfrm>
          <a:prstGeom prst="roundRect">
            <a:avLst/>
          </a:prstGeom>
          <a:blipFill dpi="0" rotWithShape="1">
            <a:blip r:embed="rId3" cstate="email">
              <a:extLst>
                <a:ext uri="{28A0092B-C50C-407E-A947-70E740481C1C}">
                  <a14:useLocalDpi xmlns:a14="http://schemas.microsoft.com/office/drawing/2010/main"/>
                </a:ext>
              </a:extLst>
            </a:blip>
            <a:srcRect/>
            <a:stretch>
              <a:fillRect/>
            </a:stretch>
          </a:blip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261528968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927278" y="5035640"/>
            <a:ext cx="7057623" cy="1275008"/>
          </a:xfrm>
        </p:spPr>
        <p:txBody>
          <a:bodyPr>
            <a:normAutofit/>
          </a:bodyPr>
          <a:lstStyle/>
          <a:p>
            <a:pPr marL="0" indent="0">
              <a:buNone/>
            </a:pPr>
            <a:r>
              <a:rPr lang="cs-CZ" sz="2000" dirty="0"/>
              <a:t>"Podpora Evropské komise při tvorbě této publikace nepředstavuje souhlas s obsahem, který odráží názory pouze autorům a Komise nemůže být zodpovědná za jakékoliv využití informací obsažených v nich. "</a:t>
            </a:r>
          </a:p>
          <a:p>
            <a:endParaRPr lang="cs-CZ" sz="2400" dirty="0"/>
          </a:p>
        </p:txBody>
      </p:sp>
      <p:sp>
        <p:nvSpPr>
          <p:cNvPr id="5"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pic>
        <p:nvPicPr>
          <p:cNvPr id="6" name="Obrázek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974" y="2682078"/>
            <a:ext cx="7368737" cy="1620000"/>
          </a:xfrm>
          <a:prstGeom prst="rect">
            <a:avLst/>
          </a:prstGeom>
          <a:ln>
            <a:solidFill>
              <a:schemeClr val="tx1"/>
            </a:solidFill>
          </a:ln>
        </p:spPr>
      </p:pic>
    </p:spTree>
    <p:extLst>
      <p:ext uri="{BB962C8B-B14F-4D97-AF65-F5344CB8AC3E}">
        <p14:creationId xmlns:p14="http://schemas.microsoft.com/office/powerpoint/2010/main" val="27645441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Únor/February 2017</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8769" y="801572"/>
            <a:ext cx="3710956" cy="2783217"/>
          </a:xfrm>
          <a:prstGeom prst="rect">
            <a:avLst/>
          </a:prstGeom>
          <a:ln w="38100">
            <a:solidFill>
              <a:schemeClr val="accent4"/>
            </a:solidFill>
          </a:ln>
          <a:effectLst>
            <a:outerShdw blurRad="292100" dist="139700" dir="2700000" algn="tl" rotWithShape="0">
              <a:srgbClr val="333333">
                <a:alpha val="65000"/>
              </a:srgbClr>
            </a:outerShdw>
          </a:effectLst>
        </p:spPr>
      </p:pic>
      <p:pic>
        <p:nvPicPr>
          <p:cNvPr id="2" name="Obrázek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8424" y="4092019"/>
            <a:ext cx="3696237" cy="2353358"/>
          </a:xfrm>
          <a:prstGeom prst="rect">
            <a:avLst/>
          </a:prstGeom>
          <a:ln w="38100">
            <a:solidFill>
              <a:schemeClr val="accent6"/>
            </a:solidFill>
          </a:ln>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000" b="1" dirty="0"/>
              <a:t>Tvorba vizitek pro setkání </a:t>
            </a:r>
            <a:br>
              <a:rPr lang="cs-CZ" sz="2000" b="1" dirty="0"/>
            </a:br>
            <a:r>
              <a:rPr lang="cs-CZ" sz="2000" b="1" dirty="0"/>
              <a:t>v Bystřici n. P.</a:t>
            </a:r>
          </a:p>
          <a:p>
            <a:pPr marL="342900" indent="-342900">
              <a:buFontTx/>
              <a:buChar char="-"/>
            </a:pPr>
            <a:r>
              <a:rPr lang="cs-CZ" sz="2000" dirty="0"/>
              <a:t>ukázky vizitek</a:t>
            </a:r>
          </a:p>
          <a:p>
            <a:pPr marL="342900" indent="-342900">
              <a:buFontTx/>
              <a:buChar char="-"/>
            </a:pPr>
            <a:endParaRPr lang="cs-CZ" sz="2000" dirty="0"/>
          </a:p>
          <a:p>
            <a:pPr marL="342900" indent="-342900">
              <a:buFontTx/>
              <a:buChar char="-"/>
            </a:pPr>
            <a:endParaRPr lang="cs-CZ" sz="2000" dirty="0"/>
          </a:p>
          <a:p>
            <a:pPr marL="342900" indent="-342900">
              <a:buFontTx/>
              <a:buChar char="-"/>
            </a:pPr>
            <a:endParaRPr lang="cs-CZ" sz="2000" dirty="0"/>
          </a:p>
          <a:p>
            <a:pPr marL="342900" indent="-342900">
              <a:buFontTx/>
              <a:buChar char="-"/>
            </a:pPr>
            <a:endParaRPr lang="cs-CZ" sz="2000" dirty="0"/>
          </a:p>
          <a:p>
            <a:pPr marL="342900" indent="-342900" algn="ctr"/>
            <a:r>
              <a:rPr lang="cs-CZ" sz="2000" b="1" dirty="0"/>
              <a:t>C</a:t>
            </a:r>
            <a:r>
              <a:rPr lang="en-US" sz="2000" b="1" dirty="0"/>
              <a:t>reation of </a:t>
            </a:r>
            <a:r>
              <a:rPr lang="cs-CZ" sz="2000" b="1" dirty="0"/>
              <a:t>s</a:t>
            </a:r>
            <a:r>
              <a:rPr lang="en-US" sz="2000" b="1" dirty="0"/>
              <a:t>tudents‘ brief profiles</a:t>
            </a:r>
            <a:endParaRPr lang="cs-CZ" sz="2000" dirty="0"/>
          </a:p>
          <a:p>
            <a:pPr marL="342900" indent="-342900">
              <a:buFontTx/>
              <a:buChar char="-"/>
            </a:pPr>
            <a:r>
              <a:rPr lang="cs-CZ" sz="2000" dirty="0"/>
              <a:t>demonstration of s</a:t>
            </a:r>
            <a:r>
              <a:rPr lang="en-US" sz="2000" dirty="0"/>
              <a:t>tudents‘ brief profiles</a:t>
            </a:r>
            <a:endParaRPr lang="cs-CZ" sz="2000" dirty="0"/>
          </a:p>
          <a:p>
            <a:pPr marL="342900" indent="-342900">
              <a:buFontTx/>
              <a:buChar char="-"/>
            </a:pPr>
            <a:endParaRPr lang="cs-CZ" sz="2000" dirty="0"/>
          </a:p>
          <a:p>
            <a:pPr marL="342900" indent="-342900">
              <a:buFontTx/>
              <a:buChar char="-"/>
            </a:pPr>
            <a:endParaRPr lang="cs-CZ" sz="2000" dirty="0"/>
          </a:p>
          <a:p>
            <a:pPr marL="342900" indent="-342900">
              <a:buFontTx/>
              <a:buChar char="-"/>
            </a:pPr>
            <a:endParaRPr lang="cs-CZ" sz="2000" dirty="0"/>
          </a:p>
          <a:p>
            <a:pPr marL="342900" indent="-342900">
              <a:buFontTx/>
              <a:buChar char="-"/>
            </a:pPr>
            <a:endParaRPr lang="cs-CZ" sz="2000" dirty="0"/>
          </a:p>
        </p:txBody>
      </p:sp>
    </p:spTree>
    <p:extLst>
      <p:ext uri="{BB962C8B-B14F-4D97-AF65-F5344CB8AC3E}">
        <p14:creationId xmlns:p14="http://schemas.microsoft.com/office/powerpoint/2010/main" val="117513715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chor="ctr">
            <a:noAutofit/>
          </a:bodyPr>
          <a:lstStyle/>
          <a:p>
            <a:pPr algn="ctr">
              <a:lnSpc>
                <a:spcPct val="150000"/>
              </a:lnSpc>
            </a:pPr>
            <a:r>
              <a:rPr lang="cs-CZ" sz="3600" b="1" dirty="0"/>
              <a:t>Březen/March 2017</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Projektový den - příprava</a:t>
            </a:r>
          </a:p>
          <a:p>
            <a:pPr marL="342900" indent="-342900">
              <a:buFontTx/>
              <a:buChar char="-"/>
            </a:pPr>
            <a:r>
              <a:rPr lang="cs-CZ" sz="2000" dirty="0"/>
              <a:t>informace pro žáky</a:t>
            </a:r>
          </a:p>
          <a:p>
            <a:pPr marL="342900" indent="-342900">
              <a:buFontTx/>
              <a:buChar char="-"/>
            </a:pPr>
            <a:r>
              <a:rPr lang="cs-CZ" sz="2000" dirty="0"/>
              <a:t>materiály pro pedagogy</a:t>
            </a:r>
          </a:p>
          <a:p>
            <a:pPr marL="342900" indent="-342900">
              <a:buFontTx/>
              <a:buChar char="-"/>
            </a:pPr>
            <a:endParaRPr lang="cs-CZ" sz="2000" dirty="0"/>
          </a:p>
          <a:p>
            <a:pPr marL="342900" indent="-342900">
              <a:buFontTx/>
              <a:buChar char="-"/>
            </a:pPr>
            <a:endParaRPr lang="cs-CZ" sz="2000" dirty="0"/>
          </a:p>
          <a:p>
            <a:endParaRPr lang="cs-CZ" sz="2000" dirty="0"/>
          </a:p>
          <a:p>
            <a:pPr algn="ctr"/>
            <a:r>
              <a:rPr lang="cs-CZ" sz="2400" b="1" dirty="0"/>
              <a:t>Project day – preparation</a:t>
            </a:r>
            <a:endParaRPr lang="cs-CZ" sz="2000" dirty="0"/>
          </a:p>
          <a:p>
            <a:pPr marL="342900" indent="-342900">
              <a:buFontTx/>
              <a:buChar char="-"/>
            </a:pPr>
            <a:r>
              <a:rPr lang="cs-CZ" sz="2000" dirty="0"/>
              <a:t>informations for pupils</a:t>
            </a:r>
          </a:p>
          <a:p>
            <a:pPr marL="342900" indent="-342900">
              <a:buFontTx/>
              <a:buChar char="-"/>
            </a:pPr>
            <a:r>
              <a:rPr lang="cs-CZ" sz="2000" dirty="0"/>
              <a:t>materials for teachers</a:t>
            </a:r>
          </a:p>
        </p:txBody>
      </p:sp>
      <p:sp>
        <p:nvSpPr>
          <p:cNvPr id="11" name="Zaoblený obdélník 10"/>
          <p:cNvSpPr/>
          <p:nvPr/>
        </p:nvSpPr>
        <p:spPr>
          <a:xfrm>
            <a:off x="5112912" y="3675099"/>
            <a:ext cx="3709115" cy="2543576"/>
          </a:xfrm>
          <a:prstGeom prst="roundRect">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Zaoblený obdélník 12"/>
          <p:cNvSpPr/>
          <p:nvPr/>
        </p:nvSpPr>
        <p:spPr>
          <a:xfrm rot="5400000">
            <a:off x="4845675" y="1236372"/>
            <a:ext cx="2569336" cy="1674254"/>
          </a:xfrm>
          <a:prstGeom prst="roundRect">
            <a:avLst/>
          </a:prstGeom>
          <a:blipFill dpi="0" rotWithShape="1">
            <a:blip r:embed="rId3" cstate="email">
              <a:extLst>
                <a:ext uri="{28A0092B-C50C-407E-A947-70E740481C1C}">
                  <a14:useLocalDpi xmlns:a14="http://schemas.microsoft.com/office/drawing/2010/main"/>
                </a:ext>
              </a:extLst>
            </a:blip>
            <a:srcRect/>
            <a:stretch>
              <a:fillRect/>
            </a:stretch>
          </a:blip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 name="Vývojový diagram: alternativní postup 13"/>
          <p:cNvSpPr/>
          <p:nvPr/>
        </p:nvSpPr>
        <p:spPr>
          <a:xfrm>
            <a:off x="7134894" y="460420"/>
            <a:ext cx="1700013" cy="1526146"/>
          </a:xfrm>
          <a:prstGeom prst="flowChartAlternateProcess">
            <a:avLst/>
          </a:prstGeom>
          <a:blipFill dpi="0" rotWithShape="1">
            <a:blip r:embed="rId4" cstate="email">
              <a:extLst>
                <a:ext uri="{28A0092B-C50C-407E-A947-70E740481C1C}">
                  <a14:useLocalDpi xmlns:a14="http://schemas.microsoft.com/office/drawing/2010/main"/>
                </a:ext>
              </a:extLst>
            </a:blip>
            <a:srcRect/>
            <a:stretch>
              <a:fillRect/>
            </a:stretch>
          </a:blip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15087997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Duben/April 2017</a:t>
            </a:r>
          </a:p>
        </p:txBody>
      </p:sp>
      <p:pic>
        <p:nvPicPr>
          <p:cNvPr id="3" name="Obrázek 2"/>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135162" y="102431"/>
            <a:ext cx="3736527" cy="2802395"/>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ráze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5799" y="2029563"/>
            <a:ext cx="3237039" cy="2427779"/>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lgn="ctr"/>
            <a:r>
              <a:rPr lang="cs-CZ" sz="2800" b="1" dirty="0"/>
              <a:t>Projektový den</a:t>
            </a:r>
          </a:p>
          <a:p>
            <a:pPr algn="ctr"/>
            <a:r>
              <a:rPr lang="cs-CZ" sz="2400" b="1" dirty="0"/>
              <a:t>Životní prostředí a zdraví</a:t>
            </a:r>
          </a:p>
          <a:p>
            <a:pPr marL="342900" indent="-342900">
              <a:buFontTx/>
              <a:buChar char="-"/>
            </a:pPr>
            <a:r>
              <a:rPr lang="cs-CZ" sz="2000" dirty="0"/>
              <a:t>zápis žáků do skupin</a:t>
            </a:r>
          </a:p>
          <a:p>
            <a:pPr marL="342900" indent="-342900">
              <a:buFontTx/>
              <a:buChar char="-"/>
            </a:pPr>
            <a:r>
              <a:rPr lang="cs-CZ" sz="2000" dirty="0"/>
              <a:t>realizace projektového dne</a:t>
            </a:r>
          </a:p>
          <a:p>
            <a:pPr marL="342900" indent="-342900">
              <a:buFontTx/>
              <a:buChar char="-"/>
            </a:pPr>
            <a:r>
              <a:rPr lang="cs-CZ" sz="2000" dirty="0" smtClean="0"/>
              <a:t>ukázka </a:t>
            </a:r>
            <a:r>
              <a:rPr lang="cs-CZ" sz="2000" dirty="0"/>
              <a:t>výstupů</a:t>
            </a:r>
          </a:p>
          <a:p>
            <a:pPr marL="342900" indent="-342900">
              <a:buFontTx/>
              <a:buChar char="-"/>
            </a:pPr>
            <a:endParaRPr lang="cs-CZ" sz="2000" dirty="0"/>
          </a:p>
          <a:p>
            <a:pPr marL="342900" indent="-342900">
              <a:buFontTx/>
              <a:buChar char="-"/>
            </a:pPr>
            <a:endParaRPr lang="cs-CZ" sz="2000" dirty="0"/>
          </a:p>
          <a:p>
            <a:pPr marL="342900" indent="-342900" algn="ctr"/>
            <a:r>
              <a:rPr lang="cs-CZ" sz="2800" b="1" dirty="0"/>
              <a:t>Project day</a:t>
            </a:r>
          </a:p>
          <a:p>
            <a:pPr marL="342900" indent="-342900" algn="ctr"/>
            <a:r>
              <a:rPr lang="cs-CZ" sz="2400" b="1" dirty="0"/>
              <a:t>Environment and health</a:t>
            </a:r>
            <a:endParaRPr lang="cs-CZ" sz="2000" dirty="0"/>
          </a:p>
          <a:p>
            <a:pPr marL="342900" indent="-342900">
              <a:buFontTx/>
              <a:buChar char="-"/>
            </a:pPr>
            <a:r>
              <a:rPr lang="cs-CZ" sz="2000" dirty="0"/>
              <a:t>pupils' choosing of groups</a:t>
            </a:r>
          </a:p>
          <a:p>
            <a:pPr marL="342900" indent="-342900">
              <a:buFontTx/>
              <a:buChar char="-"/>
            </a:pPr>
            <a:r>
              <a:rPr lang="cs-CZ" sz="2000" dirty="0"/>
              <a:t>realization of project day</a:t>
            </a:r>
          </a:p>
          <a:p>
            <a:pPr marL="342900" indent="-342900">
              <a:buFontTx/>
              <a:buChar char="-"/>
            </a:pPr>
            <a:r>
              <a:rPr lang="cs-CZ" sz="2000" dirty="0"/>
              <a:t>exhibition of pupils‘ work</a:t>
            </a:r>
          </a:p>
          <a:p>
            <a:endParaRPr lang="cs-CZ" sz="2000" dirty="0"/>
          </a:p>
        </p:txBody>
      </p:sp>
      <p:sp>
        <p:nvSpPr>
          <p:cNvPr id="5" name="Ovál 4"/>
          <p:cNvSpPr/>
          <p:nvPr/>
        </p:nvSpPr>
        <p:spPr>
          <a:xfrm>
            <a:off x="271723" y="4050983"/>
            <a:ext cx="3463404" cy="2650086"/>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n>
                <a:solidFill>
                  <a:schemeClr val="accent4"/>
                </a:solidFill>
              </a:ln>
            </a:endParaRPr>
          </a:p>
        </p:txBody>
      </p:sp>
    </p:spTree>
    <p:extLst>
      <p:ext uri="{BB962C8B-B14F-4D97-AF65-F5344CB8AC3E}">
        <p14:creationId xmlns:p14="http://schemas.microsoft.com/office/powerpoint/2010/main" val="297226713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Květen/May 2017</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ctr"/>
            <a:r>
              <a:rPr lang="cs-CZ" sz="2400" b="1" dirty="0"/>
              <a:t>Telemost,</a:t>
            </a:r>
          </a:p>
          <a:p>
            <a:pPr algn="ctr"/>
            <a:r>
              <a:rPr lang="cs-CZ" sz="2400" b="1" dirty="0"/>
              <a:t>návštěva u pana starosty</a:t>
            </a:r>
          </a:p>
          <a:p>
            <a:pPr marL="342900" indent="-342900">
              <a:buFontTx/>
              <a:buChar char="-"/>
            </a:pPr>
            <a:r>
              <a:rPr lang="cs-CZ" sz="2000" dirty="0"/>
              <a:t>telemost se ZŠ Juh, Vranov n. T.</a:t>
            </a:r>
          </a:p>
          <a:p>
            <a:pPr marL="342900" indent="-342900">
              <a:buFontTx/>
              <a:buChar char="-"/>
            </a:pPr>
            <a:r>
              <a:rPr lang="cs-CZ" sz="2000" dirty="0"/>
              <a:t>diseminace u pana starosty</a:t>
            </a:r>
          </a:p>
          <a:p>
            <a:pPr marL="342900" indent="-342900">
              <a:buFontTx/>
              <a:buChar char="-"/>
            </a:pPr>
            <a:endParaRPr lang="cs-CZ" sz="2000" dirty="0"/>
          </a:p>
          <a:p>
            <a:pPr algn="ctr"/>
            <a:r>
              <a:rPr lang="cs-CZ" sz="2400" b="1" dirty="0"/>
              <a:t>Call via Skype,</a:t>
            </a:r>
          </a:p>
          <a:p>
            <a:pPr algn="ctr"/>
            <a:r>
              <a:rPr lang="cs-CZ" sz="2400" b="1" dirty="0"/>
              <a:t>Meeting with the Mayor of </a:t>
            </a:r>
            <a:br>
              <a:rPr lang="cs-CZ" sz="2400" b="1" dirty="0"/>
            </a:br>
            <a:r>
              <a:rPr lang="cs-CZ" sz="2400" b="1" dirty="0"/>
              <a:t>Bystřice n. P.</a:t>
            </a:r>
            <a:endParaRPr lang="cs-CZ" sz="2000" dirty="0"/>
          </a:p>
          <a:p>
            <a:pPr marL="342900" indent="-342900">
              <a:buFontTx/>
              <a:buChar char="-"/>
            </a:pPr>
            <a:r>
              <a:rPr lang="cs-CZ" sz="2000" dirty="0"/>
              <a:t>call via skype with ZŠ Juh, </a:t>
            </a:r>
            <a:br>
              <a:rPr lang="cs-CZ" sz="2000" dirty="0"/>
            </a:br>
            <a:r>
              <a:rPr lang="cs-CZ" sz="2000" dirty="0"/>
              <a:t>Vranov n. T.</a:t>
            </a:r>
          </a:p>
          <a:p>
            <a:pPr marL="342900" indent="-342900">
              <a:buFontTx/>
              <a:buChar char="-"/>
            </a:pPr>
            <a:r>
              <a:rPr lang="cs-CZ" sz="2000" dirty="0"/>
              <a:t>dissemination at the Mayor of Bystřice n. P.</a:t>
            </a:r>
          </a:p>
        </p:txBody>
      </p:sp>
      <p:pic>
        <p:nvPicPr>
          <p:cNvPr id="7" name="Obrázek 6"/>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5366499" y="3942076"/>
            <a:ext cx="3507044" cy="2630283"/>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Obrázek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2608" y="1223493"/>
            <a:ext cx="3400022" cy="2550016"/>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457782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Červen/June 2017</a:t>
            </a:r>
          </a:p>
        </p:txBody>
      </p:sp>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cs-CZ" sz="2000" b="1" dirty="0"/>
              <a:t>Setkání v Bystřici n. P.,</a:t>
            </a:r>
            <a:br>
              <a:rPr lang="cs-CZ" sz="2000" b="1" dirty="0"/>
            </a:br>
            <a:r>
              <a:rPr lang="cs-CZ" sz="2000" b="1" dirty="0"/>
              <a:t>prezentace pro žáky školy</a:t>
            </a:r>
          </a:p>
          <a:p>
            <a:pPr marL="285750" indent="-285750">
              <a:buFontTx/>
              <a:buChar char="-"/>
            </a:pPr>
            <a:r>
              <a:rPr lang="cs-CZ" sz="1800" dirty="0"/>
              <a:t>setkání se ZŠ Juh, Vranov n. T.,</a:t>
            </a:r>
            <a:br>
              <a:rPr lang="cs-CZ" sz="1800" dirty="0"/>
            </a:br>
            <a:r>
              <a:rPr lang="cs-CZ" sz="1800" dirty="0"/>
              <a:t>upevňování již získaných dovedností</a:t>
            </a:r>
          </a:p>
          <a:p>
            <a:pPr marL="285750" indent="-285750">
              <a:buFontTx/>
              <a:buChar char="-"/>
            </a:pPr>
            <a:r>
              <a:rPr lang="cs-CZ" sz="1800" dirty="0" smtClean="0"/>
              <a:t>prezentace </a:t>
            </a:r>
            <a:r>
              <a:rPr lang="cs-CZ" sz="1800" dirty="0"/>
              <a:t>pro žáky naší školy, ohlédnutí za rokem 2016/17 </a:t>
            </a:r>
          </a:p>
          <a:p>
            <a:pPr marL="285750" indent="-285750">
              <a:buFontTx/>
              <a:buChar char="-"/>
            </a:pPr>
            <a:endParaRPr lang="cs-CZ" sz="1800" b="1" dirty="0"/>
          </a:p>
          <a:p>
            <a:pPr marL="342900" indent="-342900" algn="ctr"/>
            <a:r>
              <a:rPr lang="cs-CZ" sz="2000" b="1" dirty="0"/>
              <a:t>Meeting in Bystřice n. P.</a:t>
            </a:r>
            <a:br>
              <a:rPr lang="cs-CZ" sz="2000" b="1" dirty="0"/>
            </a:br>
            <a:r>
              <a:rPr lang="cs-CZ" sz="2000" b="1" dirty="0"/>
              <a:t>Presentation for pupils</a:t>
            </a:r>
            <a:endParaRPr lang="cs-CZ" sz="2000" dirty="0"/>
          </a:p>
          <a:p>
            <a:pPr marL="342900" indent="-342900">
              <a:buFontTx/>
              <a:buChar char="-"/>
            </a:pPr>
            <a:r>
              <a:rPr lang="cs-CZ" sz="1800" dirty="0"/>
              <a:t>meeting with ZŠ Juh, Vranov n. T.,</a:t>
            </a:r>
          </a:p>
          <a:p>
            <a:pPr marL="342900" indent="-342900"/>
            <a:r>
              <a:rPr lang="cs-CZ" sz="1800" dirty="0"/>
              <a:t>	improving of gained abilities</a:t>
            </a:r>
          </a:p>
          <a:p>
            <a:pPr marL="342900" indent="-342900">
              <a:buFontTx/>
              <a:buChar char="-"/>
            </a:pPr>
            <a:r>
              <a:rPr lang="cs-CZ" sz="1800" dirty="0"/>
              <a:t>presentation for student from ZŠ Bystřice n. P.</a:t>
            </a:r>
          </a:p>
        </p:txBody>
      </p:sp>
      <p:pic>
        <p:nvPicPr>
          <p:cNvPr id="7" name="Obrázek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6861" y="3614501"/>
            <a:ext cx="4280754" cy="2852183"/>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Obrázek 5"/>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135564" y="156234"/>
            <a:ext cx="2879999" cy="2160000"/>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ázek 8"/>
          <p:cNvPicPr>
            <a:picLocks noChangeAspect="1"/>
          </p:cNvPicPr>
          <p:nvPr/>
        </p:nvPicPr>
        <p:blipFill>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329172" y="1856778"/>
            <a:ext cx="2956240" cy="2217180"/>
          </a:xfrm>
          <a:prstGeom prst="ellipse">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8977183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Září/September 2017</a:t>
            </a:r>
          </a:p>
        </p:txBody>
      </p:sp>
      <p:sp>
        <p:nvSpPr>
          <p:cNvPr id="12" name="Zástupný symbol pro text 11"/>
          <p:cNvSpPr>
            <a:spLocks noGrp="1"/>
          </p:cNvSpPr>
          <p:nvPr>
            <p:ph type="body" sz="half" idx="2"/>
          </p:nvPr>
        </p:nvSpPr>
        <p:spPr>
          <a:xfrm>
            <a:off x="395992" y="179426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Projektový den</a:t>
            </a:r>
          </a:p>
          <a:p>
            <a:pPr marL="342900" indent="-342900">
              <a:buFontTx/>
              <a:buChar char="-"/>
            </a:pPr>
            <a:r>
              <a:rPr lang="cs-CZ" sz="2000" dirty="0" smtClean="0"/>
              <a:t>příprava </a:t>
            </a:r>
            <a:r>
              <a:rPr lang="cs-CZ" sz="2000" dirty="0"/>
              <a:t>a realizace projektového dne na téma Olympijské a paralympijské hry</a:t>
            </a:r>
          </a:p>
          <a:p>
            <a:pPr marL="342900" indent="-342900"/>
            <a:endParaRPr lang="cs-CZ" sz="2000" dirty="0"/>
          </a:p>
          <a:p>
            <a:pPr algn="ctr"/>
            <a:r>
              <a:rPr lang="cs-CZ" sz="2400" b="1" dirty="0"/>
              <a:t>Project day</a:t>
            </a:r>
            <a:endParaRPr lang="cs-CZ" sz="2000" dirty="0"/>
          </a:p>
          <a:p>
            <a:pPr marL="342900" indent="-342900">
              <a:buFontTx/>
              <a:buChar char="-"/>
            </a:pPr>
            <a:r>
              <a:rPr lang="cs-CZ" sz="2000" dirty="0"/>
              <a:t>preparation of project day</a:t>
            </a:r>
          </a:p>
          <a:p>
            <a:pPr marL="342900" indent="-342900">
              <a:buFontTx/>
              <a:buChar char="-"/>
            </a:pPr>
            <a:r>
              <a:rPr lang="cs-CZ" sz="2000" dirty="0"/>
              <a:t>theme of project day were Olympics games and Paralympic games.</a:t>
            </a:r>
          </a:p>
        </p:txBody>
      </p:sp>
      <p:pic>
        <p:nvPicPr>
          <p:cNvPr id="11" name="Obrázek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7680" y="3780778"/>
            <a:ext cx="3925335" cy="2616890"/>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Obrázek 2"/>
          <p:cNvPicPr>
            <a:picLocks noChangeAspect="1"/>
          </p:cNvPicPr>
          <p:nvPr/>
        </p:nvPicPr>
        <p:blipFill>
          <a:blip r:embed="rId3" cstate="email">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795646" y="513918"/>
            <a:ext cx="2187610" cy="1640707"/>
          </a:xfrm>
          <a:prstGeom prst="roundRect">
            <a:avLst/>
          </a:prstGeom>
          <a:ln w="63500" cap="rnd">
            <a:solidFill>
              <a:schemeClr val="accent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rázek 3"/>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5192328" y="1745400"/>
            <a:ext cx="2227838" cy="2325465"/>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102916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Říjen/June 2017</a:t>
            </a:r>
          </a:p>
        </p:txBody>
      </p:sp>
      <p:pic>
        <p:nvPicPr>
          <p:cNvPr id="2" name="Obráze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1284" y="2293960"/>
            <a:ext cx="4024128" cy="2682752"/>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3407" y="4732014"/>
            <a:ext cx="2602005" cy="1734670"/>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000" b="1" dirty="0"/>
              <a:t>Příprava setkání v Bystřici n. P. , prezentace pro veřejnost</a:t>
            </a:r>
          </a:p>
          <a:p>
            <a:pPr marL="342900" indent="-342900">
              <a:buFontTx/>
              <a:buChar char="-"/>
            </a:pPr>
            <a:r>
              <a:rPr lang="cs-CZ" sz="1800" dirty="0"/>
              <a:t>příprava na setkání – tvorba vizitek</a:t>
            </a:r>
          </a:p>
          <a:p>
            <a:pPr marL="342900" indent="-342900">
              <a:buFontTx/>
              <a:buChar char="-"/>
            </a:pPr>
            <a:r>
              <a:rPr lang="cs-CZ" sz="1800" dirty="0"/>
              <a:t>prezentace pro veřejnost</a:t>
            </a:r>
          </a:p>
          <a:p>
            <a:pPr marL="342900" indent="-342900">
              <a:buFontTx/>
              <a:buChar char="-"/>
            </a:pPr>
            <a:endParaRPr lang="cs-CZ" sz="1800" dirty="0"/>
          </a:p>
          <a:p>
            <a:pPr marL="342900" indent="-342900">
              <a:buFontTx/>
              <a:buChar char="-"/>
            </a:pPr>
            <a:endParaRPr lang="cs-CZ" sz="1800" dirty="0"/>
          </a:p>
          <a:p>
            <a:pPr marL="342900" indent="-342900" algn="ctr"/>
            <a:r>
              <a:rPr lang="cs-CZ" sz="2000" b="1" dirty="0"/>
              <a:t>Preparating for meeting in </a:t>
            </a:r>
            <a:br>
              <a:rPr lang="cs-CZ" sz="2000" b="1" dirty="0"/>
            </a:br>
            <a:r>
              <a:rPr lang="cs-CZ" sz="2000" b="1" dirty="0"/>
              <a:t>Bystřice n. P.</a:t>
            </a:r>
            <a:br>
              <a:rPr lang="cs-CZ" sz="2000" b="1" dirty="0"/>
            </a:br>
            <a:r>
              <a:rPr lang="cs-CZ" sz="2000" b="1" dirty="0"/>
              <a:t>presentation for public</a:t>
            </a:r>
            <a:endParaRPr lang="cs-CZ" sz="1800" dirty="0"/>
          </a:p>
          <a:p>
            <a:pPr marL="342900" indent="-342900">
              <a:buFontTx/>
              <a:buChar char="-"/>
            </a:pPr>
            <a:r>
              <a:rPr lang="cs-CZ" sz="1800" dirty="0"/>
              <a:t>p</a:t>
            </a:r>
            <a:r>
              <a:rPr lang="en-US" sz="1800" dirty="0"/>
              <a:t>reparation for meeting – creation of </a:t>
            </a:r>
            <a:r>
              <a:rPr lang="cs-CZ" sz="1800" dirty="0"/>
              <a:t>s</a:t>
            </a:r>
            <a:r>
              <a:rPr lang="en-US" sz="1800" dirty="0"/>
              <a:t>tudents‘ brief profiles</a:t>
            </a:r>
            <a:endParaRPr lang="cs-CZ" sz="1800" dirty="0"/>
          </a:p>
          <a:p>
            <a:pPr marL="342900" indent="-342900">
              <a:buFontTx/>
              <a:buChar char="-"/>
            </a:pPr>
            <a:r>
              <a:rPr lang="cs-CZ" sz="1800" dirty="0"/>
              <a:t>presentation for public </a:t>
            </a:r>
          </a:p>
        </p:txBody>
      </p:sp>
      <p:pic>
        <p:nvPicPr>
          <p:cNvPr id="3" name="Obrázek 2"/>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61284" y="212363"/>
            <a:ext cx="3096849" cy="2322636"/>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9673187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529647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Listopad/November 2017</a:t>
            </a:r>
          </a:p>
        </p:txBody>
      </p:sp>
      <p:sp>
        <p:nvSpPr>
          <p:cNvPr id="12" name="Zástupný symbol pro text 11"/>
          <p:cNvSpPr>
            <a:spLocks noGrp="1"/>
          </p:cNvSpPr>
          <p:nvPr>
            <p:ph type="body" sz="half" idx="2"/>
          </p:nvPr>
        </p:nvSpPr>
        <p:spPr>
          <a:xfrm>
            <a:off x="395992" y="179426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algn="ctr"/>
            <a:r>
              <a:rPr lang="cs-CZ" sz="2600" b="1" dirty="0"/>
              <a:t>Telemost, </a:t>
            </a:r>
            <a:br>
              <a:rPr lang="cs-CZ" sz="2600" b="1" dirty="0"/>
            </a:br>
            <a:r>
              <a:rPr lang="cs-CZ" sz="2600" b="1" dirty="0"/>
              <a:t>setkání v Bystřici n. P.</a:t>
            </a:r>
            <a:endParaRPr lang="cs-CZ" sz="2100" b="1" dirty="0"/>
          </a:p>
          <a:p>
            <a:pPr marL="342900" indent="-342900">
              <a:buFontTx/>
              <a:buChar char="-"/>
            </a:pPr>
            <a:r>
              <a:rPr lang="cs-CZ" sz="2000" dirty="0"/>
              <a:t>telemost se ZŠ Juh, Vranov n. T.</a:t>
            </a:r>
          </a:p>
          <a:p>
            <a:pPr marL="342900" indent="-342900">
              <a:buFontTx/>
              <a:buChar char="-"/>
            </a:pPr>
            <a:r>
              <a:rPr lang="cs-CZ" sz="2000" dirty="0"/>
              <a:t>setkání v Bystřici n. P. </a:t>
            </a:r>
          </a:p>
          <a:p>
            <a:pPr marL="342900" indent="-342900">
              <a:buFontTx/>
              <a:buChar char="-"/>
            </a:pPr>
            <a:r>
              <a:rPr lang="cs-CZ" sz="2000" dirty="0"/>
              <a:t>v rámci setkání proběhly Hry bez hranic</a:t>
            </a:r>
          </a:p>
          <a:p>
            <a:endParaRPr lang="cs-CZ" sz="2000" dirty="0"/>
          </a:p>
          <a:p>
            <a:pPr marL="342900" indent="-342900" algn="ctr"/>
            <a:r>
              <a:rPr lang="cs-CZ" sz="2500" b="1" dirty="0"/>
              <a:t>Call via Skype,</a:t>
            </a:r>
          </a:p>
          <a:p>
            <a:pPr marL="342900" indent="-342900" algn="ctr"/>
            <a:r>
              <a:rPr lang="cs-CZ" sz="2500" b="1" dirty="0"/>
              <a:t>Meeting in Bystřice n. P.</a:t>
            </a:r>
            <a:endParaRPr lang="cs-CZ" sz="2000" dirty="0"/>
          </a:p>
          <a:p>
            <a:pPr marL="342900" indent="-342900">
              <a:buFontTx/>
              <a:buChar char="-"/>
            </a:pPr>
            <a:r>
              <a:rPr lang="cs-CZ" sz="2000" dirty="0"/>
              <a:t>call via skype with ZŠ Juh, Vranov n. T.</a:t>
            </a:r>
          </a:p>
          <a:p>
            <a:pPr marL="342900" indent="-342900">
              <a:buFontTx/>
              <a:buChar char="-"/>
            </a:pPr>
            <a:r>
              <a:rPr lang="cs-CZ" sz="2000" dirty="0"/>
              <a:t>meeting in Bystřice n. P.</a:t>
            </a:r>
          </a:p>
          <a:p>
            <a:pPr marL="342900" indent="-342900">
              <a:buFontTx/>
              <a:buChar char="-"/>
            </a:pPr>
            <a:r>
              <a:rPr lang="cs-CZ" sz="2000" dirty="0"/>
              <a:t>within project were organized Games without limits</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64392" y="625816"/>
            <a:ext cx="3115868" cy="2336901"/>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Obrázek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4437" y="3373096"/>
            <a:ext cx="3965823" cy="2974368"/>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8473023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ástupný symbol pro text 11"/>
          <p:cNvSpPr>
            <a:spLocks noGrp="1"/>
          </p:cNvSpPr>
          <p:nvPr>
            <p:ph type="body" sz="half" idx="2"/>
          </p:nvPr>
        </p:nvSpPr>
        <p:spPr>
          <a:xfrm>
            <a:off x="4507606" y="1913487"/>
            <a:ext cx="4312393"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Setkání v Bystřici n. P.</a:t>
            </a:r>
          </a:p>
          <a:p>
            <a:pPr marL="342900" indent="-342900">
              <a:buFontTx/>
              <a:buChar char="-"/>
            </a:pPr>
            <a:r>
              <a:rPr lang="cs-CZ" sz="2000" dirty="0"/>
              <a:t>pohybové aktivity pro žáky obou škol</a:t>
            </a:r>
          </a:p>
          <a:p>
            <a:pPr marL="342900" indent="-342900">
              <a:buFontTx/>
              <a:buChar char="-"/>
            </a:pPr>
            <a:endParaRPr lang="cs-CZ" sz="2000" dirty="0"/>
          </a:p>
          <a:p>
            <a:pPr marL="342900" indent="-342900">
              <a:buFontTx/>
              <a:buChar char="-"/>
            </a:pPr>
            <a:endParaRPr lang="cs-CZ" sz="2000" dirty="0"/>
          </a:p>
          <a:p>
            <a:pPr marL="342900" indent="-342900">
              <a:buFontTx/>
              <a:buChar char="-"/>
            </a:pPr>
            <a:endParaRPr lang="cs-CZ" sz="2000" dirty="0"/>
          </a:p>
          <a:p>
            <a:pPr marL="342900" indent="-342900" algn="ctr"/>
            <a:r>
              <a:rPr lang="cs-CZ" sz="2400" b="1" dirty="0"/>
              <a:t>Meeting in Bystřice n. P.</a:t>
            </a:r>
          </a:p>
          <a:p>
            <a:pPr marL="342900" indent="-342900">
              <a:buFontTx/>
              <a:buChar char="-"/>
            </a:pPr>
            <a:r>
              <a:rPr lang="cs-CZ" sz="2000" dirty="0"/>
              <a:t>physical activities for pupils of both schools</a:t>
            </a:r>
            <a:endParaRPr lang="cs-CZ" sz="2400" dirty="0"/>
          </a:p>
        </p:txBody>
      </p:sp>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1298" y="624395"/>
            <a:ext cx="3581083" cy="1900931"/>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Nadpis 7"/>
          <p:cNvSpPr>
            <a:spLocks noGrp="1"/>
          </p:cNvSpPr>
          <p:nvPr>
            <p:ph type="title"/>
          </p:nvPr>
        </p:nvSpPr>
        <p:spPr>
          <a:xfrm>
            <a:off x="3515932" y="366910"/>
            <a:ext cx="530406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chor="ctr">
            <a:noAutofit/>
          </a:bodyPr>
          <a:lstStyle/>
          <a:p>
            <a:pPr algn="ctr">
              <a:lnSpc>
                <a:spcPct val="150000"/>
              </a:lnSpc>
            </a:pPr>
            <a:r>
              <a:rPr lang="cs-CZ" sz="3600" b="1" dirty="0"/>
              <a:t>Prosinec/December  2017</a:t>
            </a:r>
          </a:p>
        </p:txBody>
      </p:sp>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0864" y="2391010"/>
            <a:ext cx="3770348" cy="2513565"/>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Obrázek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6326" y="4427706"/>
            <a:ext cx="2369712" cy="2054461"/>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5289652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chor="ctr">
            <a:noAutofit/>
          </a:bodyPr>
          <a:lstStyle/>
          <a:p>
            <a:pPr algn="ctr">
              <a:lnSpc>
                <a:spcPct val="150000"/>
              </a:lnSpc>
            </a:pPr>
            <a:r>
              <a:rPr lang="cs-CZ" sz="3600" b="1" dirty="0"/>
              <a:t>Leden/January 2018</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800" b="1" dirty="0"/>
              <a:t>Bruslení žáků</a:t>
            </a:r>
          </a:p>
          <a:p>
            <a:pPr marL="342900" indent="-342900">
              <a:buFontTx/>
              <a:buChar char="-"/>
            </a:pPr>
            <a:r>
              <a:rPr lang="cs-CZ" sz="1800" dirty="0"/>
              <a:t>podpora pohybových aktivit žáků</a:t>
            </a:r>
          </a:p>
          <a:p>
            <a:pPr marL="342900" indent="-342900">
              <a:buFontTx/>
              <a:buChar char="-"/>
            </a:pPr>
            <a:r>
              <a:rPr lang="cs-CZ" sz="1800" dirty="0"/>
              <a:t>(veřejné bruslení)</a:t>
            </a:r>
          </a:p>
          <a:p>
            <a:endParaRPr lang="cs-CZ" sz="1800" dirty="0"/>
          </a:p>
          <a:p>
            <a:pPr marL="342900" indent="-342900">
              <a:buFontTx/>
              <a:buChar char="-"/>
            </a:pPr>
            <a:endParaRPr lang="cs-CZ" sz="1800" dirty="0"/>
          </a:p>
          <a:p>
            <a:pPr marL="342900" indent="-342900" algn="ctr"/>
            <a:r>
              <a:rPr lang="cs-CZ" sz="2800" b="1" dirty="0"/>
              <a:t>Ice skating</a:t>
            </a:r>
            <a:endParaRPr lang="cs-CZ" sz="1800" dirty="0"/>
          </a:p>
          <a:p>
            <a:pPr marL="342900" indent="-342900">
              <a:buFontTx/>
              <a:buChar char="-"/>
            </a:pPr>
            <a:r>
              <a:rPr lang="cs-CZ" sz="1800" dirty="0"/>
              <a:t>supporting pupils' physical activities</a:t>
            </a:r>
          </a:p>
          <a:p>
            <a:pPr marL="342900" indent="-342900">
              <a:buFontTx/>
              <a:buChar char="-"/>
            </a:pPr>
            <a:r>
              <a:rPr lang="cs-CZ" sz="1800" dirty="0"/>
              <a:t>(ice skating)</a:t>
            </a:r>
          </a:p>
        </p:txBody>
      </p:sp>
      <p:pic>
        <p:nvPicPr>
          <p:cNvPr id="6" name="Obrázek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5557" y="3273516"/>
            <a:ext cx="3190468" cy="2946300"/>
          </a:xfrm>
          <a:prstGeom prst="round2DiagRect">
            <a:avLst/>
          </a:prstGeom>
          <a:ln w="57150">
            <a:solidFill>
              <a:schemeClr val="accent6"/>
            </a:solidFill>
          </a:ln>
          <a:effectLst>
            <a:softEdge rad="0"/>
          </a:effectLst>
        </p:spPr>
      </p:pic>
      <p:sp>
        <p:nvSpPr>
          <p:cNvPr id="10" name="Obdélník se zakulacenými rohy na opačné straně 9"/>
          <p:cNvSpPr/>
          <p:nvPr/>
        </p:nvSpPr>
        <p:spPr>
          <a:xfrm>
            <a:off x="5335557" y="268120"/>
            <a:ext cx="3661303" cy="2775396"/>
          </a:xfrm>
          <a:prstGeom prst="round2DiagRect">
            <a:avLst/>
          </a:prstGeom>
          <a:blipFill dpi="0" rotWithShape="1">
            <a:blip r:embed="rId3" cstate="email">
              <a:extLst>
                <a:ext uri="{28A0092B-C50C-407E-A947-70E740481C1C}">
                  <a14:useLocalDpi xmlns:a14="http://schemas.microsoft.com/office/drawing/2010/main"/>
                </a:ext>
              </a:extLst>
            </a:blip>
            <a:srcRect/>
            <a:stretch>
              <a:fillRect/>
            </a:stretch>
          </a:blip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45552634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FFC000"/>
          </a:solidFill>
          <a:scene3d>
            <a:camera prst="orthographicFront"/>
            <a:lightRig rig="threePt" dir="t"/>
          </a:scene3d>
          <a:sp3d>
            <a:bevelT/>
          </a:sp3d>
        </p:spPr>
        <p:txBody>
          <a:bodyPr/>
          <a:lstStyle/>
          <a:p>
            <a:pPr algn="ctr"/>
            <a:r>
              <a:rPr lang="cs-CZ" b="1" dirty="0"/>
              <a:t>ZŠ Bystřice n. P., Nádražní 615 </a:t>
            </a:r>
          </a:p>
        </p:txBody>
      </p:sp>
      <p:sp>
        <p:nvSpPr>
          <p:cNvPr id="3" name="Zástupný symbol pro obsah 2"/>
          <p:cNvSpPr>
            <a:spLocks noGrp="1"/>
          </p:cNvSpPr>
          <p:nvPr>
            <p:ph idx="1"/>
          </p:nvPr>
        </p:nvSpPr>
        <p:spPr>
          <a:xfrm>
            <a:off x="628650" y="1825624"/>
            <a:ext cx="7886700" cy="4665327"/>
          </a:xfrm>
        </p:spPr>
        <p:txBody>
          <a:bodyPr>
            <a:normAutofit fontScale="70000" lnSpcReduction="20000"/>
          </a:bodyPr>
          <a:lstStyle/>
          <a:p>
            <a:pPr marL="0" indent="0">
              <a:buNone/>
            </a:pPr>
            <a:r>
              <a:rPr lang="en-US" dirty="0"/>
              <a:t>Elementary school Bystřice n.P., Nádražní 615 is a full-organised elementary school of housing estate type. There are 340 pupils generally.  Some pupils commute to school from surrounding villages. There are usually two classes in a year at both levels. </a:t>
            </a:r>
            <a:endParaRPr lang="cs-CZ" dirty="0"/>
          </a:p>
          <a:p>
            <a:pPr marL="0" indent="0">
              <a:buNone/>
            </a:pPr>
            <a:r>
              <a:rPr lang="en-US" dirty="0"/>
              <a:t>The school is focused on ecology as well as on a care for pupils with special educational needs</a:t>
            </a:r>
            <a:r>
              <a:rPr lang="cs-CZ" dirty="0"/>
              <a:t>.</a:t>
            </a:r>
          </a:p>
          <a:p>
            <a:pPr marL="0" indent="0">
              <a:buNone/>
            </a:pPr>
            <a:r>
              <a:rPr lang="en-US" dirty="0"/>
              <a:t>We emphasize physical education and a healthy lifestyle, moral aspects of personality development,  the importance of cooperation and the advantages of teamwork. </a:t>
            </a:r>
            <a:endParaRPr lang="cs-CZ" dirty="0"/>
          </a:p>
          <a:p>
            <a:pPr marL="0" indent="0">
              <a:buNone/>
            </a:pPr>
            <a:r>
              <a:rPr lang="en-US" dirty="0"/>
              <a:t>The pupil should speak one foreign language on a basic communicative level and become familiar with the basics of another language. The pupil should work with PC and learn to use information technology as a tool for creating and managing data, communication, information retrieval and presentation of his or her achievements. </a:t>
            </a:r>
          </a:p>
          <a:p>
            <a:pPr marL="0" indent="0">
              <a:buNone/>
            </a:pPr>
            <a:r>
              <a:rPr lang="en-US" dirty="0"/>
              <a:t>The school regularly evaluates its activities and according to the findings improves the school educational program and school development strategy.</a:t>
            </a:r>
            <a:endParaRPr lang="cs-CZ" dirty="0"/>
          </a:p>
        </p:txBody>
      </p:sp>
    </p:spTree>
    <p:extLst>
      <p:ext uri="{BB962C8B-B14F-4D97-AF65-F5344CB8AC3E}">
        <p14:creationId xmlns:p14="http://schemas.microsoft.com/office/powerpoint/2010/main" val="5755640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6200000">
            <a:off x="1533872" y="1272071"/>
            <a:ext cx="2995732" cy="2246798"/>
          </a:xfrm>
          <a:prstGeom prst="rect">
            <a:avLst/>
          </a:prstGeom>
          <a:ln w="38100">
            <a:solidFill>
              <a:schemeClr val="accent6"/>
            </a:solidFill>
          </a:ln>
        </p:spPr>
      </p:pic>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Únor/February 2018</a:t>
            </a:r>
          </a:p>
        </p:txBody>
      </p:sp>
      <p:pic>
        <p:nvPicPr>
          <p:cNvPr id="3" name="Obráze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2305" y="262700"/>
            <a:ext cx="1806034" cy="2132770"/>
          </a:xfrm>
          <a:prstGeom prst="rect">
            <a:avLst/>
          </a:prstGeom>
          <a:ln w="38100">
            <a:solidFill>
              <a:schemeClr val="accent4"/>
            </a:solidFill>
          </a:ln>
          <a:effectLst>
            <a:outerShdw blurRad="292100" dist="139700" dir="2700000" algn="tl" rotWithShape="0">
              <a:srgbClr val="333333">
                <a:alpha val="65000"/>
              </a:srgbClr>
            </a:outerShdw>
          </a:effectLst>
        </p:spPr>
      </p:pic>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Diseminace</a:t>
            </a:r>
            <a:br>
              <a:rPr lang="cs-CZ" sz="2400" b="1" dirty="0"/>
            </a:br>
            <a:r>
              <a:rPr lang="cs-CZ" sz="2400" b="1" dirty="0"/>
              <a:t>den otevřených dveří</a:t>
            </a:r>
          </a:p>
          <a:p>
            <a:pPr marL="342900" indent="-342900">
              <a:buFontTx/>
              <a:buChar char="-"/>
            </a:pPr>
            <a:r>
              <a:rPr lang="cs-CZ" sz="2000" dirty="0"/>
              <a:t>nástěnky a vitríny na různých místech školy</a:t>
            </a:r>
          </a:p>
          <a:p>
            <a:pPr marL="342900" indent="-342900">
              <a:buFontTx/>
              <a:buChar char="-"/>
            </a:pPr>
            <a:endParaRPr lang="cs-CZ" sz="2000" dirty="0"/>
          </a:p>
          <a:p>
            <a:pPr marL="342900" indent="-342900">
              <a:buFontTx/>
              <a:buChar char="-"/>
            </a:pPr>
            <a:endParaRPr lang="cs-CZ" sz="2000" dirty="0"/>
          </a:p>
          <a:p>
            <a:pPr marL="342900" indent="-342900" algn="ctr"/>
            <a:r>
              <a:rPr lang="cs-CZ" sz="2400" b="1" dirty="0"/>
              <a:t>Dissemination</a:t>
            </a:r>
          </a:p>
          <a:p>
            <a:pPr marL="342900" indent="-342900" algn="ctr"/>
            <a:r>
              <a:rPr lang="cs-CZ" sz="2400" b="1" dirty="0"/>
              <a:t>open door day</a:t>
            </a:r>
          </a:p>
          <a:p>
            <a:pPr marL="342900" indent="-342900">
              <a:buFontTx/>
              <a:buChar char="-"/>
            </a:pPr>
            <a:r>
              <a:rPr lang="cs-CZ" sz="2000" dirty="0"/>
              <a:t>notice-board at different places in school</a:t>
            </a:r>
          </a:p>
          <a:p>
            <a:pPr marL="342900" indent="-342900">
              <a:buFontTx/>
              <a:buChar char="-"/>
            </a:pPr>
            <a:endParaRPr lang="cs-CZ" sz="2000" dirty="0"/>
          </a:p>
          <a:p>
            <a:pPr marL="342900" indent="-342900">
              <a:buFontTx/>
              <a:buChar char="-"/>
            </a:pPr>
            <a:endParaRPr lang="cs-CZ" sz="2000" dirty="0"/>
          </a:p>
        </p:txBody>
      </p:sp>
      <p:pic>
        <p:nvPicPr>
          <p:cNvPr id="4" name="Obrázek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6387" y="4190085"/>
            <a:ext cx="4018750" cy="2190918"/>
          </a:xfrm>
          <a:prstGeom prst="rect">
            <a:avLst/>
          </a:prstGeom>
          <a:ln w="38100">
            <a:solidFill>
              <a:schemeClr val="accent4"/>
            </a:solidFill>
          </a:ln>
        </p:spPr>
      </p:pic>
    </p:spTree>
    <p:extLst>
      <p:ext uri="{BB962C8B-B14F-4D97-AF65-F5344CB8AC3E}">
        <p14:creationId xmlns:p14="http://schemas.microsoft.com/office/powerpoint/2010/main" val="20828798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Březen/March 2018</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lgn="ctr"/>
            <a:r>
              <a:rPr lang="cs-CZ" sz="2400" b="1" dirty="0"/>
              <a:t>Práce na projektu</a:t>
            </a:r>
          </a:p>
          <a:p>
            <a:pPr marL="342900" indent="-342900">
              <a:buFontTx/>
              <a:buChar char="-"/>
            </a:pPr>
            <a:r>
              <a:rPr lang="cs-CZ" sz="1900" dirty="0"/>
              <a:t>příprava prezentace pro ZŠ Juh, </a:t>
            </a:r>
            <a:br>
              <a:rPr lang="cs-CZ" sz="1900" dirty="0"/>
            </a:br>
            <a:r>
              <a:rPr lang="cs-CZ" sz="1900" dirty="0"/>
              <a:t>Vranov n. T.</a:t>
            </a:r>
          </a:p>
          <a:p>
            <a:pPr marL="342900" indent="-342900">
              <a:buFontTx/>
              <a:buChar char="-"/>
            </a:pPr>
            <a:r>
              <a:rPr lang="cs-CZ" sz="1900" dirty="0"/>
              <a:t>příprava na setkání s primátorem Vranova n. T.</a:t>
            </a:r>
          </a:p>
          <a:p>
            <a:pPr marL="342900" indent="-342900">
              <a:buFontTx/>
              <a:buChar char="-"/>
            </a:pPr>
            <a:r>
              <a:rPr lang="cs-CZ" sz="1900" dirty="0"/>
              <a:t>práce na vizitkách</a:t>
            </a:r>
          </a:p>
          <a:p>
            <a:pPr marL="342900" indent="-342900"/>
            <a:endParaRPr lang="cs-CZ" sz="1800" dirty="0"/>
          </a:p>
          <a:p>
            <a:pPr marL="342900" indent="-342900" algn="ctr"/>
            <a:r>
              <a:rPr lang="cs-CZ" sz="2400" b="1" dirty="0"/>
              <a:t>Work on project</a:t>
            </a:r>
            <a:endParaRPr lang="cs-CZ" sz="1800" dirty="0"/>
          </a:p>
          <a:p>
            <a:pPr marL="342900" indent="-342900">
              <a:buFontTx/>
              <a:buChar char="-"/>
            </a:pPr>
            <a:r>
              <a:rPr lang="cs-CZ" sz="2000" dirty="0"/>
              <a:t>p</a:t>
            </a:r>
            <a:r>
              <a:rPr lang="en-US" sz="2000" dirty="0"/>
              <a:t>reparation </a:t>
            </a:r>
            <a:r>
              <a:rPr lang="cs-CZ" sz="2000" dirty="0"/>
              <a:t>of</a:t>
            </a:r>
            <a:r>
              <a:rPr lang="en-US" sz="2000" dirty="0"/>
              <a:t> </a:t>
            </a:r>
            <a:r>
              <a:rPr lang="cs-CZ" sz="2000" dirty="0"/>
              <a:t>presentation for </a:t>
            </a:r>
            <a:br>
              <a:rPr lang="cs-CZ" sz="2000" dirty="0"/>
            </a:br>
            <a:r>
              <a:rPr lang="cs-CZ" sz="2000" dirty="0"/>
              <a:t>ZŠ Juh, Vranov n. T.</a:t>
            </a:r>
          </a:p>
          <a:p>
            <a:pPr marL="342900" indent="-342900">
              <a:buFontTx/>
              <a:buChar char="-"/>
            </a:pPr>
            <a:r>
              <a:rPr lang="cs-CZ" sz="2000" dirty="0"/>
              <a:t>p</a:t>
            </a:r>
            <a:r>
              <a:rPr lang="en-US" sz="2000" dirty="0"/>
              <a:t>reparation for meeting</a:t>
            </a:r>
            <a:r>
              <a:rPr lang="cs-CZ" sz="2000" dirty="0"/>
              <a:t> with Mayor of Vranova n. T.</a:t>
            </a:r>
          </a:p>
          <a:p>
            <a:pPr marL="342900" indent="-342900">
              <a:buFontTx/>
              <a:buChar char="-"/>
            </a:pPr>
            <a:r>
              <a:rPr lang="en-US" sz="2000" dirty="0"/>
              <a:t>creation of </a:t>
            </a:r>
            <a:r>
              <a:rPr lang="cs-CZ" sz="2000" dirty="0"/>
              <a:t>s</a:t>
            </a:r>
            <a:r>
              <a:rPr lang="en-US" sz="2000" dirty="0"/>
              <a:t>tudents‘ brief profiles</a:t>
            </a:r>
            <a:endParaRPr lang="cs-CZ" sz="2000" dirty="0"/>
          </a:p>
          <a:p>
            <a:pPr marL="342900" indent="-342900">
              <a:buFontTx/>
              <a:buChar char="-"/>
            </a:pPr>
            <a:endParaRPr lang="cs-CZ" sz="2000" dirty="0"/>
          </a:p>
          <a:p>
            <a:pPr marL="342900" indent="-342900">
              <a:buFontTx/>
              <a:buChar char="-"/>
            </a:pPr>
            <a:endParaRPr lang="cs-CZ" sz="2000" dirty="0"/>
          </a:p>
        </p:txBody>
      </p:sp>
      <p:sp>
        <p:nvSpPr>
          <p:cNvPr id="11" name="Zaoblený obdélník 10"/>
          <p:cNvSpPr/>
          <p:nvPr/>
        </p:nvSpPr>
        <p:spPr>
          <a:xfrm>
            <a:off x="5293216" y="3721994"/>
            <a:ext cx="3567448" cy="2496681"/>
          </a:xfrm>
          <a:prstGeom prst="roundRect">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 name="Zaoblený obdélník 12"/>
          <p:cNvSpPr>
            <a:spLocks noChangeAspect="1"/>
          </p:cNvSpPr>
          <p:nvPr/>
        </p:nvSpPr>
        <p:spPr>
          <a:xfrm>
            <a:off x="5080715" y="1354333"/>
            <a:ext cx="2894528" cy="2001979"/>
          </a:xfrm>
          <a:prstGeom prst="roundRect">
            <a:avLst/>
          </a:prstGeom>
          <a:blipFill dpi="0" rotWithShape="1">
            <a:blip r:embed="rId3" cstate="email">
              <a:extLst>
                <a:ext uri="{28A0092B-C50C-407E-A947-70E740481C1C}">
                  <a14:useLocalDpi xmlns:a14="http://schemas.microsoft.com/office/drawing/2010/main"/>
                </a:ext>
              </a:extLst>
            </a:blip>
            <a:srcRect/>
            <a:stretch>
              <a:fillRect/>
            </a:stretch>
          </a:blip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19213438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Duben/April 2018</a:t>
            </a:r>
          </a:p>
        </p:txBody>
      </p:sp>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ctr"/>
            <a:r>
              <a:rPr lang="cs-CZ" sz="2400" b="1" dirty="0"/>
              <a:t>Práce na projektu</a:t>
            </a:r>
            <a:endParaRPr lang="cs-CZ" sz="1400" b="1" dirty="0"/>
          </a:p>
          <a:p>
            <a:pPr marL="342900" indent="-342900">
              <a:buFontTx/>
              <a:buChar char="-"/>
            </a:pPr>
            <a:r>
              <a:rPr lang="cs-CZ" sz="1800" dirty="0"/>
              <a:t>příprava prezentace pro </a:t>
            </a:r>
            <a:br>
              <a:rPr lang="cs-CZ" sz="1800" dirty="0"/>
            </a:br>
            <a:r>
              <a:rPr lang="cs-CZ" sz="1800" dirty="0"/>
              <a:t>ZŠ Juh, Vranov n. T.</a:t>
            </a:r>
          </a:p>
          <a:p>
            <a:pPr marL="342900" indent="-342900">
              <a:buFontTx/>
              <a:buChar char="-"/>
            </a:pPr>
            <a:r>
              <a:rPr lang="cs-CZ" sz="1800" dirty="0"/>
              <a:t>příprava na setkání s primátorem </a:t>
            </a:r>
            <a:br>
              <a:rPr lang="cs-CZ" sz="1800" dirty="0"/>
            </a:br>
            <a:r>
              <a:rPr lang="cs-CZ" sz="1800" dirty="0"/>
              <a:t>Vranova n. T.</a:t>
            </a:r>
          </a:p>
          <a:p>
            <a:pPr marL="342900" indent="-342900">
              <a:buFontTx/>
              <a:buChar char="-"/>
            </a:pPr>
            <a:r>
              <a:rPr lang="cs-CZ" sz="1800" dirty="0"/>
              <a:t>práce na vizitkách</a:t>
            </a:r>
          </a:p>
          <a:p>
            <a:pPr marL="342900" indent="-342900">
              <a:buFontTx/>
              <a:buChar char="-"/>
            </a:pPr>
            <a:endParaRPr lang="cs-CZ" sz="1400" dirty="0"/>
          </a:p>
          <a:p>
            <a:pPr marL="342900" indent="-342900" algn="ctr"/>
            <a:r>
              <a:rPr lang="cs-CZ" sz="2400" b="1" dirty="0"/>
              <a:t>Work on project</a:t>
            </a:r>
            <a:endParaRPr lang="cs-CZ" sz="1400" b="1" dirty="0"/>
          </a:p>
          <a:p>
            <a:pPr marL="342900" indent="-342900">
              <a:buFontTx/>
              <a:buChar char="-"/>
            </a:pPr>
            <a:r>
              <a:rPr lang="cs-CZ" sz="1800" dirty="0"/>
              <a:t>p</a:t>
            </a:r>
            <a:r>
              <a:rPr lang="en-US" sz="1800" dirty="0"/>
              <a:t>reparation </a:t>
            </a:r>
            <a:r>
              <a:rPr lang="cs-CZ" sz="1800" dirty="0"/>
              <a:t>of presentation for </a:t>
            </a:r>
            <a:br>
              <a:rPr lang="cs-CZ" sz="1800" dirty="0"/>
            </a:br>
            <a:r>
              <a:rPr lang="cs-CZ" sz="1800" dirty="0"/>
              <a:t>ZŠ Juh, Vranov n. T.</a:t>
            </a:r>
          </a:p>
          <a:p>
            <a:pPr marL="342900" indent="-342900">
              <a:buFontTx/>
              <a:buChar char="-"/>
            </a:pPr>
            <a:r>
              <a:rPr lang="cs-CZ" sz="1800" dirty="0"/>
              <a:t>p</a:t>
            </a:r>
            <a:r>
              <a:rPr lang="en-US" sz="1800" dirty="0"/>
              <a:t>reparation for meeting</a:t>
            </a:r>
            <a:r>
              <a:rPr lang="cs-CZ" sz="1800" dirty="0"/>
              <a:t> with Mayor of Vranova n. T.</a:t>
            </a:r>
          </a:p>
          <a:p>
            <a:pPr marL="342900" indent="-342900">
              <a:buFontTx/>
              <a:buChar char="-"/>
            </a:pPr>
            <a:r>
              <a:rPr lang="en-US" sz="1800" dirty="0"/>
              <a:t>creation of </a:t>
            </a:r>
            <a:r>
              <a:rPr lang="cs-CZ" sz="1800" dirty="0"/>
              <a:t>s</a:t>
            </a:r>
            <a:r>
              <a:rPr lang="en-US" sz="1800" dirty="0"/>
              <a:t>tudents‘ brief profiles</a:t>
            </a:r>
            <a:endParaRPr lang="cs-CZ" sz="1800" dirty="0"/>
          </a:p>
          <a:p>
            <a:endParaRPr lang="cs-CZ" sz="2000" dirty="0"/>
          </a:p>
        </p:txBody>
      </p:sp>
      <p:sp>
        <p:nvSpPr>
          <p:cNvPr id="5" name="Obdélník 4"/>
          <p:cNvSpPr/>
          <p:nvPr/>
        </p:nvSpPr>
        <p:spPr>
          <a:xfrm>
            <a:off x="422670" y="529292"/>
            <a:ext cx="3463404" cy="219534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ln>
                <a:solidFill>
                  <a:schemeClr val="accent4"/>
                </a:solidFill>
              </a:ln>
            </a:endParaRPr>
          </a:p>
        </p:txBody>
      </p:sp>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552" y="4394109"/>
            <a:ext cx="3121636" cy="2205907"/>
          </a:xfrm>
          <a:prstGeom prst="rect">
            <a:avLst/>
          </a:prstGeom>
          <a:ln w="38100">
            <a:solidFill>
              <a:schemeClr val="accent4"/>
            </a:solidFill>
          </a:ln>
        </p:spPr>
      </p:pic>
      <p:pic>
        <p:nvPicPr>
          <p:cNvPr id="4" name="Obrázek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21366" y="2405606"/>
            <a:ext cx="2603336" cy="2158026"/>
          </a:xfrm>
          <a:prstGeom prst="snip2Diag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1406280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chor="ctr">
            <a:noAutofit/>
          </a:bodyPr>
          <a:lstStyle/>
          <a:p>
            <a:pPr algn="ctr">
              <a:lnSpc>
                <a:spcPct val="150000"/>
              </a:lnSpc>
            </a:pPr>
            <a:r>
              <a:rPr lang="cs-CZ" sz="3600" b="1" dirty="0"/>
              <a:t>Květen/May 2018</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Setkání ve Vranově n. T.</a:t>
            </a:r>
          </a:p>
          <a:p>
            <a:pPr marL="342900" indent="-342900">
              <a:buFontTx/>
              <a:buChar char="-"/>
            </a:pPr>
            <a:r>
              <a:rPr lang="cs-CZ" sz="2000" dirty="0"/>
              <a:t>diseminace u pana primátora</a:t>
            </a:r>
          </a:p>
          <a:p>
            <a:pPr marL="342900" indent="-342900">
              <a:buFontTx/>
              <a:buChar char="-"/>
            </a:pPr>
            <a:r>
              <a:rPr lang="cs-CZ" sz="2000" dirty="0"/>
              <a:t>Olympiáda pro čtyři sporty</a:t>
            </a:r>
          </a:p>
          <a:p>
            <a:pPr marL="342900" indent="-342900">
              <a:buFontTx/>
              <a:buChar char="-"/>
            </a:pPr>
            <a:r>
              <a:rPr lang="cs-CZ" sz="2000" dirty="0"/>
              <a:t>kulturní památky země</a:t>
            </a:r>
          </a:p>
          <a:p>
            <a:pPr marL="342900" indent="-342900">
              <a:buFontTx/>
              <a:buChar char="-"/>
            </a:pPr>
            <a:endParaRPr lang="cs-CZ" sz="2000" dirty="0"/>
          </a:p>
          <a:p>
            <a:pPr algn="ctr"/>
            <a:r>
              <a:rPr lang="cs-CZ" sz="2400" b="1" dirty="0"/>
              <a:t>Meeting in Vranov n. T.</a:t>
            </a:r>
            <a:endParaRPr lang="cs-CZ" sz="2000" dirty="0"/>
          </a:p>
          <a:p>
            <a:pPr marL="342900" indent="-342900">
              <a:buFontTx/>
              <a:buChar char="-"/>
            </a:pPr>
            <a:r>
              <a:rPr lang="cs-CZ" sz="2000" dirty="0"/>
              <a:t>disimination at the Mayor of Vranov n. T.</a:t>
            </a:r>
          </a:p>
          <a:p>
            <a:pPr marL="342900" indent="-342900">
              <a:buFontTx/>
              <a:buChar char="-"/>
            </a:pPr>
            <a:r>
              <a:rPr lang="cs-CZ" sz="2000" dirty="0"/>
              <a:t>four sports Olympics games</a:t>
            </a:r>
          </a:p>
          <a:p>
            <a:pPr marL="342900" indent="-342900">
              <a:buFontTx/>
              <a:buChar char="-"/>
            </a:pPr>
            <a:r>
              <a:rPr lang="cs-CZ" sz="2000" dirty="0"/>
              <a:t>cultural sights of Slovakia</a:t>
            </a:r>
          </a:p>
        </p:txBody>
      </p:sp>
      <p:pic>
        <p:nvPicPr>
          <p:cNvPr id="7" name="Obrázek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1046" y="2773061"/>
            <a:ext cx="3507044" cy="2338029"/>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Obrázek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6851" y="669699"/>
            <a:ext cx="3400022" cy="2266681"/>
          </a:xfrm>
          <a:prstGeom prst="roundRect">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Obráze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06851" y="4803819"/>
            <a:ext cx="2934773" cy="1956515"/>
          </a:xfrm>
          <a:prstGeom prst="roundRect">
            <a:avLst/>
          </a:prstGeom>
          <a:ln w="63500" cap="rnd">
            <a:solidFill>
              <a:schemeClr val="accent4"/>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0052904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Červen/June 2018</a:t>
            </a:r>
          </a:p>
        </p:txBody>
      </p:sp>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ctr"/>
            <a:r>
              <a:rPr lang="cs-CZ" sz="2200" b="1" dirty="0"/>
              <a:t>Buď fit s přáteli,</a:t>
            </a:r>
          </a:p>
          <a:p>
            <a:pPr algn="ctr"/>
            <a:r>
              <a:rPr lang="cs-CZ" sz="2200" b="1" dirty="0"/>
              <a:t>Výtvarná soutěž – Zdravý životní styl</a:t>
            </a:r>
          </a:p>
          <a:p>
            <a:pPr marL="285750" indent="-285750">
              <a:buFontTx/>
              <a:buChar char="-"/>
            </a:pPr>
            <a:r>
              <a:rPr lang="cs-CZ" sz="1900" dirty="0"/>
              <a:t>praktická etika – spolupráce </a:t>
            </a:r>
            <a:br>
              <a:rPr lang="cs-CZ" sz="1900" dirty="0"/>
            </a:br>
            <a:r>
              <a:rPr lang="cs-CZ" sz="1900" dirty="0"/>
              <a:t>s handicapovanými </a:t>
            </a:r>
          </a:p>
          <a:p>
            <a:pPr marL="285750" indent="-285750">
              <a:buFontTx/>
              <a:buChar char="-"/>
            </a:pPr>
            <a:r>
              <a:rPr lang="cs-CZ" sz="1900" dirty="0"/>
              <a:t>soutěž po žáky naší škol</a:t>
            </a:r>
          </a:p>
          <a:p>
            <a:pPr marL="285750" indent="-285750">
              <a:buFontTx/>
              <a:buChar char="-"/>
            </a:pPr>
            <a:endParaRPr lang="cs-CZ" sz="1800" dirty="0"/>
          </a:p>
          <a:p>
            <a:pPr algn="ctr"/>
            <a:r>
              <a:rPr lang="cs-CZ" sz="2200" b="1" dirty="0"/>
              <a:t>Be fit with friends,</a:t>
            </a:r>
          </a:p>
          <a:p>
            <a:pPr algn="ctr"/>
            <a:r>
              <a:rPr lang="cs-CZ" sz="2200" b="1" dirty="0"/>
              <a:t>Art competition – Heatlhy life style</a:t>
            </a:r>
            <a:endParaRPr lang="cs-CZ" sz="2200" dirty="0"/>
          </a:p>
          <a:p>
            <a:pPr marL="342900" indent="-342900">
              <a:buFontTx/>
              <a:buChar char="-"/>
            </a:pPr>
            <a:r>
              <a:rPr lang="cs-CZ" sz="1900" dirty="0"/>
              <a:t>practical ethics – Interaction with handicapped people</a:t>
            </a:r>
          </a:p>
          <a:p>
            <a:pPr marL="342900" indent="-342900">
              <a:buFontTx/>
              <a:buChar char="-"/>
            </a:pPr>
            <a:r>
              <a:rPr lang="cs-CZ" sz="1900" dirty="0"/>
              <a:t>competition for pupils</a:t>
            </a:r>
          </a:p>
          <a:p>
            <a:pPr marL="342900" indent="-342900">
              <a:buFontTx/>
              <a:buChar char="-"/>
            </a:pPr>
            <a:endParaRPr lang="cs-CZ" sz="1900" dirty="0"/>
          </a:p>
        </p:txBody>
      </p:sp>
      <p:pic>
        <p:nvPicPr>
          <p:cNvPr id="2" name="Obráze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182" y="801572"/>
            <a:ext cx="4250031" cy="1628340"/>
          </a:xfrm>
          <a:prstGeom prst="roundRect">
            <a:avLst/>
          </a:prstGeom>
          <a:ln w="38100">
            <a:solidFill>
              <a:schemeClr val="accent4"/>
            </a:solidFill>
          </a:ln>
        </p:spPr>
      </p:pic>
      <p:pic>
        <p:nvPicPr>
          <p:cNvPr id="3" name="Obrázek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350" y="2673119"/>
            <a:ext cx="2824766" cy="2118575"/>
          </a:xfrm>
          <a:prstGeom prst="roundRect">
            <a:avLst/>
          </a:prstGeom>
          <a:ln w="38100">
            <a:solidFill>
              <a:schemeClr val="accent6">
                <a:lumMod val="75000"/>
              </a:schemeClr>
            </a:solidFill>
          </a:ln>
        </p:spPr>
      </p:pic>
      <p:pic>
        <p:nvPicPr>
          <p:cNvPr id="4" name="Obrázek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9749" y="4457739"/>
            <a:ext cx="3112393" cy="2074929"/>
          </a:xfrm>
          <a:prstGeom prst="roundRect">
            <a:avLst/>
          </a:prstGeom>
          <a:ln w="38100">
            <a:solidFill>
              <a:schemeClr val="accent4"/>
            </a:solidFill>
          </a:ln>
        </p:spPr>
      </p:pic>
    </p:spTree>
    <p:extLst>
      <p:ext uri="{BB962C8B-B14F-4D97-AF65-F5344CB8AC3E}">
        <p14:creationId xmlns:p14="http://schemas.microsoft.com/office/powerpoint/2010/main" val="234164122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Červen/June 2018</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000" b="1" dirty="0"/>
              <a:t>Mezinárodní projektové setkání </a:t>
            </a:r>
            <a:br>
              <a:rPr lang="cs-CZ" sz="2000" b="1" dirty="0"/>
            </a:br>
            <a:r>
              <a:rPr lang="cs-CZ" sz="2000" b="1" dirty="0"/>
              <a:t>v Bystřici n. P.</a:t>
            </a:r>
          </a:p>
          <a:p>
            <a:pPr marL="342900" indent="-342900">
              <a:buFontTx/>
              <a:buChar char="-"/>
            </a:pPr>
            <a:r>
              <a:rPr lang="cs-CZ" sz="1800" dirty="0"/>
              <a:t>závěrečné setkání</a:t>
            </a:r>
          </a:p>
          <a:p>
            <a:pPr marL="342900" indent="-342900">
              <a:buFontTx/>
              <a:buChar char="-"/>
            </a:pPr>
            <a:r>
              <a:rPr lang="cs-CZ" sz="1800" dirty="0"/>
              <a:t>hodnocení a dokončení společných výstupů projektu</a:t>
            </a:r>
          </a:p>
          <a:p>
            <a:pPr marL="342900" indent="-342900">
              <a:buFontTx/>
              <a:buChar char="-"/>
            </a:pPr>
            <a:endParaRPr lang="cs-CZ" sz="1800" dirty="0"/>
          </a:p>
          <a:p>
            <a:pPr marL="342900" indent="-342900" algn="ctr"/>
            <a:r>
              <a:rPr lang="cs-CZ" sz="2000" b="1" dirty="0"/>
              <a:t>International project meeting </a:t>
            </a:r>
            <a:br>
              <a:rPr lang="cs-CZ" sz="2000" b="1" dirty="0"/>
            </a:br>
            <a:r>
              <a:rPr lang="cs-CZ" sz="2000" b="1" dirty="0"/>
              <a:t>in Bystřice n. P.</a:t>
            </a:r>
            <a:endParaRPr lang="cs-CZ" sz="2000" dirty="0"/>
          </a:p>
          <a:p>
            <a:pPr marL="342900" indent="-342900">
              <a:buFontTx/>
              <a:buChar char="-"/>
            </a:pPr>
            <a:r>
              <a:rPr lang="cs-CZ" sz="1800" dirty="0"/>
              <a:t>final meeting</a:t>
            </a:r>
          </a:p>
          <a:p>
            <a:pPr marL="342900" indent="-342900">
              <a:buFontTx/>
              <a:buChar char="-"/>
            </a:pPr>
            <a:r>
              <a:rPr lang="cs-CZ" sz="1800" dirty="0"/>
              <a:t>evaluating and finishing </a:t>
            </a:r>
            <a:r>
              <a:rPr lang="cs-CZ" altLang="cs-CZ" sz="1800" dirty="0">
                <a:solidFill>
                  <a:srgbClr val="212121"/>
                </a:solidFill>
              </a:rPr>
              <a:t>common outputs of the project</a:t>
            </a:r>
            <a:r>
              <a:rPr lang="cs-CZ" altLang="cs-CZ" sz="1800" dirty="0">
                <a:solidFill>
                  <a:schemeClr val="tx1"/>
                </a:solidFill>
              </a:rPr>
              <a:t> </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2457" y="1418856"/>
            <a:ext cx="3103807" cy="2327856"/>
          </a:xfrm>
          <a:prstGeom prst="roundRect">
            <a:avLst/>
          </a:prstGeom>
          <a:ln w="38100">
            <a:solidFill>
              <a:schemeClr val="accent4"/>
            </a:solidFill>
          </a:ln>
        </p:spPr>
      </p:pic>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25792" y="3942075"/>
            <a:ext cx="3618963" cy="2412642"/>
          </a:xfrm>
          <a:prstGeom prst="roundRect">
            <a:avLst/>
          </a:prstGeom>
          <a:ln w="38100">
            <a:solidFill>
              <a:schemeClr val="accent6"/>
            </a:solidFill>
          </a:ln>
        </p:spPr>
      </p:pic>
    </p:spTree>
    <p:extLst>
      <p:ext uri="{BB962C8B-B14F-4D97-AF65-F5344CB8AC3E}">
        <p14:creationId xmlns:p14="http://schemas.microsoft.com/office/powerpoint/2010/main" val="103331312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08326" y="2028125"/>
            <a:ext cx="7772400" cy="1088735"/>
          </a:xfrm>
          <a:ln/>
          <a:scene3d>
            <a:camera prst="perspectiveContrastingRightFacing"/>
            <a:lightRig rig="threePt" dir="t"/>
          </a:scene3d>
          <a:sp3d>
            <a:bevelT prst="angle"/>
          </a:sp3d>
        </p:spPr>
        <p:style>
          <a:lnRef idx="0">
            <a:schemeClr val="accent4"/>
          </a:lnRef>
          <a:fillRef idx="3">
            <a:schemeClr val="accent4"/>
          </a:fillRef>
          <a:effectRef idx="3">
            <a:schemeClr val="accent4"/>
          </a:effectRef>
          <a:fontRef idx="minor">
            <a:schemeClr val="lt1"/>
          </a:fontRef>
        </p:style>
        <p:txBody>
          <a:bodyPr/>
          <a:lstStyle/>
          <a:p>
            <a:r>
              <a:rPr lang="cs-CZ" dirty="0">
                <a:ln w="0"/>
                <a:solidFill>
                  <a:schemeClr val="tx1"/>
                </a:solidFill>
                <a:effectLst>
                  <a:outerShdw blurRad="38100" dist="19050" dir="2700000" algn="tl" rotWithShape="0">
                    <a:schemeClr val="dk1">
                      <a:alpha val="40000"/>
                    </a:schemeClr>
                  </a:outerShdw>
                </a:effectLst>
              </a:rPr>
              <a:t>Kronika</a:t>
            </a:r>
            <a:r>
              <a:rPr lang="cs-CZ" b="1" dirty="0">
                <a:ln w="22225">
                  <a:solidFill>
                    <a:schemeClr val="accent2"/>
                  </a:solidFill>
                  <a:prstDash val="solid"/>
                </a:ln>
                <a:solidFill>
                  <a:schemeClr val="accent2">
                    <a:lumMod val="40000"/>
                    <a:lumOff val="60000"/>
                  </a:schemeClr>
                </a:solidFill>
              </a:rPr>
              <a:t> </a:t>
            </a:r>
            <a:r>
              <a:rPr lang="cs-CZ" dirty="0">
                <a:ln w="0"/>
                <a:solidFill>
                  <a:schemeClr val="tx1"/>
                </a:solidFill>
                <a:effectLst>
                  <a:outerShdw blurRad="38100" dist="19050" dir="2700000" algn="tl" rotWithShape="0">
                    <a:schemeClr val="dk1">
                      <a:alpha val="40000"/>
                    </a:schemeClr>
                  </a:outerShdw>
                </a:effectLst>
              </a:rPr>
              <a:t>partnerství</a:t>
            </a:r>
            <a:endParaRPr lang="cs-CZ" b="1" dirty="0">
              <a:ln w="22225">
                <a:solidFill>
                  <a:schemeClr val="accent2"/>
                </a:solidFill>
                <a:prstDash val="solid"/>
              </a:ln>
              <a:solidFill>
                <a:schemeClr val="accent2">
                  <a:lumMod val="40000"/>
                  <a:lumOff val="60000"/>
                </a:schemeClr>
              </a:solidFill>
            </a:endParaRPr>
          </a:p>
        </p:txBody>
      </p:sp>
      <p:sp>
        <p:nvSpPr>
          <p:cNvPr id="3" name="Nadpis 1"/>
          <p:cNvSpPr txBox="1">
            <a:spLocks/>
          </p:cNvSpPr>
          <p:nvPr/>
        </p:nvSpPr>
        <p:spPr>
          <a:xfrm>
            <a:off x="1155987" y="3455328"/>
            <a:ext cx="5022762" cy="942822"/>
          </a:xfrm>
          <a:prstGeom prst="rect">
            <a:avLst/>
          </a:prstGeom>
          <a:solidFill>
            <a:schemeClr val="accent4">
              <a:lumMod val="20000"/>
              <a:lumOff val="80000"/>
            </a:schemeClr>
          </a:solidFill>
          <a:ln>
            <a:solidFill>
              <a:schemeClr val="accent4">
                <a:lumMod val="20000"/>
                <a:lumOff val="80000"/>
              </a:schemeClr>
            </a:solidFill>
          </a:ln>
          <a:scene3d>
            <a:camera prst="perspectiveHeroicExtremeLeftFacing"/>
            <a:lightRig rig="threePt" dir="t"/>
          </a:scene3d>
          <a:sp3d>
            <a:bevelT prst="angle"/>
          </a:sp3d>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eaLnBrk="0" fontAlgn="base" hangingPunct="0">
              <a:lnSpc>
                <a:spcPct val="100000"/>
              </a:lnSpc>
              <a:spcAft>
                <a:spcPct val="0"/>
              </a:spcAft>
            </a:pPr>
            <a:r>
              <a:rPr lang="cs-CZ" altLang="cs-CZ" sz="3600" dirty="0">
                <a:solidFill>
                  <a:srgbClr val="212121"/>
                </a:solidFill>
                <a:latin typeface="inherit"/>
              </a:rPr>
              <a:t>Chronicle  of partnership</a:t>
            </a:r>
            <a:r>
              <a:rPr lang="cs-CZ" altLang="cs-CZ" sz="1050" dirty="0">
                <a:solidFill>
                  <a:prstClr val="black"/>
                </a:solidFill>
              </a:rPr>
              <a:t> </a:t>
            </a:r>
            <a:endParaRPr lang="cs-CZ" altLang="cs-CZ" sz="2800" dirty="0">
              <a:solidFill>
                <a:prstClr val="black"/>
              </a:solidFill>
              <a:latin typeface="Arial" panose="020B0604020202020204" pitchFamily="34" charset="0"/>
            </a:endParaRPr>
          </a:p>
        </p:txBody>
      </p:sp>
      <p:sp>
        <p:nvSpPr>
          <p:cNvPr id="5" name="Nadpis 1"/>
          <p:cNvSpPr txBox="1">
            <a:spLocks/>
          </p:cNvSpPr>
          <p:nvPr/>
        </p:nvSpPr>
        <p:spPr>
          <a:xfrm>
            <a:off x="-853872" y="312263"/>
            <a:ext cx="7772400" cy="1088735"/>
          </a:xfrm>
          <a:prstGeom prst="rect">
            <a:avLst/>
          </a:prstGeom>
          <a:solidFill>
            <a:srgbClr val="92D050"/>
          </a:solidFill>
          <a:scene3d>
            <a:camera prst="perspectiveHeroicExtremeLeftFacing"/>
            <a:lightRig rig="threePt" dir="t"/>
          </a:scene3d>
          <a:sp3d>
            <a:bevelT prst="angle"/>
          </a:sp3d>
        </p:spPr>
        <p:style>
          <a:lnRef idx="0">
            <a:schemeClr val="accent4"/>
          </a:lnRef>
          <a:fillRef idx="3">
            <a:schemeClr val="accent4"/>
          </a:fillRef>
          <a:effectRef idx="3">
            <a:schemeClr val="accent4"/>
          </a:effectRef>
          <a:fontRef idx="minor">
            <a:schemeClr val="lt1"/>
          </a:fontRef>
        </p:style>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eaLnBrk="0" fontAlgn="base" hangingPunct="0">
              <a:lnSpc>
                <a:spcPct val="100000"/>
              </a:lnSpc>
              <a:spcAft>
                <a:spcPct val="0"/>
              </a:spcAft>
            </a:pPr>
            <a:r>
              <a:rPr lang="cs-CZ" altLang="cs-CZ" dirty="0">
                <a:solidFill>
                  <a:prstClr val="black"/>
                </a:solidFill>
              </a:rPr>
              <a:t> Kronika partnerstva</a:t>
            </a:r>
            <a:endParaRPr lang="cs-CZ" altLang="cs-CZ" sz="16600" dirty="0">
              <a:solidFill>
                <a:prstClr val="black"/>
              </a:solidFill>
              <a:latin typeface="Arial" panose="020B0604020202020204" pitchFamily="34" charset="0"/>
            </a:endParaRPr>
          </a:p>
        </p:txBody>
      </p:sp>
      <p:sp>
        <p:nvSpPr>
          <p:cNvPr id="7" name="Rectangle 3"/>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eaLnBrk="0" fontAlgn="base" hangingPunct="0">
              <a:spcBef>
                <a:spcPct val="0"/>
              </a:spcBef>
              <a:spcAft>
                <a:spcPct val="0"/>
              </a:spcAft>
            </a:pPr>
            <a:endParaRPr lang="sk-SK" altLang="cs-CZ" dirty="0">
              <a:solidFill>
                <a:prstClr val="black"/>
              </a:solidFill>
              <a:latin typeface="Arial" panose="020B0604020202020204" pitchFamily="34" charset="0"/>
            </a:endParaRPr>
          </a:p>
        </p:txBody>
      </p:sp>
      <p:pic>
        <p:nvPicPr>
          <p:cNvPr id="8" name="Obrázek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8957" y="1400998"/>
            <a:ext cx="1194060" cy="1209435"/>
          </a:xfrm>
          <a:prstGeom prst="ellipse">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08326" y="4936944"/>
            <a:ext cx="6315791" cy="1800000"/>
          </a:xfrm>
          <a:prstGeom prst="rect">
            <a:avLst/>
          </a:prstGeom>
        </p:spPr>
      </p:pic>
    </p:spTree>
    <p:extLst>
      <p:ext uri="{BB962C8B-B14F-4D97-AF65-F5344CB8AC3E}">
        <p14:creationId xmlns:p14="http://schemas.microsoft.com/office/powerpoint/2010/main" val="18239999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7030A0"/>
          </a:solidFill>
          <a:scene3d>
            <a:camera prst="orthographicFront"/>
            <a:lightRig rig="threePt" dir="t"/>
          </a:scene3d>
          <a:sp3d>
            <a:bevelT/>
          </a:sp3d>
        </p:spPr>
        <p:txBody>
          <a:bodyPr/>
          <a:lstStyle/>
          <a:p>
            <a:pPr algn="ctr"/>
            <a:r>
              <a:rPr lang="cs-CZ" b="1" dirty="0"/>
              <a:t>ZŠ Juh 1054, Vranov n. T.</a:t>
            </a:r>
          </a:p>
        </p:txBody>
      </p:sp>
      <p:sp>
        <p:nvSpPr>
          <p:cNvPr id="3" name="Zástupný symbol pro obsah 2"/>
          <p:cNvSpPr>
            <a:spLocks noGrp="1"/>
          </p:cNvSpPr>
          <p:nvPr>
            <p:ph idx="1"/>
          </p:nvPr>
        </p:nvSpPr>
        <p:spPr>
          <a:xfrm>
            <a:off x="628650" y="1825624"/>
            <a:ext cx="7886700" cy="4665327"/>
          </a:xfrm>
        </p:spPr>
        <p:txBody>
          <a:bodyPr>
            <a:noAutofit/>
          </a:bodyPr>
          <a:lstStyle/>
          <a:p>
            <a:pPr marL="0" indent="0">
              <a:buNone/>
            </a:pPr>
            <a:r>
              <a:rPr lang="en-US" sz="1600" dirty="0"/>
              <a:t>Primary school, Juh 1054, Vranov nad Topľou is a full-organised primary school of housing estate type. There are 550 pupils generally. </a:t>
            </a:r>
            <a:endParaRPr lang="cs-CZ" sz="1600" dirty="0"/>
          </a:p>
          <a:p>
            <a:pPr marL="0" indent="0">
              <a:buNone/>
            </a:pPr>
            <a:r>
              <a:rPr lang="en-US" sz="1600" dirty="0"/>
              <a:t>The pupils are educated according to these school education programs: „There is only one piece of space which you can make better for sure – and that is yourself“ – for primary education and „We teach not only by brain but also by heart“ – for secondary education. </a:t>
            </a:r>
            <a:endParaRPr lang="cs-CZ" sz="1600" dirty="0"/>
          </a:p>
          <a:p>
            <a:pPr marL="0" indent="0">
              <a:buNone/>
            </a:pPr>
            <a:r>
              <a:rPr lang="en-US" sz="1600" dirty="0"/>
              <a:t>Within these education programs our school is specialized in quality teaching of foreign languages. The tradition of teaching foreign languages is twenty years old in our school. Our pupils learn English from the first class. In the sixth class they add one of the another foreign languages – Russian or German. The school participates on lots of language competitions with good results nationwide.</a:t>
            </a:r>
            <a:endParaRPr lang="cs-CZ" sz="1600" dirty="0"/>
          </a:p>
          <a:p>
            <a:pPr marL="0" indent="0">
              <a:buNone/>
            </a:pPr>
            <a:r>
              <a:rPr lang="en-US" sz="1600" dirty="0"/>
              <a:t> The school is also focused on sport – volleyball, judo and table tennis. We have established the classes which are focused on these sports. We have all material and trainer conditions for good-quality educating in this area of sport. There are two gyms, pressurized sport hall, skating rink, judo gym and body-building gym in our school. Training lessons are provided by qualified coaches who are focused on different sports. </a:t>
            </a:r>
            <a:endParaRPr lang="cs-CZ" sz="1600" dirty="0"/>
          </a:p>
          <a:p>
            <a:pPr marL="0" indent="0">
              <a:buNone/>
            </a:pPr>
            <a:r>
              <a:rPr lang="en-US" sz="1600" dirty="0"/>
              <a:t>Besides these main streams which the school is orientated on, we also put the accent on healthy lifestyle education, ecological education and counternarcotics programs.</a:t>
            </a:r>
            <a:r>
              <a:rPr lang="cs-CZ" sz="1600" dirty="0"/>
              <a:t> </a:t>
            </a:r>
            <a:r>
              <a:rPr lang="en-US" sz="1600" dirty="0"/>
              <a:t> All these areas are developed by school coordinators. They are members of school education program, which is regularly evaluated and adjusted according to our needs. </a:t>
            </a:r>
            <a:endParaRPr lang="cs-CZ" sz="1600" dirty="0"/>
          </a:p>
        </p:txBody>
      </p:sp>
    </p:spTree>
    <p:extLst>
      <p:ext uri="{BB962C8B-B14F-4D97-AF65-F5344CB8AC3E}">
        <p14:creationId xmlns:p14="http://schemas.microsoft.com/office/powerpoint/2010/main" val="36882186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9860" y="246396"/>
            <a:ext cx="7886700" cy="2276186"/>
          </a:xfrm>
          <a:solidFill>
            <a:srgbClr val="92D050"/>
          </a:solidFill>
          <a:scene3d>
            <a:camera prst="orthographicFront"/>
            <a:lightRig rig="threePt" dir="t"/>
          </a:scene3d>
          <a:sp3d>
            <a:bevelT/>
          </a:sp3d>
        </p:spPr>
        <p:txBody>
          <a:bodyPr anchor="t"/>
          <a:lstStyle/>
          <a:p>
            <a:pPr algn="ctr"/>
            <a:r>
              <a:rPr lang="cs-CZ" b="1" dirty="0"/>
              <a:t>Vranov nad Topľou</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0680520"/>
              </p:ext>
            </p:extLst>
          </p:nvPr>
        </p:nvGraphicFramePr>
        <p:xfrm>
          <a:off x="499860" y="2910627"/>
          <a:ext cx="7886700" cy="3515933"/>
        </p:xfrm>
        <a:graphic>
          <a:graphicData uri="http://schemas.openxmlformats.org/drawingml/2006/table">
            <a:tbl>
              <a:tblPr>
                <a:tableStyleId>{93296810-A885-4BE3-A3E7-6D5BEEA58F35}</a:tableStyleId>
              </a:tblPr>
              <a:tblGrid>
                <a:gridCol w="3943350">
                  <a:extLst>
                    <a:ext uri="{9D8B030D-6E8A-4147-A177-3AD203B41FA5}">
                      <a16:colId xmlns:a16="http://schemas.microsoft.com/office/drawing/2014/main" xmlns="" val="20000"/>
                    </a:ext>
                  </a:extLst>
                </a:gridCol>
                <a:gridCol w="3943350">
                  <a:extLst>
                    <a:ext uri="{9D8B030D-6E8A-4147-A177-3AD203B41FA5}">
                      <a16:colId xmlns:a16="http://schemas.microsoft.com/office/drawing/2014/main" xmlns="" val="20001"/>
                    </a:ext>
                  </a:extLst>
                </a:gridCol>
              </a:tblGrid>
              <a:tr h="700450">
                <a:tc>
                  <a:txBody>
                    <a:bodyPr/>
                    <a:lstStyle/>
                    <a:p>
                      <a:pPr fontAlgn="t"/>
                      <a:r>
                        <a:rPr lang="cs-CZ" sz="2400" dirty="0">
                          <a:effectLst/>
                        </a:rPr>
                        <a:t>Official name:</a:t>
                      </a:r>
                      <a:endParaRPr lang="cs-CZ" sz="2400" b="1" dirty="0">
                        <a:effectLst/>
                      </a:endParaRPr>
                    </a:p>
                  </a:txBody>
                  <a:tcPr marL="55671" marR="55671" marT="44537" marB="44537"/>
                </a:tc>
                <a:tc>
                  <a:txBody>
                    <a:bodyPr/>
                    <a:lstStyle/>
                    <a:p>
                      <a:pPr fontAlgn="t"/>
                      <a:r>
                        <a:rPr lang="cs-CZ" sz="2400" dirty="0">
                          <a:effectLst/>
                        </a:rPr>
                        <a:t>Vranov nad Topľou</a:t>
                      </a:r>
                      <a:endParaRPr lang="cs-CZ" sz="2400" b="1" dirty="0">
                        <a:effectLst/>
                      </a:endParaRPr>
                    </a:p>
                  </a:txBody>
                  <a:tcPr marL="55671" marR="55671" marT="44537" marB="44537"/>
                </a:tc>
                <a:extLst>
                  <a:ext uri="{0D108BD9-81ED-4DB2-BD59-A6C34878D82A}">
                    <a16:rowId xmlns:a16="http://schemas.microsoft.com/office/drawing/2014/main" xmlns="" val="10000"/>
                  </a:ext>
                </a:extLst>
              </a:tr>
              <a:tr h="700450">
                <a:tc>
                  <a:txBody>
                    <a:bodyPr/>
                    <a:lstStyle/>
                    <a:p>
                      <a:pPr fontAlgn="t"/>
                      <a:r>
                        <a:rPr lang="cs-CZ" sz="2400" b="0" dirty="0">
                          <a:effectLst/>
                        </a:rPr>
                        <a:t>Country</a:t>
                      </a:r>
                    </a:p>
                  </a:txBody>
                  <a:tcPr marL="55671" marR="55671" marT="44537" marB="44537"/>
                </a:tc>
                <a:tc>
                  <a:txBody>
                    <a:bodyPr/>
                    <a:lstStyle/>
                    <a:p>
                      <a:pPr fontAlgn="t"/>
                      <a:r>
                        <a:rPr lang="cs-CZ" sz="2400" b="0" dirty="0">
                          <a:effectLst/>
                        </a:rPr>
                        <a:t>Slovakia</a:t>
                      </a:r>
                    </a:p>
                  </a:txBody>
                  <a:tcPr marL="55671" marR="55671" marT="44537" marB="44537"/>
                </a:tc>
                <a:extLst>
                  <a:ext uri="{0D108BD9-81ED-4DB2-BD59-A6C34878D82A}">
                    <a16:rowId xmlns:a16="http://schemas.microsoft.com/office/drawing/2014/main" xmlns="" val="10001"/>
                  </a:ext>
                </a:extLst>
              </a:tr>
              <a:tr h="705011">
                <a:tc>
                  <a:txBody>
                    <a:bodyPr/>
                    <a:lstStyle/>
                    <a:p>
                      <a:pPr fontAlgn="t"/>
                      <a:r>
                        <a:rPr lang="cs-CZ" sz="2400" dirty="0">
                          <a:effectLst/>
                        </a:rPr>
                        <a:t>Region:</a:t>
                      </a:r>
                    </a:p>
                  </a:txBody>
                  <a:tcPr marL="57150" marR="57150"/>
                </a:tc>
                <a:tc>
                  <a:txBody>
                    <a:bodyPr/>
                    <a:lstStyle/>
                    <a:p>
                      <a:pPr fontAlgn="t"/>
                      <a:r>
                        <a:rPr lang="cs-CZ" sz="2400" dirty="0">
                          <a:effectLst/>
                        </a:rPr>
                        <a:t>Prešov</a:t>
                      </a:r>
                    </a:p>
                  </a:txBody>
                  <a:tcPr marL="57150" marR="57150"/>
                </a:tc>
                <a:extLst>
                  <a:ext uri="{0D108BD9-81ED-4DB2-BD59-A6C34878D82A}">
                    <a16:rowId xmlns:a16="http://schemas.microsoft.com/office/drawing/2014/main" xmlns="" val="10002"/>
                  </a:ext>
                </a:extLst>
              </a:tr>
              <a:tr h="705011">
                <a:tc>
                  <a:txBody>
                    <a:bodyPr/>
                    <a:lstStyle/>
                    <a:p>
                      <a:pPr fontAlgn="t"/>
                      <a:r>
                        <a:rPr lang="cs-CZ" sz="2400" dirty="0">
                          <a:effectLst/>
                        </a:rPr>
                        <a:t>Cadastral area:</a:t>
                      </a:r>
                    </a:p>
                  </a:txBody>
                  <a:tcPr marL="57150" marR="57150"/>
                </a:tc>
                <a:tc>
                  <a:txBody>
                    <a:bodyPr/>
                    <a:lstStyle/>
                    <a:p>
                      <a:pPr fontAlgn="t"/>
                      <a:r>
                        <a:rPr lang="cs-CZ" sz="2400" dirty="0">
                          <a:effectLst/>
                        </a:rPr>
                        <a:t>34,347 km²</a:t>
                      </a:r>
                    </a:p>
                  </a:txBody>
                  <a:tcPr marL="57150" marR="57150"/>
                </a:tc>
                <a:extLst>
                  <a:ext uri="{0D108BD9-81ED-4DB2-BD59-A6C34878D82A}">
                    <a16:rowId xmlns:a16="http://schemas.microsoft.com/office/drawing/2014/main" xmlns="" val="10003"/>
                  </a:ext>
                </a:extLst>
              </a:tr>
              <a:tr h="705011">
                <a:tc>
                  <a:txBody>
                    <a:bodyPr/>
                    <a:lstStyle/>
                    <a:p>
                      <a:pPr fontAlgn="t"/>
                      <a:r>
                        <a:rPr lang="cs-CZ" sz="2400" dirty="0">
                          <a:effectLst/>
                        </a:rPr>
                        <a:t>Current population:</a:t>
                      </a:r>
                    </a:p>
                  </a:txBody>
                  <a:tcPr marL="57150" marR="57150"/>
                </a:tc>
                <a:tc>
                  <a:txBody>
                    <a:bodyPr/>
                    <a:lstStyle/>
                    <a:p>
                      <a:pPr fontAlgn="t"/>
                      <a:r>
                        <a:rPr lang="cs-CZ" sz="2400" dirty="0">
                          <a:effectLst/>
                        </a:rPr>
                        <a:t>22 589 (2017)</a:t>
                      </a:r>
                    </a:p>
                  </a:txBody>
                  <a:tcPr marL="57150" marR="57150"/>
                </a:tc>
                <a:extLst>
                  <a:ext uri="{0D108BD9-81ED-4DB2-BD59-A6C34878D82A}">
                    <a16:rowId xmlns:a16="http://schemas.microsoft.com/office/drawing/2014/main" xmlns="" val="10004"/>
                  </a:ext>
                </a:extLst>
              </a:tr>
            </a:tbl>
          </a:graphicData>
        </a:graphic>
      </p:graphicFrame>
      <p:pic>
        <p:nvPicPr>
          <p:cNvPr id="9" name="Picture 2" descr="Vranov nad TopÄ¾ou â zna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74722" y="1036760"/>
            <a:ext cx="1136975" cy="1355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919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40677" y="175846"/>
            <a:ext cx="4829909" cy="904809"/>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2800" b="1" dirty="0"/>
              <a:t>September/September 2015</a:t>
            </a:r>
          </a:p>
        </p:txBody>
      </p:sp>
      <p:sp>
        <p:nvSpPr>
          <p:cNvPr id="12" name="Zástupný symbol pro text 11"/>
          <p:cNvSpPr>
            <a:spLocks noGrp="1"/>
          </p:cNvSpPr>
          <p:nvPr>
            <p:ph type="body" sz="half" idx="2"/>
          </p:nvPr>
        </p:nvSpPr>
        <p:spPr>
          <a:xfrm>
            <a:off x="395993" y="1371600"/>
            <a:ext cx="4240401" cy="5216769"/>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cs-CZ" sz="1600" b="1" dirty="0"/>
              <a:t>Medzinárodné projektové stretnutie</a:t>
            </a:r>
            <a:br>
              <a:rPr lang="cs-CZ" sz="1600" b="1" dirty="0"/>
            </a:br>
            <a:r>
              <a:rPr lang="cs-CZ" sz="1600" b="1" dirty="0"/>
              <a:t>vo Vranove n. T.</a:t>
            </a:r>
          </a:p>
          <a:p>
            <a:pPr algn="ctr"/>
            <a:endParaRPr lang="cs-CZ" sz="1600" b="1" dirty="0"/>
          </a:p>
          <a:p>
            <a:pPr marL="342900" indent="-342900">
              <a:buFontTx/>
              <a:buChar char="-"/>
            </a:pPr>
            <a:r>
              <a:rPr lang="cs-CZ" sz="1600" dirty="0"/>
              <a:t>plánovanie aktivít partnerstva</a:t>
            </a:r>
          </a:p>
          <a:p>
            <a:pPr marL="342900" indent="-342900">
              <a:buFontTx/>
              <a:buChar char="-"/>
            </a:pPr>
            <a:r>
              <a:rPr lang="cs-CZ" sz="1600" dirty="0"/>
              <a:t>návšteva u primátora  mesta</a:t>
            </a:r>
            <a:br>
              <a:rPr lang="cs-CZ" sz="1600" dirty="0"/>
            </a:br>
            <a:r>
              <a:rPr lang="cs-CZ" sz="1600" dirty="0"/>
              <a:t>Vranova  n. T.</a:t>
            </a:r>
          </a:p>
          <a:p>
            <a:pPr marL="342900" indent="-342900">
              <a:buFontTx/>
              <a:buChar char="-"/>
            </a:pPr>
            <a:r>
              <a:rPr lang="cs-CZ" sz="1600" dirty="0"/>
              <a:t>Prezentácia projektu „Buď  fit“ pre rodičov a žiakov</a:t>
            </a:r>
          </a:p>
          <a:p>
            <a:pPr algn="ctr"/>
            <a:r>
              <a:rPr lang="en-GB" sz="1600" b="1" dirty="0"/>
              <a:t>International project meeting</a:t>
            </a:r>
            <a:br>
              <a:rPr lang="en-GB" sz="1600" b="1" dirty="0"/>
            </a:br>
            <a:r>
              <a:rPr lang="en-GB" sz="1600" b="1" dirty="0"/>
              <a:t>in Vranov n. T.</a:t>
            </a:r>
          </a:p>
          <a:p>
            <a:pPr algn="ctr"/>
            <a:endParaRPr lang="en-GB" sz="1600" b="1" dirty="0"/>
          </a:p>
          <a:p>
            <a:pPr marL="342900" indent="-342900">
              <a:buFontTx/>
              <a:buChar char="-"/>
            </a:pPr>
            <a:r>
              <a:rPr lang="en-GB" sz="1600" dirty="0"/>
              <a:t>planning of partnership activities</a:t>
            </a:r>
          </a:p>
          <a:p>
            <a:pPr marL="342900" indent="-342900">
              <a:buFontTx/>
              <a:buChar char="-"/>
            </a:pPr>
            <a:r>
              <a:rPr lang="en-GB" sz="1600" dirty="0"/>
              <a:t>visit </a:t>
            </a:r>
            <a:r>
              <a:rPr lang="sk-SK" sz="1600" dirty="0"/>
              <a:t>on</a:t>
            </a:r>
            <a:r>
              <a:rPr lang="en-GB" sz="1600" dirty="0"/>
              <a:t> the town major of</a:t>
            </a:r>
            <a:br>
              <a:rPr lang="en-GB" sz="1600" dirty="0"/>
            </a:br>
            <a:r>
              <a:rPr lang="en-GB" sz="1600" dirty="0"/>
              <a:t>Vranov  n. T.</a:t>
            </a:r>
          </a:p>
          <a:p>
            <a:pPr marL="342900" indent="-342900">
              <a:buFontTx/>
              <a:buChar char="-"/>
            </a:pPr>
            <a:r>
              <a:rPr lang="en-GB" sz="1600" dirty="0"/>
              <a:t>Presentation of the project „Be  fit“ for parents and pupils</a:t>
            </a:r>
          </a:p>
          <a:p>
            <a:pPr marL="342900" indent="-342900"/>
            <a:endParaRPr lang="cs-CZ" sz="1600" dirty="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843286" y="3536217"/>
            <a:ext cx="4088135" cy="2735630"/>
          </a:xfrm>
          <a:prstGeom prst="roundRect">
            <a:avLst>
              <a:gd name="adj" fmla="val 8594"/>
            </a:avLst>
          </a:prstGeom>
          <a:solidFill>
            <a:srgbClr val="FFFFFF">
              <a:shade val="85000"/>
            </a:srgbClr>
          </a:solidFill>
          <a:ln>
            <a:noFill/>
          </a:ln>
          <a:effectLst/>
        </p:spPr>
      </p:pic>
      <p:pic>
        <p:nvPicPr>
          <p:cNvPr id="6" name="Obrázek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16769" y="515815"/>
            <a:ext cx="3669323" cy="283389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1368574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8264" y="299048"/>
            <a:ext cx="7886700" cy="2276186"/>
          </a:xfrm>
          <a:solidFill>
            <a:srgbClr val="92D050"/>
          </a:solidFill>
          <a:scene3d>
            <a:camera prst="orthographicFront"/>
            <a:lightRig rig="threePt" dir="t"/>
          </a:scene3d>
          <a:sp3d>
            <a:bevelT/>
          </a:sp3d>
        </p:spPr>
        <p:txBody>
          <a:bodyPr anchor="t"/>
          <a:lstStyle/>
          <a:p>
            <a:pPr algn="ctr"/>
            <a:r>
              <a:rPr lang="cs-CZ" b="1" dirty="0"/>
              <a:t>Bystřice nad Pernštejnem</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4110107217"/>
              </p:ext>
            </p:extLst>
          </p:nvPr>
        </p:nvGraphicFramePr>
        <p:xfrm>
          <a:off x="628649" y="3000778"/>
          <a:ext cx="7886700" cy="3425779"/>
        </p:xfrm>
        <a:graphic>
          <a:graphicData uri="http://schemas.openxmlformats.org/drawingml/2006/table">
            <a:tbl>
              <a:tblPr>
                <a:tableStyleId>{93296810-A885-4BE3-A3E7-6D5BEEA58F35}</a:tableStyleId>
              </a:tblPr>
              <a:tblGrid>
                <a:gridCol w="3943350">
                  <a:extLst>
                    <a:ext uri="{9D8B030D-6E8A-4147-A177-3AD203B41FA5}">
                      <a16:colId xmlns:a16="http://schemas.microsoft.com/office/drawing/2014/main" xmlns="" val="20000"/>
                    </a:ext>
                  </a:extLst>
                </a:gridCol>
                <a:gridCol w="3943350">
                  <a:extLst>
                    <a:ext uri="{9D8B030D-6E8A-4147-A177-3AD203B41FA5}">
                      <a16:colId xmlns:a16="http://schemas.microsoft.com/office/drawing/2014/main" xmlns="" val="20001"/>
                    </a:ext>
                  </a:extLst>
                </a:gridCol>
              </a:tblGrid>
              <a:tr h="682490">
                <a:tc>
                  <a:txBody>
                    <a:bodyPr/>
                    <a:lstStyle/>
                    <a:p>
                      <a:pPr fontAlgn="t"/>
                      <a:r>
                        <a:rPr lang="cs-CZ" sz="2400" dirty="0">
                          <a:effectLst/>
                        </a:rPr>
                        <a:t>Official name:</a:t>
                      </a:r>
                      <a:endParaRPr lang="cs-CZ" sz="2400" b="1" dirty="0">
                        <a:effectLst/>
                      </a:endParaRPr>
                    </a:p>
                  </a:txBody>
                  <a:tcPr marL="55671" marR="55671" marT="44537" marB="44537"/>
                </a:tc>
                <a:tc>
                  <a:txBody>
                    <a:bodyPr/>
                    <a:lstStyle/>
                    <a:p>
                      <a:pPr fontAlgn="t"/>
                      <a:r>
                        <a:rPr lang="cs-CZ" sz="2400" dirty="0">
                          <a:effectLst/>
                        </a:rPr>
                        <a:t>Bystřice nad Pernštejnem</a:t>
                      </a:r>
                      <a:endParaRPr lang="cs-CZ" sz="2400" b="1" dirty="0">
                        <a:effectLst/>
                      </a:endParaRPr>
                    </a:p>
                  </a:txBody>
                  <a:tcPr marL="55671" marR="55671" marT="44537" marB="44537"/>
                </a:tc>
                <a:extLst>
                  <a:ext uri="{0D108BD9-81ED-4DB2-BD59-A6C34878D82A}">
                    <a16:rowId xmlns:a16="http://schemas.microsoft.com/office/drawing/2014/main" xmlns="" val="10000"/>
                  </a:ext>
                </a:extLst>
              </a:tr>
              <a:tr h="682490">
                <a:tc>
                  <a:txBody>
                    <a:bodyPr/>
                    <a:lstStyle/>
                    <a:p>
                      <a:pPr fontAlgn="t"/>
                      <a:r>
                        <a:rPr lang="cs-CZ" sz="2400" b="0" dirty="0">
                          <a:effectLst/>
                        </a:rPr>
                        <a:t>Country	</a:t>
                      </a:r>
                    </a:p>
                  </a:txBody>
                  <a:tcPr marL="55671" marR="55671" marT="44537" marB="44537"/>
                </a:tc>
                <a:tc>
                  <a:txBody>
                    <a:bodyPr/>
                    <a:lstStyle/>
                    <a:p>
                      <a:pPr fontAlgn="t"/>
                      <a:r>
                        <a:rPr lang="cs-CZ" sz="2400" b="0" dirty="0">
                          <a:effectLst/>
                        </a:rPr>
                        <a:t>Czech Republic</a:t>
                      </a:r>
                    </a:p>
                  </a:txBody>
                  <a:tcPr marL="55671" marR="55671" marT="44537" marB="44537"/>
                </a:tc>
                <a:extLst>
                  <a:ext uri="{0D108BD9-81ED-4DB2-BD59-A6C34878D82A}">
                    <a16:rowId xmlns:a16="http://schemas.microsoft.com/office/drawing/2014/main" xmlns="" val="10001"/>
                  </a:ext>
                </a:extLst>
              </a:tr>
              <a:tr h="686933">
                <a:tc>
                  <a:txBody>
                    <a:bodyPr/>
                    <a:lstStyle/>
                    <a:p>
                      <a:pPr fontAlgn="t"/>
                      <a:r>
                        <a:rPr lang="cs-CZ" sz="2400" dirty="0">
                          <a:effectLst/>
                        </a:rPr>
                        <a:t>Region:</a:t>
                      </a:r>
                    </a:p>
                  </a:txBody>
                  <a:tcPr marL="57150" marR="57150"/>
                </a:tc>
                <a:tc>
                  <a:txBody>
                    <a:bodyPr/>
                    <a:lstStyle/>
                    <a:p>
                      <a:pPr fontAlgn="t"/>
                      <a:r>
                        <a:rPr lang="cs-CZ" sz="2400" dirty="0">
                          <a:effectLst/>
                        </a:rPr>
                        <a:t>Vysočina</a:t>
                      </a:r>
                    </a:p>
                  </a:txBody>
                  <a:tcPr marL="57150" marR="57150"/>
                </a:tc>
                <a:extLst>
                  <a:ext uri="{0D108BD9-81ED-4DB2-BD59-A6C34878D82A}">
                    <a16:rowId xmlns:a16="http://schemas.microsoft.com/office/drawing/2014/main" xmlns="" val="10002"/>
                  </a:ext>
                </a:extLst>
              </a:tr>
              <a:tr h="686933">
                <a:tc>
                  <a:txBody>
                    <a:bodyPr/>
                    <a:lstStyle/>
                    <a:p>
                      <a:pPr fontAlgn="t"/>
                      <a:r>
                        <a:rPr lang="cs-CZ" sz="2400" dirty="0">
                          <a:effectLst/>
                        </a:rPr>
                        <a:t>Cadastral area:</a:t>
                      </a:r>
                    </a:p>
                  </a:txBody>
                  <a:tcPr marL="57150" marR="57150"/>
                </a:tc>
                <a:tc>
                  <a:txBody>
                    <a:bodyPr/>
                    <a:lstStyle/>
                    <a:p>
                      <a:pPr fontAlgn="t"/>
                      <a:r>
                        <a:rPr lang="cs-CZ" sz="2400" dirty="0">
                          <a:effectLst/>
                        </a:rPr>
                        <a:t>53,08 km²</a:t>
                      </a:r>
                    </a:p>
                  </a:txBody>
                  <a:tcPr marL="57150" marR="57150"/>
                </a:tc>
                <a:extLst>
                  <a:ext uri="{0D108BD9-81ED-4DB2-BD59-A6C34878D82A}">
                    <a16:rowId xmlns:a16="http://schemas.microsoft.com/office/drawing/2014/main" xmlns="" val="10003"/>
                  </a:ext>
                </a:extLst>
              </a:tr>
              <a:tr h="686933">
                <a:tc>
                  <a:txBody>
                    <a:bodyPr/>
                    <a:lstStyle/>
                    <a:p>
                      <a:pPr fontAlgn="t"/>
                      <a:r>
                        <a:rPr lang="cs-CZ" sz="2400" dirty="0">
                          <a:effectLst/>
                        </a:rPr>
                        <a:t>Current population:</a:t>
                      </a:r>
                    </a:p>
                  </a:txBody>
                  <a:tcPr marL="57150" marR="57150"/>
                </a:tc>
                <a:tc>
                  <a:txBody>
                    <a:bodyPr/>
                    <a:lstStyle/>
                    <a:p>
                      <a:pPr fontAlgn="t"/>
                      <a:r>
                        <a:rPr lang="cs-CZ" sz="2400" dirty="0">
                          <a:effectLst/>
                        </a:rPr>
                        <a:t>8112 (2018)</a:t>
                      </a:r>
                    </a:p>
                  </a:txBody>
                  <a:tcPr marL="57150" marR="57150"/>
                </a:tc>
                <a:extLst>
                  <a:ext uri="{0D108BD9-81ED-4DB2-BD59-A6C34878D82A}">
                    <a16:rowId xmlns:a16="http://schemas.microsoft.com/office/drawing/2014/main" xmlns="" val="10004"/>
                  </a:ext>
                </a:extLst>
              </a:tr>
            </a:tbl>
          </a:graphicData>
        </a:graphic>
      </p:graphicFrame>
      <p:pic>
        <p:nvPicPr>
          <p:cNvPr id="6" name="Picture 2" descr="Znak obce BystÅice nad PernÅ¡tejne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5715" y="1143599"/>
            <a:ext cx="1072569" cy="1251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2174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1537096"/>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Október/October 2015</a:t>
            </a:r>
          </a:p>
        </p:txBody>
      </p:sp>
      <p:sp>
        <p:nvSpPr>
          <p:cNvPr id="12" name="Zástupný symbol pro text 11"/>
          <p:cNvSpPr>
            <a:spLocks noGrp="1"/>
          </p:cNvSpPr>
          <p:nvPr>
            <p:ph type="body" sz="half" idx="2"/>
          </p:nvPr>
        </p:nvSpPr>
        <p:spPr>
          <a:xfrm>
            <a:off x="4818185" y="1904006"/>
            <a:ext cx="4096658"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pPr algn="ctr"/>
            <a:r>
              <a:rPr lang="cs-CZ" sz="2400" b="1" dirty="0"/>
              <a:t>O pohár starosty města</a:t>
            </a:r>
            <a:br>
              <a:rPr lang="cs-CZ" sz="2400" b="1" dirty="0"/>
            </a:br>
            <a:r>
              <a:rPr lang="cs-CZ" sz="2400" b="1" dirty="0"/>
              <a:t>Bystřice n. P.</a:t>
            </a:r>
          </a:p>
          <a:p>
            <a:pPr algn="ctr"/>
            <a:endParaRPr lang="cs-CZ" sz="2400" b="1" dirty="0"/>
          </a:p>
          <a:p>
            <a:pPr marL="342900" indent="-342900">
              <a:buFontTx/>
              <a:buChar char="-"/>
            </a:pPr>
            <a:r>
              <a:rPr lang="cs-CZ" sz="2400" dirty="0"/>
              <a:t>plánovanie aktivít partnerstva</a:t>
            </a:r>
          </a:p>
          <a:p>
            <a:pPr marL="342900" indent="-342900">
              <a:buFontTx/>
              <a:buChar char="-"/>
            </a:pPr>
            <a:r>
              <a:rPr lang="cs-CZ" sz="2400" dirty="0"/>
              <a:t>vzájomné spoznávanie žiakov</a:t>
            </a:r>
          </a:p>
          <a:p>
            <a:pPr marL="342900" indent="-342900">
              <a:buFontTx/>
              <a:buChar char="-"/>
            </a:pPr>
            <a:r>
              <a:rPr lang="cs-CZ" sz="2400" dirty="0"/>
              <a:t> príprava prezentácie školy</a:t>
            </a:r>
          </a:p>
          <a:p>
            <a:pPr marL="342900" indent="-342900">
              <a:buFontTx/>
              <a:buChar char="-"/>
            </a:pPr>
            <a:r>
              <a:rPr lang="cs-CZ" sz="2400" dirty="0"/>
              <a:t>tvorba vizitiek</a:t>
            </a:r>
          </a:p>
          <a:p>
            <a:pPr marL="342900" indent="-342900">
              <a:buFontTx/>
              <a:buChar char="-"/>
            </a:pPr>
            <a:endParaRPr lang="cs-CZ" sz="2400" dirty="0"/>
          </a:p>
          <a:p>
            <a:pPr marL="342900" indent="-342900"/>
            <a:endParaRPr lang="cs-CZ" sz="2400" dirty="0"/>
          </a:p>
          <a:p>
            <a:pPr algn="ctr"/>
            <a:r>
              <a:rPr lang="en-GB" sz="2400" b="1" dirty="0"/>
              <a:t>About </a:t>
            </a:r>
            <a:r>
              <a:rPr lang="sk-SK" sz="2400" b="1" dirty="0"/>
              <a:t>t</a:t>
            </a:r>
            <a:r>
              <a:rPr lang="en-GB" sz="2400" b="1" dirty="0"/>
              <a:t>he cup of major  </a:t>
            </a:r>
            <a:r>
              <a:rPr lang="sk-SK" sz="2400" b="1" dirty="0"/>
              <a:t>of</a:t>
            </a:r>
            <a:r>
              <a:rPr lang="en-GB" sz="2400" b="1" dirty="0"/>
              <a:t> </a:t>
            </a:r>
            <a:br>
              <a:rPr lang="en-GB" sz="2400" b="1" dirty="0"/>
            </a:br>
            <a:r>
              <a:rPr lang="en-GB" sz="2400" b="1" dirty="0"/>
              <a:t>Bystřice n. P.</a:t>
            </a:r>
          </a:p>
          <a:p>
            <a:pPr algn="ctr"/>
            <a:endParaRPr lang="en-GB" sz="2400" b="1" dirty="0"/>
          </a:p>
          <a:p>
            <a:pPr marL="342900" indent="-342900">
              <a:buFontTx/>
              <a:buChar char="-"/>
            </a:pPr>
            <a:r>
              <a:rPr lang="en-GB" sz="2400" dirty="0"/>
              <a:t>planning of partnership activities</a:t>
            </a:r>
          </a:p>
          <a:p>
            <a:pPr marL="342900" indent="-342900">
              <a:buFontTx/>
              <a:buChar char="-"/>
            </a:pPr>
            <a:r>
              <a:rPr lang="en-GB" sz="2400" dirty="0"/>
              <a:t>knowing pupils to each other</a:t>
            </a:r>
          </a:p>
          <a:p>
            <a:pPr marL="342900" indent="-342900">
              <a:buFontTx/>
              <a:buChar char="-"/>
            </a:pPr>
            <a:r>
              <a:rPr lang="en-GB" sz="2400" dirty="0"/>
              <a:t>making of school presentation</a:t>
            </a:r>
          </a:p>
          <a:p>
            <a:pPr marL="342900" indent="-342900">
              <a:buFontTx/>
              <a:buChar char="-"/>
            </a:pPr>
            <a:r>
              <a:rPr lang="en-GB" sz="2400" dirty="0"/>
              <a:t>making of cards</a:t>
            </a:r>
          </a:p>
          <a:p>
            <a:pPr marL="342900" indent="-342900"/>
            <a:endParaRPr lang="cs-CZ" sz="2400" dirty="0"/>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2442" y="324506"/>
            <a:ext cx="4212000" cy="3159000"/>
          </a:xfrm>
          <a:prstGeom prst="roundRect">
            <a:avLst>
              <a:gd name="adj" fmla="val 8594"/>
            </a:avLst>
          </a:prstGeom>
          <a:solidFill>
            <a:srgbClr val="FFFFFF">
              <a:shade val="85000"/>
            </a:srgbClr>
          </a:solidFill>
          <a:ln>
            <a:noFill/>
          </a:ln>
          <a:effectLst/>
        </p:spPr>
      </p:pic>
      <p:pic>
        <p:nvPicPr>
          <p:cNvPr id="1029"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5400000">
            <a:off x="2426433" y="4108558"/>
            <a:ext cx="2857849" cy="173195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1" name="Obrázek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588" y="3483506"/>
            <a:ext cx="2255854" cy="298763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2992962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140678"/>
            <a:ext cx="5127743" cy="1524800"/>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November/November 2015</a:t>
            </a:r>
          </a:p>
        </p:txBody>
      </p:sp>
      <p:sp>
        <p:nvSpPr>
          <p:cNvPr id="12" name="Zástupný symbol pro text 11"/>
          <p:cNvSpPr>
            <a:spLocks noGrp="1"/>
          </p:cNvSpPr>
          <p:nvPr>
            <p:ph type="body" sz="half" idx="2"/>
          </p:nvPr>
        </p:nvSpPr>
        <p:spPr>
          <a:xfrm>
            <a:off x="290486" y="1735817"/>
            <a:ext cx="4240401" cy="4805660"/>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algn="ctr"/>
            <a:r>
              <a:rPr lang="cs-CZ" sz="2400" b="1" dirty="0"/>
              <a:t>Stretnutie žiakov v Bystřici n. P.</a:t>
            </a:r>
          </a:p>
          <a:p>
            <a:pPr algn="ctr"/>
            <a:endParaRPr lang="cs-CZ" sz="2400" b="1" dirty="0"/>
          </a:p>
          <a:p>
            <a:pPr marL="342900" indent="-342900">
              <a:buFontTx/>
              <a:buChar char="-"/>
            </a:pPr>
            <a:r>
              <a:rPr lang="cs-CZ" sz="2000" dirty="0"/>
              <a:t>prezentácia školy ZŠ Juh 1054 </a:t>
            </a:r>
            <a:br>
              <a:rPr lang="cs-CZ" sz="2000" dirty="0"/>
            </a:br>
            <a:r>
              <a:rPr lang="cs-CZ" sz="2000" dirty="0"/>
              <a:t>Vranov n. T.</a:t>
            </a:r>
          </a:p>
          <a:p>
            <a:pPr marL="342900" indent="-342900">
              <a:buFontTx/>
              <a:buChar char="-"/>
            </a:pPr>
            <a:r>
              <a:rPr lang="cs-CZ" sz="2000" dirty="0"/>
              <a:t>výuka florbalu a hokeja</a:t>
            </a:r>
          </a:p>
          <a:p>
            <a:pPr marL="342900" indent="-342900">
              <a:buFontTx/>
              <a:buChar char="-"/>
            </a:pPr>
            <a:r>
              <a:rPr lang="cs-CZ" sz="2000" dirty="0"/>
              <a:t>exkurzia po okolí Bystřice n. P.</a:t>
            </a:r>
          </a:p>
          <a:p>
            <a:pPr marL="342900" indent="-342900">
              <a:buFontTx/>
              <a:buChar char="-"/>
            </a:pPr>
            <a:endParaRPr lang="cs-CZ" sz="2000" dirty="0"/>
          </a:p>
          <a:p>
            <a:pPr marL="342900" indent="-342900">
              <a:buFontTx/>
              <a:buChar char="-"/>
            </a:pPr>
            <a:endParaRPr lang="cs-CZ" sz="2000" dirty="0"/>
          </a:p>
          <a:p>
            <a:pPr marL="342900" indent="-342900"/>
            <a:endParaRPr lang="cs-CZ" sz="2000" dirty="0"/>
          </a:p>
          <a:p>
            <a:pPr algn="ctr"/>
            <a:r>
              <a:rPr lang="en-GB" sz="2400" b="1" dirty="0"/>
              <a:t>Meeting of pupils in Bystřici n. P.</a:t>
            </a:r>
          </a:p>
          <a:p>
            <a:pPr algn="ctr"/>
            <a:endParaRPr lang="en-GB" sz="2400" b="1" dirty="0"/>
          </a:p>
          <a:p>
            <a:pPr marL="342900" indent="-342900">
              <a:buFontTx/>
              <a:buChar char="-"/>
            </a:pPr>
            <a:r>
              <a:rPr lang="en-GB" sz="2000" dirty="0"/>
              <a:t>presentation of school ZŠ Juh 1054 </a:t>
            </a:r>
            <a:br>
              <a:rPr lang="en-GB" sz="2000" dirty="0"/>
            </a:br>
            <a:r>
              <a:rPr lang="en-GB" sz="2000" dirty="0"/>
              <a:t>Vranov n. T.</a:t>
            </a:r>
          </a:p>
          <a:p>
            <a:pPr marL="342900" indent="-342900">
              <a:buFontTx/>
              <a:buChar char="-"/>
            </a:pPr>
            <a:r>
              <a:rPr lang="sk-SK" sz="2000" dirty="0"/>
              <a:t>lessons</a:t>
            </a:r>
            <a:r>
              <a:rPr lang="en-GB" sz="2000" dirty="0"/>
              <a:t> of floorball and hockey</a:t>
            </a:r>
          </a:p>
          <a:p>
            <a:pPr marL="342900" indent="-342900">
              <a:buFontTx/>
              <a:buChar char="-"/>
            </a:pPr>
            <a:r>
              <a:rPr lang="en-GB" sz="2000" dirty="0"/>
              <a:t>excursion around Bystřice n. P.</a:t>
            </a:r>
          </a:p>
        </p:txBody>
      </p:sp>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25156" y="2458419"/>
            <a:ext cx="2681465" cy="2427780"/>
          </a:xfrm>
          <a:prstGeom prst="roundRect">
            <a:avLst>
              <a:gd name="adj" fmla="val 8594"/>
            </a:avLst>
          </a:prstGeom>
          <a:solidFill>
            <a:srgbClr val="FFFFFF">
              <a:shade val="85000"/>
            </a:srgbClr>
          </a:solidFill>
          <a:ln>
            <a:noFill/>
          </a:ln>
          <a:effectLst/>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89505" y="0"/>
            <a:ext cx="2683585" cy="2835000"/>
          </a:xfrm>
          <a:prstGeom prst="roundRect">
            <a:avLst>
              <a:gd name="adj" fmla="val 8594"/>
            </a:avLst>
          </a:prstGeom>
          <a:solidFill>
            <a:srgbClr val="FFFFFF">
              <a:shade val="85000"/>
            </a:srgbClr>
          </a:solidFill>
          <a:ln>
            <a:noFill/>
          </a:ln>
          <a:effectLst/>
        </p:spPr>
      </p:pic>
      <p:pic>
        <p:nvPicPr>
          <p:cNvPr id="5" name="Obrázek 4"/>
          <p:cNvPicPr>
            <a:picLocks noChangeAspect="1"/>
          </p:cNvPicPr>
          <p:nvPr/>
        </p:nvPicPr>
        <p:blipFill rotWithShape="1">
          <a:blip r:embed="rId4" cstate="email">
            <a:extLst>
              <a:ext uri="{28A0092B-C50C-407E-A947-70E740481C1C}">
                <a14:useLocalDpi xmlns:a14="http://schemas.microsoft.com/office/drawing/2010/main"/>
              </a:ext>
            </a:extLst>
          </a:blip>
          <a:srcRect r="-143"/>
          <a:stretch/>
        </p:blipFill>
        <p:spPr>
          <a:xfrm>
            <a:off x="4847625" y="4513400"/>
            <a:ext cx="4013192" cy="1893114"/>
          </a:xfrm>
          <a:prstGeom prst="roundRect">
            <a:avLst>
              <a:gd name="adj" fmla="val 8594"/>
            </a:avLst>
          </a:prstGeom>
          <a:solidFill>
            <a:srgbClr val="FFFFFF">
              <a:shade val="85000"/>
            </a:srgbClr>
          </a:solidFill>
          <a:ln>
            <a:noFill/>
          </a:ln>
          <a:effectLst/>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75230" y="2542193"/>
            <a:ext cx="1966227" cy="2119553"/>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7922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892062" y="152402"/>
            <a:ext cx="4927938" cy="146538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December/December 2015</a:t>
            </a:r>
          </a:p>
        </p:txBody>
      </p:sp>
      <p:sp>
        <p:nvSpPr>
          <p:cNvPr id="12" name="Zástupný symbol pro text 11"/>
          <p:cNvSpPr>
            <a:spLocks noGrp="1"/>
          </p:cNvSpPr>
          <p:nvPr>
            <p:ph type="body" sz="half" idx="2"/>
          </p:nvPr>
        </p:nvSpPr>
        <p:spPr>
          <a:xfrm>
            <a:off x="4337538" y="1770185"/>
            <a:ext cx="4577305" cy="4841629"/>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cs-CZ" sz="1500" b="1" dirty="0"/>
              <a:t>Logo projektu</a:t>
            </a:r>
          </a:p>
          <a:p>
            <a:pPr algn="ctr"/>
            <a:endParaRPr lang="cs-CZ" sz="1500" b="1" dirty="0"/>
          </a:p>
          <a:p>
            <a:pPr marL="342900" indent="-342900">
              <a:buFontTx/>
              <a:buChar char="-"/>
            </a:pPr>
            <a:r>
              <a:rPr lang="cs-CZ" sz="1500" dirty="0"/>
              <a:t>návrh motívu loga </a:t>
            </a:r>
          </a:p>
          <a:p>
            <a:pPr marL="342900" indent="-342900">
              <a:buFontTx/>
              <a:buChar char="-"/>
            </a:pPr>
            <a:r>
              <a:rPr lang="cs-CZ" sz="1500" dirty="0"/>
              <a:t>ZŠ Juh - Daniela Zubková, Vranov nad Topľou</a:t>
            </a:r>
          </a:p>
          <a:p>
            <a:pPr marL="342900" indent="-342900">
              <a:buFontTx/>
              <a:buChar char="-"/>
            </a:pPr>
            <a:r>
              <a:rPr lang="cs-CZ" sz="1500" dirty="0"/>
              <a:t>konečná podoba loga Pavel Javůrek zo ZŠ Bystřice nad Pernštejnem, Nádražní  </a:t>
            </a:r>
          </a:p>
          <a:p>
            <a:pPr marL="342900" indent="-342900">
              <a:buFontTx/>
              <a:buChar char="-"/>
            </a:pPr>
            <a:r>
              <a:rPr lang="sk-SK" sz="1500" dirty="0"/>
              <a:t>Anketa - "Môj obľúbený šport a trávenie voľného času" </a:t>
            </a:r>
            <a:endParaRPr lang="cs-CZ" sz="1500" dirty="0"/>
          </a:p>
          <a:p>
            <a:pPr marL="342900" indent="-342900"/>
            <a:endParaRPr lang="cs-CZ" sz="1500" dirty="0"/>
          </a:p>
          <a:p>
            <a:pPr algn="ctr"/>
            <a:r>
              <a:rPr lang="en-GB" sz="1500" b="1" dirty="0"/>
              <a:t>Logo  of the project</a:t>
            </a:r>
          </a:p>
          <a:p>
            <a:pPr algn="ctr"/>
            <a:endParaRPr lang="en-GB" sz="1500" b="1" dirty="0"/>
          </a:p>
          <a:p>
            <a:pPr marL="342900" indent="-342900">
              <a:buFontTx/>
              <a:buChar char="-"/>
            </a:pPr>
            <a:r>
              <a:rPr lang="en-GB" sz="1500" dirty="0"/>
              <a:t>suggestion of logo </a:t>
            </a:r>
            <a:r>
              <a:rPr lang="en-GB" sz="1500" dirty="0" err="1"/>
              <a:t>moti</a:t>
            </a:r>
            <a:r>
              <a:rPr lang="sk-SK" sz="1500" dirty="0" err="1"/>
              <a:t>ve</a:t>
            </a:r>
            <a:r>
              <a:rPr lang="en-GB" sz="1500" dirty="0"/>
              <a:t> </a:t>
            </a:r>
          </a:p>
          <a:p>
            <a:pPr marL="342900" indent="-342900">
              <a:buFontTx/>
              <a:buChar char="-"/>
            </a:pPr>
            <a:r>
              <a:rPr lang="en-GB" sz="1500" dirty="0"/>
              <a:t>ZŠ Juh - Daniela Zubková, Vranov nad Topľou</a:t>
            </a:r>
          </a:p>
          <a:p>
            <a:pPr marL="342900" indent="-342900">
              <a:buFontTx/>
              <a:buChar char="-"/>
            </a:pPr>
            <a:r>
              <a:rPr lang="en-GB" sz="1500" dirty="0"/>
              <a:t>final form of logo from Pavel Javůrek from ZŠ Bystřice nad Pernštejnem, Nádražní  </a:t>
            </a:r>
          </a:p>
          <a:p>
            <a:pPr marL="342900" indent="-342900">
              <a:buFontTx/>
              <a:buChar char="-"/>
            </a:pPr>
            <a:r>
              <a:rPr lang="en-GB" sz="1500" dirty="0"/>
              <a:t>Inquiry</a:t>
            </a:r>
            <a:r>
              <a:rPr lang="sk-SK" sz="1500" dirty="0"/>
              <a:t> </a:t>
            </a:r>
            <a:r>
              <a:rPr lang="en-GB" sz="1500" dirty="0"/>
              <a:t>- "My favourite sport and spending of free time" </a:t>
            </a:r>
          </a:p>
        </p:txBody>
      </p:sp>
      <p:pic>
        <p:nvPicPr>
          <p:cNvPr id="5" name="Obráze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041055"/>
            <a:ext cx="2017827" cy="2043811"/>
          </a:xfrm>
          <a:prstGeom prst="rect">
            <a:avLst/>
          </a:prstGeom>
          <a:ln>
            <a:noFill/>
          </a:ln>
        </p:spPr>
      </p:pic>
      <p:pic>
        <p:nvPicPr>
          <p:cNvPr id="6" name="Obrázek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10" y="0"/>
            <a:ext cx="2220272" cy="2041055"/>
          </a:xfrm>
          <a:prstGeom prst="roundRect">
            <a:avLst>
              <a:gd name="adj" fmla="val 8594"/>
            </a:avLst>
          </a:prstGeom>
          <a:solidFill>
            <a:srgbClr val="FFFFFF">
              <a:shade val="85000"/>
            </a:srgbClr>
          </a:solidFill>
          <a:ln>
            <a:noFill/>
          </a:ln>
          <a:effec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15662" y="1403272"/>
            <a:ext cx="1979071" cy="200550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10" y="4424996"/>
            <a:ext cx="2560241" cy="2137440"/>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15662" y="3721450"/>
            <a:ext cx="1979071" cy="1996924"/>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558009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7419" y="891862"/>
            <a:ext cx="1872000" cy="2496000"/>
          </a:xfrm>
          <a:prstGeom prst="roundRect">
            <a:avLst>
              <a:gd name="adj" fmla="val 8594"/>
            </a:avLst>
          </a:prstGeom>
          <a:solidFill>
            <a:srgbClr val="FFFFFF">
              <a:shade val="85000"/>
            </a:srgbClr>
          </a:solidFill>
          <a:ln>
            <a:noFill/>
          </a:ln>
          <a:effectLst/>
        </p:spPr>
      </p:pic>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Január/January 2016</a:t>
            </a:r>
          </a:p>
        </p:txBody>
      </p:sp>
      <p:sp>
        <p:nvSpPr>
          <p:cNvPr id="12" name="Zástupný symbol pro text 11"/>
          <p:cNvSpPr>
            <a:spLocks noGrp="1"/>
          </p:cNvSpPr>
          <p:nvPr>
            <p:ph type="body" sz="half" idx="2"/>
          </p:nvPr>
        </p:nvSpPr>
        <p:spPr>
          <a:xfrm>
            <a:off x="395993" y="1665478"/>
            <a:ext cx="4240401" cy="4700153"/>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lgn="ctr"/>
            <a:r>
              <a:rPr lang="cs-CZ" sz="2400" b="1" dirty="0"/>
              <a:t>Leták partnerstva</a:t>
            </a:r>
          </a:p>
          <a:p>
            <a:pPr algn="ctr"/>
            <a:endParaRPr lang="cs-CZ" sz="2400" b="1" dirty="0"/>
          </a:p>
          <a:p>
            <a:pPr marL="342900" indent="-342900">
              <a:buFontTx/>
              <a:buChar char="-"/>
            </a:pPr>
            <a:r>
              <a:rPr lang="cs-CZ" sz="2000" dirty="0"/>
              <a:t>informácie o hlavnej myšlienke projektu a zásadných aktivitách</a:t>
            </a:r>
          </a:p>
          <a:p>
            <a:pPr marL="342900" indent="-342900"/>
            <a:r>
              <a:rPr lang="cs-CZ" sz="2000" dirty="0"/>
              <a:t>-     stretnutie realizačného tímu pedagógov a žiakov</a:t>
            </a:r>
          </a:p>
          <a:p>
            <a:pPr marL="342900" indent="-342900">
              <a:buFontTx/>
              <a:buChar char="-"/>
            </a:pPr>
            <a:endParaRPr lang="cs-CZ" sz="2000" dirty="0"/>
          </a:p>
          <a:p>
            <a:pPr algn="ctr"/>
            <a:r>
              <a:rPr lang="en-GB" sz="2400" b="1" dirty="0"/>
              <a:t>The leaflet of partnership</a:t>
            </a:r>
            <a:endParaRPr lang="sk-SK" sz="2400" b="1" dirty="0"/>
          </a:p>
          <a:p>
            <a:pPr algn="ctr"/>
            <a:endParaRPr lang="en-GB" sz="2400" b="1" dirty="0"/>
          </a:p>
          <a:p>
            <a:pPr marL="342900" indent="-342900">
              <a:buFontTx/>
              <a:buChar char="-"/>
            </a:pPr>
            <a:r>
              <a:rPr lang="en-GB" sz="2000" dirty="0"/>
              <a:t>information about the main idea of project and fundamental activities</a:t>
            </a:r>
          </a:p>
          <a:p>
            <a:pPr marL="342900" indent="-342900"/>
            <a:r>
              <a:rPr lang="en-GB" sz="2000" dirty="0"/>
              <a:t>-     meeting of the </a:t>
            </a:r>
            <a:r>
              <a:rPr lang="sk-SK" sz="2000" dirty="0"/>
              <a:t>realisation </a:t>
            </a:r>
            <a:r>
              <a:rPr lang="en-GB" sz="2000" dirty="0"/>
              <a:t>team    consisting of teachers and pupils</a:t>
            </a:r>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2495" y="3722675"/>
            <a:ext cx="1872000" cy="2496000"/>
          </a:xfrm>
          <a:prstGeom prst="roundRect">
            <a:avLst>
              <a:gd name="adj" fmla="val 8594"/>
            </a:avLst>
          </a:prstGeom>
          <a:solidFill>
            <a:srgbClr val="FFFFFF">
              <a:shade val="85000"/>
            </a:srgbClr>
          </a:solidFill>
          <a:ln>
            <a:noFill/>
          </a:ln>
          <a:effectLst/>
        </p:spPr>
      </p:pic>
      <p:pic>
        <p:nvPicPr>
          <p:cNvPr id="5" name="Obráze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0597" y="1070715"/>
            <a:ext cx="1872000" cy="2496000"/>
          </a:xfrm>
          <a:prstGeom prst="roundRect">
            <a:avLst>
              <a:gd name="adj" fmla="val 8594"/>
            </a:avLst>
          </a:prstGeom>
          <a:solidFill>
            <a:srgbClr val="FFFFFF">
              <a:shade val="85000"/>
            </a:srgbClr>
          </a:solidFill>
          <a:ln>
            <a:noFill/>
          </a:ln>
          <a:effectLst/>
        </p:spPr>
      </p:pic>
      <p:pic>
        <p:nvPicPr>
          <p:cNvPr id="3" name="Obrázek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0596" y="3942076"/>
            <a:ext cx="1872000" cy="249599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6338428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0"/>
            <a:ext cx="4534587" cy="1699846"/>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Február/February 2016</a:t>
            </a:r>
          </a:p>
        </p:txBody>
      </p:sp>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cs-CZ" sz="1600" b="1" dirty="0"/>
              <a:t>Príprava a realizácia projektového dňa „Zdravý životný štýl“</a:t>
            </a:r>
          </a:p>
          <a:p>
            <a:pPr algn="ctr"/>
            <a:endParaRPr lang="cs-CZ" sz="1600" b="1" dirty="0"/>
          </a:p>
          <a:p>
            <a:r>
              <a:rPr lang="cs-CZ" sz="1600" dirty="0"/>
              <a:t>- prezentácia posterov</a:t>
            </a:r>
          </a:p>
          <a:p>
            <a:r>
              <a:rPr lang="cs-CZ" sz="1600" dirty="0"/>
              <a:t>- korčuľovanie  – podpora pohybových aktivít žiakov</a:t>
            </a:r>
          </a:p>
          <a:p>
            <a:pPr algn="ctr"/>
            <a:endParaRPr lang="sk-SK" sz="1600" b="1" dirty="0"/>
          </a:p>
          <a:p>
            <a:pPr algn="ctr"/>
            <a:r>
              <a:rPr lang="en-GB" sz="1600" b="1" dirty="0"/>
              <a:t>Preparing and  realization of  project day „Healthy lifestyle“</a:t>
            </a:r>
          </a:p>
          <a:p>
            <a:pPr algn="ctr"/>
            <a:endParaRPr lang="en-GB" sz="1600" b="1" dirty="0"/>
          </a:p>
          <a:p>
            <a:r>
              <a:rPr lang="en-GB" sz="1600" dirty="0"/>
              <a:t>- presentation of posters</a:t>
            </a:r>
          </a:p>
          <a:p>
            <a:r>
              <a:rPr lang="en-GB" sz="1600" dirty="0"/>
              <a:t>- skating – support of motion activities of pupils</a:t>
            </a:r>
          </a:p>
        </p:txBody>
      </p:sp>
      <p:pic>
        <p:nvPicPr>
          <p:cNvPr id="13314" name="Picture 2" descr="https://scontent-vie1-1.xx.fbcdn.net/v/t35.0-12/16731852_702702016574904_947945760_o.jpg?oh=9cd898c6e344b06dd9b951e68bbdf5e8&amp;oe=58A2B56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677" y="164124"/>
            <a:ext cx="3247292" cy="2632398"/>
          </a:xfrm>
          <a:prstGeom prst="roundRect">
            <a:avLst>
              <a:gd name="adj" fmla="val 8594"/>
            </a:avLst>
          </a:prstGeom>
          <a:solidFill>
            <a:srgbClr val="FFFFFF">
              <a:shade val="85000"/>
            </a:srgbClr>
          </a:solidFill>
          <a:ln>
            <a:noFill/>
          </a:ln>
          <a:effectLst/>
        </p:spPr>
      </p:pic>
      <p:pic>
        <p:nvPicPr>
          <p:cNvPr id="13318" name="Picture 6" descr="https://scontent-vie1-1.xx.fbcdn.net/v/t35.0-12/16667701_702701976574908_614589975_o.jpg?oh=a27224dc3d363fa94aff9a42dede8533&amp;oe=58A2560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0677" y="4243754"/>
            <a:ext cx="3446585" cy="2435572"/>
          </a:xfrm>
          <a:prstGeom prst="roundRect">
            <a:avLst>
              <a:gd name="adj" fmla="val 8594"/>
            </a:avLst>
          </a:prstGeom>
          <a:solidFill>
            <a:srgbClr val="FFFFFF">
              <a:shade val="85000"/>
            </a:srgbClr>
          </a:solidFill>
          <a:ln>
            <a:noFill/>
          </a:ln>
          <a:effectLst/>
        </p:spPr>
      </p:pic>
      <p:pic>
        <p:nvPicPr>
          <p:cNvPr id="13322" name="Picture 10" descr="Fotka pou&amp;zcaron;ívate&amp;lcaron;a ZŠ Juh 1054 Vranov nad Top&amp;lcaron;o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94339" y="2657312"/>
            <a:ext cx="2919046" cy="204902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32970651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Marec/ March 2016</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10000"/>
          </a:bodyPr>
          <a:lstStyle/>
          <a:p>
            <a:pPr algn="ctr"/>
            <a:r>
              <a:rPr lang="cs-CZ" sz="2400" b="1" dirty="0"/>
              <a:t>Videokonferencia, telemost</a:t>
            </a:r>
          </a:p>
          <a:p>
            <a:pPr algn="ctr"/>
            <a:endParaRPr lang="cs-CZ" sz="2400" b="1" dirty="0"/>
          </a:p>
          <a:p>
            <a:pPr marL="342900" indent="-342900">
              <a:buFontTx/>
              <a:buChar char="-"/>
            </a:pPr>
            <a:r>
              <a:rPr lang="cs-CZ" sz="2000" dirty="0"/>
              <a:t>o projektovom dni  „Zdravý životný štýl“</a:t>
            </a:r>
          </a:p>
          <a:p>
            <a:pPr marL="342900" indent="-342900">
              <a:buFontTx/>
              <a:buChar char="-"/>
            </a:pPr>
            <a:r>
              <a:rPr lang="cs-CZ" sz="2000" dirty="0"/>
              <a:t>telemost so ZŠ Nádražní, Bystřice n. P., výmena  informácií o realizácii projektového dňa</a:t>
            </a:r>
          </a:p>
          <a:p>
            <a:pPr marL="342900" indent="-342900">
              <a:buFontTx/>
              <a:buChar char="-"/>
            </a:pPr>
            <a:endParaRPr lang="cs-CZ" sz="2000" dirty="0"/>
          </a:p>
          <a:p>
            <a:pPr algn="ctr"/>
            <a:r>
              <a:rPr lang="en-GB" sz="2000" b="1" dirty="0"/>
              <a:t>Videoconference, tele-bridge</a:t>
            </a:r>
            <a:endParaRPr lang="sk-SK" sz="2000" b="1" dirty="0"/>
          </a:p>
          <a:p>
            <a:pPr algn="ctr"/>
            <a:endParaRPr lang="en-GB" sz="2000" b="1" dirty="0"/>
          </a:p>
          <a:p>
            <a:pPr marL="342900" indent="-342900">
              <a:buFontTx/>
              <a:buChar char="-"/>
            </a:pPr>
            <a:r>
              <a:rPr lang="en-GB" sz="2000" dirty="0"/>
              <a:t>about a project day „Healthy life style“</a:t>
            </a:r>
          </a:p>
          <a:p>
            <a:pPr marL="342900" indent="-342900">
              <a:buFontTx/>
              <a:buChar char="-"/>
            </a:pPr>
            <a:r>
              <a:rPr lang="en-GB" sz="2000" dirty="0"/>
              <a:t>tele-bridge with ZŠ Nádražní, Bystřice n. P., exchange of information</a:t>
            </a:r>
            <a:r>
              <a:rPr lang="sk-SK" sz="2000" dirty="0"/>
              <a:t>s</a:t>
            </a:r>
            <a:r>
              <a:rPr lang="en-GB" sz="2000" dirty="0"/>
              <a:t> about realization of the project day</a:t>
            </a:r>
          </a:p>
        </p:txBody>
      </p:sp>
      <p:pic>
        <p:nvPicPr>
          <p:cNvPr id="12290" name="Picture 2" descr="https://scontent-vie1-1.xx.fbcdn.net/v/t1.0-0/c100.0.200.200/p200x200/10157247_1092835847433242_7641121404338971551_n.jpg?oh=4b6285a0637f19fecd4c008deb249592&amp;oe=5902A0E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536466" y="187568"/>
            <a:ext cx="2060087" cy="2051539"/>
          </a:xfrm>
          <a:prstGeom prst="roundRect">
            <a:avLst>
              <a:gd name="adj" fmla="val 8594"/>
            </a:avLst>
          </a:prstGeom>
          <a:solidFill>
            <a:srgbClr val="FFFFFF">
              <a:shade val="85000"/>
            </a:srgbClr>
          </a:solidFill>
          <a:ln>
            <a:noFill/>
          </a:ln>
          <a:effectLst/>
        </p:spPr>
      </p:pic>
      <p:pic>
        <p:nvPicPr>
          <p:cNvPr id="12292" name="Picture 4" descr="https://scontent-vie1-1.xx.fbcdn.net/v/t1.0-0/c0.0.200.200/p200x200/580378_1092836434099850_4377584485140816868_n.jpg?oh=944f784d3664726e5ead6836797c4aa9&amp;oe=590562B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869722" y="2180492"/>
            <a:ext cx="2274278" cy="2344616"/>
          </a:xfrm>
          <a:prstGeom prst="roundRect">
            <a:avLst>
              <a:gd name="adj" fmla="val 8594"/>
            </a:avLst>
          </a:prstGeom>
          <a:solidFill>
            <a:srgbClr val="FFFFFF">
              <a:shade val="85000"/>
            </a:srgbClr>
          </a:solidFill>
          <a:ln>
            <a:noFill/>
          </a:ln>
          <a:effectLst/>
        </p:spPr>
      </p:pic>
      <p:pic>
        <p:nvPicPr>
          <p:cNvPr id="12294" name="Picture 6" descr="https://scontent-vie1-1.xx.fbcdn.net/v/t1.0-0/c0.0.200.200/p200x200/12239935_1092835957433231_6029225524070610534_n.jpg?oh=f7553f738422ca8188386294aca43ecc&amp;oe=593A608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00955" y="2250830"/>
            <a:ext cx="2166082" cy="2321169"/>
          </a:xfrm>
          <a:prstGeom prst="roundRect">
            <a:avLst>
              <a:gd name="adj" fmla="val 8594"/>
            </a:avLst>
          </a:prstGeom>
          <a:solidFill>
            <a:srgbClr val="FFFFFF">
              <a:shade val="85000"/>
            </a:srgbClr>
          </a:solidFill>
          <a:ln>
            <a:noFill/>
          </a:ln>
          <a:effectLst/>
        </p:spPr>
      </p:pic>
      <p:pic>
        <p:nvPicPr>
          <p:cNvPr id="12296" name="Picture 8" descr="https://scontent-vie1-1.xx.fbcdn.net/v/t1.0-0/c100.0.200.200/p200x200/943843_1092835670766593_3225377395439948931_n.jpg?oh=df30096770b164efbf852fe5b1159886&amp;oe=59460F2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130318" y="4572001"/>
            <a:ext cx="2013682" cy="2285999"/>
          </a:xfrm>
          <a:prstGeom prst="roundRect">
            <a:avLst>
              <a:gd name="adj" fmla="val 8594"/>
            </a:avLst>
          </a:prstGeom>
          <a:solidFill>
            <a:srgbClr val="FFFFFF">
              <a:shade val="85000"/>
            </a:srgbClr>
          </a:solidFill>
          <a:ln>
            <a:noFill/>
          </a:ln>
          <a:effectLst/>
        </p:spPr>
      </p:pic>
      <p:pic>
        <p:nvPicPr>
          <p:cNvPr id="12298" name="Picture 10" descr="Fotka pou&amp;zcaron;ívate&amp;lcaron;a ZŠ Juh 1054 Vranov nad Top&amp;lcaron;ou."/>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5784" y="4548554"/>
            <a:ext cx="2461846" cy="230944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68499354"/>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Apríl/April 2016</a:t>
            </a:r>
          </a:p>
        </p:txBody>
      </p:sp>
      <p:sp>
        <p:nvSpPr>
          <p:cNvPr id="12" name="Zástupný symbol pro text 11"/>
          <p:cNvSpPr>
            <a:spLocks noGrp="1"/>
          </p:cNvSpPr>
          <p:nvPr>
            <p:ph type="body" sz="half" idx="2"/>
          </p:nvPr>
        </p:nvSpPr>
        <p:spPr>
          <a:xfrm>
            <a:off x="4579598" y="1641231"/>
            <a:ext cx="4240401" cy="4825453"/>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20000"/>
          </a:bodyPr>
          <a:lstStyle/>
          <a:p>
            <a:pPr algn="ctr"/>
            <a:r>
              <a:rPr lang="cs-CZ" sz="2400" b="1" dirty="0"/>
              <a:t>Deň otvorených dverí</a:t>
            </a:r>
          </a:p>
          <a:p>
            <a:pPr algn="ctr"/>
            <a:endParaRPr lang="cs-CZ" sz="2400" b="1" dirty="0"/>
          </a:p>
          <a:p>
            <a:pPr marL="342900" indent="-342900">
              <a:buFontTx/>
              <a:buChar char="-"/>
            </a:pPr>
            <a:r>
              <a:rPr lang="cs-CZ" sz="2000" dirty="0"/>
              <a:t>prezentácia o realizovaných aktivitách v rámci projektu</a:t>
            </a:r>
          </a:p>
          <a:p>
            <a:pPr marL="342900" indent="-342900">
              <a:buFontTx/>
              <a:buChar char="-"/>
            </a:pPr>
            <a:r>
              <a:rPr lang="cs-CZ" sz="2000" dirty="0"/>
              <a:t>jumping –podpora pohybových aktivít žiakov</a:t>
            </a:r>
          </a:p>
          <a:p>
            <a:pPr marL="342900" indent="-342900">
              <a:buFontTx/>
              <a:buChar char="-"/>
            </a:pPr>
            <a:r>
              <a:rPr lang="cs-CZ" sz="2000" dirty="0"/>
              <a:t>stretnutie realizačných tímov k výmennému  pobytu vo Vranove</a:t>
            </a:r>
          </a:p>
          <a:p>
            <a:pPr marL="342900" indent="-342900">
              <a:buFontTx/>
              <a:buChar char="-"/>
            </a:pPr>
            <a:endParaRPr lang="cs-CZ" sz="2000" dirty="0"/>
          </a:p>
          <a:p>
            <a:pPr marL="342900" indent="-342900"/>
            <a:r>
              <a:rPr lang="cs-CZ" sz="2000" dirty="0"/>
              <a:t>                   </a:t>
            </a:r>
            <a:r>
              <a:rPr lang="en-GB" sz="2000" b="1" dirty="0"/>
              <a:t>The day of free entrance</a:t>
            </a:r>
          </a:p>
          <a:p>
            <a:pPr marL="342900" indent="-342900"/>
            <a:endParaRPr lang="en-GB" sz="2000" dirty="0"/>
          </a:p>
          <a:p>
            <a:pPr marL="342900" indent="-342900">
              <a:buFontTx/>
              <a:buChar char="-"/>
            </a:pPr>
            <a:r>
              <a:rPr lang="en-GB" sz="2000" dirty="0"/>
              <a:t>presentation about realized activities within the scope of project</a:t>
            </a:r>
          </a:p>
          <a:p>
            <a:pPr marL="342900" indent="-342900">
              <a:buFontTx/>
              <a:buChar char="-"/>
            </a:pPr>
            <a:r>
              <a:rPr lang="en-GB" sz="2000" dirty="0"/>
              <a:t>jumping- support of motion activities of pupils</a:t>
            </a:r>
          </a:p>
          <a:p>
            <a:pPr marL="342900" indent="-342900">
              <a:buFontTx/>
              <a:buChar char="-"/>
            </a:pPr>
            <a:r>
              <a:rPr lang="en-GB" sz="2000" dirty="0"/>
              <a:t>meeting of realization teams of exchange visit to Vranov</a:t>
            </a:r>
          </a:p>
        </p:txBody>
      </p:sp>
      <p:pic>
        <p:nvPicPr>
          <p:cNvPr id="11266" name="Picture 2" descr="dsc_0829-204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4861" y="3985846"/>
            <a:ext cx="4072048" cy="2704094"/>
          </a:xfrm>
          <a:prstGeom prst="roundRect">
            <a:avLst>
              <a:gd name="adj" fmla="val 8594"/>
            </a:avLst>
          </a:prstGeom>
          <a:solidFill>
            <a:srgbClr val="FFFFFF">
              <a:shade val="85000"/>
            </a:srgbClr>
          </a:solidFill>
          <a:ln>
            <a:noFill/>
          </a:ln>
          <a:effectLst/>
        </p:spPr>
      </p:pic>
      <p:pic>
        <p:nvPicPr>
          <p:cNvPr id="11270" name="Picture 6" descr="p117056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7169" y="175847"/>
            <a:ext cx="2965939" cy="1570892"/>
          </a:xfrm>
          <a:prstGeom prst="roundRect">
            <a:avLst>
              <a:gd name="adj" fmla="val 8594"/>
            </a:avLst>
          </a:prstGeom>
          <a:solidFill>
            <a:srgbClr val="FFFFFF">
              <a:shade val="85000"/>
            </a:srgbClr>
          </a:solidFill>
          <a:ln>
            <a:noFill/>
          </a:ln>
          <a:effectLst/>
        </p:spPr>
      </p:pic>
      <p:pic>
        <p:nvPicPr>
          <p:cNvPr id="11272" name="Picture 8" descr="p117053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7170" y="1929301"/>
            <a:ext cx="2989385" cy="188114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10660501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3" y="354169"/>
            <a:ext cx="36133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Máj/May 2016</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77500" lnSpcReduction="20000"/>
          </a:bodyPr>
          <a:lstStyle/>
          <a:p>
            <a:pPr algn="ctr"/>
            <a:endParaRPr lang="cs-CZ" sz="2400" b="1" dirty="0"/>
          </a:p>
          <a:p>
            <a:pPr algn="ctr"/>
            <a:r>
              <a:rPr lang="cs-CZ" sz="2400" b="1" dirty="0"/>
              <a:t>Stretnutie žiakov vo Vranove nad Topľou</a:t>
            </a:r>
          </a:p>
          <a:p>
            <a:pPr algn="ctr"/>
            <a:endParaRPr lang="cs-CZ" sz="2400" b="1" dirty="0"/>
          </a:p>
          <a:p>
            <a:pPr marL="342900" indent="-342900">
              <a:buFontTx/>
              <a:buChar char="-"/>
            </a:pPr>
            <a:r>
              <a:rPr lang="cs-CZ" sz="2000" dirty="0"/>
              <a:t>prezentácia školy ZŠ Bystřice n. P.</a:t>
            </a:r>
          </a:p>
          <a:p>
            <a:pPr marL="342900" indent="-342900">
              <a:buFontTx/>
              <a:buChar char="-"/>
            </a:pPr>
            <a:r>
              <a:rPr lang="cs-CZ" sz="2000" dirty="0"/>
              <a:t>výuka volejbalu a juda</a:t>
            </a:r>
          </a:p>
          <a:p>
            <a:pPr marL="342900" indent="-342900">
              <a:buFontTx/>
              <a:buChar char="-"/>
            </a:pPr>
            <a:r>
              <a:rPr lang="cs-CZ" sz="2000" dirty="0"/>
              <a:t>exkurzie  zamerané k spoznávaniu  regionu Vranova nad Topľou</a:t>
            </a:r>
          </a:p>
          <a:p>
            <a:pPr marL="342900" indent="-342900">
              <a:buFontTx/>
              <a:buChar char="-"/>
            </a:pPr>
            <a:endParaRPr lang="cs-CZ" sz="2000" dirty="0"/>
          </a:p>
          <a:p>
            <a:r>
              <a:rPr lang="en-GB" sz="2000" b="1" dirty="0"/>
              <a:t>Meeting of pupils in Vranov nad Topľou</a:t>
            </a:r>
          </a:p>
          <a:p>
            <a:pPr marL="342900" indent="-342900">
              <a:buFontTx/>
              <a:buChar char="-"/>
            </a:pPr>
            <a:endParaRPr lang="en-GB" sz="2000" dirty="0"/>
          </a:p>
          <a:p>
            <a:pPr marL="342900" indent="-342900">
              <a:buFontTx/>
              <a:buChar char="-"/>
            </a:pPr>
            <a:r>
              <a:rPr lang="en-GB" sz="2000" dirty="0"/>
              <a:t>presentation of school ZŠ Bystřice n. P.</a:t>
            </a:r>
          </a:p>
          <a:p>
            <a:pPr marL="342900" indent="-342900">
              <a:buFontTx/>
              <a:buChar char="-"/>
            </a:pPr>
            <a:r>
              <a:rPr lang="en-GB" sz="2000" dirty="0"/>
              <a:t>lesson</a:t>
            </a:r>
            <a:r>
              <a:rPr lang="sk-SK" sz="2000" dirty="0"/>
              <a:t>s</a:t>
            </a:r>
            <a:r>
              <a:rPr lang="en-GB" sz="2000" dirty="0"/>
              <a:t> of volleyball and judo</a:t>
            </a:r>
          </a:p>
          <a:p>
            <a:pPr marL="342900" indent="-342900">
              <a:buFontTx/>
              <a:buChar char="-"/>
            </a:pPr>
            <a:r>
              <a:rPr lang="en-GB" sz="2000" dirty="0"/>
              <a:t>excursion intended to see region</a:t>
            </a:r>
            <a:r>
              <a:rPr lang="sk-SK" sz="2000" dirty="0"/>
              <a:t> of</a:t>
            </a:r>
            <a:r>
              <a:rPr lang="en-GB" sz="2000" dirty="0"/>
              <a:t> Vranov nad Topľou</a:t>
            </a:r>
          </a:p>
        </p:txBody>
      </p:sp>
      <p:pic>
        <p:nvPicPr>
          <p:cNvPr id="10241" name="Picture 1" descr="C:\Users\Ľuboslav Soták\Desktop\Buď fit\DSC05078.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61409" y="1688123"/>
            <a:ext cx="2182591" cy="2907323"/>
          </a:xfrm>
          <a:prstGeom prst="roundRect">
            <a:avLst>
              <a:gd name="adj" fmla="val 8594"/>
            </a:avLst>
          </a:prstGeom>
          <a:solidFill>
            <a:srgbClr val="FFFFFF">
              <a:shade val="85000"/>
            </a:srgbClr>
          </a:solidFill>
          <a:ln>
            <a:noFill/>
          </a:ln>
          <a:effectLst/>
        </p:spPr>
      </p:pic>
      <p:pic>
        <p:nvPicPr>
          <p:cNvPr id="10242" name="Picture 2" descr="C:\Users\Ľuboslav Soták\Desktop\Buď fit\DSC0542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77006" y="4227759"/>
            <a:ext cx="3009794" cy="2173041"/>
          </a:xfrm>
          <a:prstGeom prst="roundRect">
            <a:avLst>
              <a:gd name="adj" fmla="val 8594"/>
            </a:avLst>
          </a:prstGeom>
          <a:solidFill>
            <a:srgbClr val="FFFFFF">
              <a:shade val="85000"/>
            </a:srgbClr>
          </a:solidFill>
          <a:ln>
            <a:noFill/>
          </a:ln>
          <a:effectLst/>
        </p:spPr>
      </p:pic>
      <p:pic>
        <p:nvPicPr>
          <p:cNvPr id="14" name="Picture 4" descr="C:\Users\Ľuboslav Soták\Desktop\Buď fit\DSC0512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58323" y="2098432"/>
            <a:ext cx="2363800" cy="2192215"/>
          </a:xfrm>
          <a:prstGeom prst="roundRect">
            <a:avLst>
              <a:gd name="adj" fmla="val 8594"/>
            </a:avLst>
          </a:prstGeom>
          <a:solidFill>
            <a:srgbClr val="FFFFFF">
              <a:shade val="85000"/>
            </a:srgbClr>
          </a:solidFill>
          <a:ln>
            <a:noFill/>
          </a:ln>
          <a:effectLst/>
        </p:spPr>
      </p:pic>
      <p:pic>
        <p:nvPicPr>
          <p:cNvPr id="10243" name="Picture 3" descr="C:\Users\Ľuboslav Soták\Desktop\Buď fit\DSC0514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05046" y="0"/>
            <a:ext cx="3364766" cy="213360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173487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Jún/June 2016</a:t>
            </a:r>
          </a:p>
        </p:txBody>
      </p:sp>
      <p:sp>
        <p:nvSpPr>
          <p:cNvPr id="12" name="Zástupný symbol pro text 11"/>
          <p:cNvSpPr>
            <a:spLocks noGrp="1"/>
          </p:cNvSpPr>
          <p:nvPr>
            <p:ph type="body" sz="half" idx="2"/>
          </p:nvPr>
        </p:nvSpPr>
        <p:spPr>
          <a:xfrm>
            <a:off x="4579598" y="1913487"/>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85000" lnSpcReduction="10000"/>
          </a:bodyPr>
          <a:lstStyle/>
          <a:p>
            <a:pPr algn="ctr"/>
            <a:r>
              <a:rPr lang="cs-CZ" sz="2400" b="1" dirty="0"/>
              <a:t>Prezentácia pre žiakov školy</a:t>
            </a:r>
          </a:p>
          <a:p>
            <a:pPr algn="ctr"/>
            <a:endParaRPr lang="cs-CZ" sz="2400" b="1" dirty="0"/>
          </a:p>
          <a:p>
            <a:r>
              <a:rPr lang="cs-CZ" sz="2000" dirty="0"/>
              <a:t>-    Informácia pre žiakov školy o realizovaných aktivitách v rámci projektu</a:t>
            </a:r>
          </a:p>
          <a:p>
            <a:pPr marL="342900" indent="-342900">
              <a:buFontTx/>
              <a:buChar char="-"/>
            </a:pPr>
            <a:r>
              <a:rPr lang="cs-CZ" sz="2000" dirty="0"/>
              <a:t>evaluácia projektu za 1. rok</a:t>
            </a:r>
          </a:p>
          <a:p>
            <a:pPr marL="342900" indent="-342900">
              <a:buFontTx/>
              <a:buChar char="-"/>
            </a:pPr>
            <a:r>
              <a:rPr lang="cs-CZ" sz="2000" dirty="0"/>
              <a:t>tvorba metodickej príručky</a:t>
            </a:r>
          </a:p>
          <a:p>
            <a:pPr marL="342900" indent="-342900">
              <a:buFontTx/>
              <a:buChar char="-"/>
            </a:pPr>
            <a:endParaRPr lang="cs-CZ" sz="2000" dirty="0"/>
          </a:p>
          <a:p>
            <a:pPr algn="ctr"/>
            <a:r>
              <a:rPr lang="en-GB" sz="2400" b="1" dirty="0"/>
              <a:t>Presentation for pupils of school</a:t>
            </a:r>
          </a:p>
          <a:p>
            <a:pPr algn="ctr"/>
            <a:endParaRPr lang="en-GB" sz="2400" b="1" dirty="0"/>
          </a:p>
          <a:p>
            <a:pPr marL="342900" indent="-342900">
              <a:buFontTx/>
              <a:buChar char="-"/>
            </a:pPr>
            <a:r>
              <a:rPr lang="en-GB" sz="2000" dirty="0"/>
              <a:t>infor</a:t>
            </a:r>
            <a:r>
              <a:rPr lang="sk-SK" sz="2000" dirty="0"/>
              <a:t>mation</a:t>
            </a:r>
            <a:r>
              <a:rPr lang="en-GB" sz="2000" dirty="0"/>
              <a:t> </a:t>
            </a:r>
            <a:r>
              <a:rPr lang="sk-SK" sz="2000" dirty="0"/>
              <a:t>for</a:t>
            </a:r>
            <a:r>
              <a:rPr lang="en-GB" sz="2000" dirty="0"/>
              <a:t> pupils about project´s activities connecting with the project</a:t>
            </a:r>
          </a:p>
          <a:p>
            <a:pPr marL="342900" indent="-342900">
              <a:buFontTx/>
              <a:buChar char="-"/>
            </a:pPr>
            <a:r>
              <a:rPr lang="en-GB" sz="2000" dirty="0"/>
              <a:t>evaluation of the project during the first year</a:t>
            </a:r>
          </a:p>
          <a:p>
            <a:pPr marL="342900" indent="-342900">
              <a:buFontTx/>
              <a:buChar char="-"/>
            </a:pPr>
            <a:r>
              <a:rPr lang="en-GB" sz="2000" dirty="0"/>
              <a:t>making of methodical manual</a:t>
            </a:r>
          </a:p>
        </p:txBody>
      </p:sp>
      <p:pic>
        <p:nvPicPr>
          <p:cNvPr id="9218" name="Picture 2" descr="dsc_0241-102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9630" y="3376246"/>
            <a:ext cx="4220307" cy="2977753"/>
          </a:xfrm>
          <a:prstGeom prst="roundRect">
            <a:avLst>
              <a:gd name="adj" fmla="val 8594"/>
            </a:avLst>
          </a:prstGeom>
          <a:solidFill>
            <a:srgbClr val="FFFFFF">
              <a:shade val="85000"/>
            </a:srgbClr>
          </a:solidFill>
          <a:ln>
            <a:noFill/>
          </a:ln>
          <a:effectLst/>
        </p:spPr>
      </p:pic>
      <p:pic>
        <p:nvPicPr>
          <p:cNvPr id="9222" name="Picture 6" descr="https://scontent-vie1-1.xx.fbcdn.net/v/t1.0-0/c87.0.200.200/p200x200/15319183_1308385172544974_533769693442954882_n.jpg?oh=5f8b937d454ffd63cece4bc68d3c5ee1&amp;oe=5939A23C"/>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1231" y="363415"/>
            <a:ext cx="2060576" cy="275492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8814058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152401" y="330722"/>
            <a:ext cx="5720862"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dirty="0"/>
              <a:t>September</a:t>
            </a:r>
            <a:r>
              <a:rPr lang="cs-CZ" sz="3600" b="1" dirty="0"/>
              <a:t>/September 2016</a:t>
            </a:r>
          </a:p>
        </p:txBody>
      </p:sp>
      <p:sp>
        <p:nvSpPr>
          <p:cNvPr id="12" name="Zástupný symbol pro text 11"/>
          <p:cNvSpPr>
            <a:spLocks noGrp="1"/>
          </p:cNvSpPr>
          <p:nvPr>
            <p:ph type="body" sz="half" idx="2"/>
          </p:nvPr>
        </p:nvSpPr>
        <p:spPr>
          <a:xfrm>
            <a:off x="442884" y="1594975"/>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pPr algn="ctr"/>
            <a:endParaRPr lang="cs-CZ" sz="2400" b="1" dirty="0"/>
          </a:p>
          <a:p>
            <a:pPr algn="ctr"/>
            <a:r>
              <a:rPr lang="cs-CZ" sz="2400" b="1" dirty="0"/>
              <a:t>Stretnutie realizačných tímov</a:t>
            </a:r>
          </a:p>
          <a:p>
            <a:pPr algn="ctr"/>
            <a:endParaRPr lang="cs-CZ" sz="2400" b="1" dirty="0"/>
          </a:p>
          <a:p>
            <a:pPr marL="342900" indent="-342900">
              <a:buFontTx/>
              <a:buChar char="-"/>
            </a:pPr>
            <a:r>
              <a:rPr lang="cs-CZ" sz="2000" dirty="0"/>
              <a:t>organizácia aktivít pre tento školský  rok – 2. rok partnerstva</a:t>
            </a:r>
          </a:p>
          <a:p>
            <a:pPr marL="342900" indent="-342900">
              <a:buFontTx/>
              <a:buChar char="-"/>
            </a:pPr>
            <a:endParaRPr lang="cs-CZ" sz="2000" dirty="0"/>
          </a:p>
          <a:p>
            <a:endParaRPr lang="cs-CZ" sz="2000" dirty="0"/>
          </a:p>
          <a:p>
            <a:pPr algn="ctr"/>
            <a:r>
              <a:rPr lang="en-GB" sz="2400" b="1" dirty="0"/>
              <a:t>The meeting of teams of realisation</a:t>
            </a:r>
          </a:p>
          <a:p>
            <a:pPr algn="ctr"/>
            <a:endParaRPr lang="en-GB" sz="2400" b="1" dirty="0"/>
          </a:p>
          <a:p>
            <a:pPr marL="342900" indent="-342900">
              <a:buFontTx/>
              <a:buChar char="-"/>
            </a:pPr>
            <a:r>
              <a:rPr lang="en-GB" sz="2000" dirty="0"/>
              <a:t>organization of activities for this school term – the second year of the partnership</a:t>
            </a:r>
          </a:p>
          <a:p>
            <a:pPr marL="342900" indent="-342900"/>
            <a:endParaRPr lang="cs-CZ" sz="2000" dirty="0"/>
          </a:p>
        </p:txBody>
      </p:sp>
      <p:pic>
        <p:nvPicPr>
          <p:cNvPr id="5122" name="Picture 2" descr="https://lh3.googleusercontent.com/XGArn6xbWT1_Ff4EGvuVblHg6SABN4AQYevV5SeC1WWWVWcmPgmi2F3RW6hjPCTGupdDHnLFNT_DAMBPP3GALWTJ4IJQqCZ9-d2D_-9XSnOT4B0ucr0M9ddtCKZv_geQDpHY-9DudMghit2CIxnZi8mG2NNIyaOwdeJJbifiRCS-Dvot9LRl-0EYpJcagL3SiWWsNNFF9g9CUDxYz4LkRKioloAWOkSEBx4wgvRLmzENKMGpi5JNdvwyGSsN8rRtRepDxZ9q3QI7HnVMe2-fs74rRvVb98hm9R289yfo7p4in8TjAu6TZeTWWJVJsmHx50-qrm-G7uzozKQ0Fc8rjThdH6qVKFSe4ZzPfrv3iq-RBz7m90lTqqOe2Rn78fa249a9Kri8ZBMOYh1sY7OUTtL8tORUy6onXqBsuh7FVFwtjoV1xWagDG0iKIhjr2NrAzPSQfWO7mD-a4LlSmZ8wAf8isBXkA4GUfMOrviZQH4Spd9StjW4e7Ne7tq0IcdjiPcsxf3e-k1OgdfekF9aMFXe_d_I5ZK8hCGWQrL_wHXCWJVxg_ddDMNhVheZpc6Hyr47r7w6V9qvkHePKXut0x_uOh-lDevLDucCDp3s0Swgiz0KZ-LI=w892-h669-n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5135" y="1237821"/>
            <a:ext cx="2819973" cy="2114980"/>
          </a:xfrm>
          <a:prstGeom prst="roundRect">
            <a:avLst>
              <a:gd name="adj" fmla="val 8594"/>
            </a:avLst>
          </a:prstGeom>
          <a:solidFill>
            <a:srgbClr val="FFFFFF">
              <a:shade val="85000"/>
            </a:srgbClr>
          </a:solidFill>
          <a:ln>
            <a:noFill/>
          </a:ln>
          <a:effectLst/>
        </p:spPr>
      </p:pic>
      <p:pic>
        <p:nvPicPr>
          <p:cNvPr id="5124" name="Picture 4" descr="https://lh3.googleusercontent.com/9yrXlW5cqHDLmXdDDvY8Y3yeJyJzV7jvQCON7Hq7DxYvtQdn8QQgRufz8gOwo-VJOaMyNgRv2ZnIfnmpX4G3PXBXOphNshpoPcT2gDhV5LZF43_XDGox3tidBwrYu0P24DX_csYzNzn_UyRjXc_8LTNUK_5yb772hffNWMPBrVNKCNn6QmAxHSIPuLIvS0RDueFeo5B1ri5jXKUh9De3Yg1fXxz8IAJ7h_5pyKQbY4jJ86Ga2Wj6yG9LsU8U0RiYeHuWi1bOtWbMucijZ0aGA1yzZi8YjjbrKLmTF3j6w568B6YzujdX9gCofHXEldpjRaQxeh0xrYm97HbT9TG7eYp5W2nsF0l4vcFHMnre8_kTnMKybbBAO7zKjqky_x2dM2NRa_tan3szg_8d-7m2km7mcIQDX0CQuERhY_iy2MVUdnmPM7yXUoKP2y0b5PJveZp1yOTGIl2Dk7_DFSPVdb6w3PlUZQvymsCiBFsDCSI9T7yDvSSKtwRhyOUtyraqse0QA0dttydHdBvHfhanysmhXwm8-g_vwXkWiewKiqoe5GH7hX7e1B9gyyR8zz9uAg4YJ_jwCQ17BsHQ3hdYgQ3FdaLHb7AotiMAWSsiKSvTA4rO1Pt6=w566-h471-n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16770" y="3572974"/>
            <a:ext cx="3600694" cy="299633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83038367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3" y="354169"/>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Září/September 2015</a:t>
            </a:r>
          </a:p>
        </p:txBody>
      </p:sp>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49616" y="354169"/>
            <a:ext cx="3585276" cy="2768979"/>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ráze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6417" y="3616650"/>
            <a:ext cx="3888475" cy="2602025"/>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ctr"/>
            <a:r>
              <a:rPr lang="cs-CZ" sz="2400" b="1" dirty="0"/>
              <a:t>Mezinárodní projektové setkání</a:t>
            </a:r>
            <a:br>
              <a:rPr lang="cs-CZ" sz="2400" b="1" dirty="0"/>
            </a:br>
            <a:r>
              <a:rPr lang="cs-CZ" sz="2400" b="1" dirty="0"/>
              <a:t>ve Vranově n. T.</a:t>
            </a:r>
          </a:p>
          <a:p>
            <a:pPr marL="342900" indent="-342900">
              <a:buFontTx/>
              <a:buChar char="-"/>
            </a:pPr>
            <a:r>
              <a:rPr lang="cs-CZ" sz="2000" dirty="0"/>
              <a:t>plánování aktivit partnerství</a:t>
            </a:r>
          </a:p>
          <a:p>
            <a:pPr marL="342900" indent="-342900">
              <a:buFontTx/>
              <a:buChar char="-"/>
            </a:pPr>
            <a:r>
              <a:rPr lang="cs-CZ" sz="2000" dirty="0"/>
              <a:t>disiminace u primátora </a:t>
            </a:r>
            <a:br>
              <a:rPr lang="cs-CZ" sz="2000" dirty="0"/>
            </a:br>
            <a:r>
              <a:rPr lang="cs-CZ" sz="2000" dirty="0"/>
              <a:t>Vranova  n. T.</a:t>
            </a:r>
          </a:p>
          <a:p>
            <a:pPr marL="342900" indent="-342900">
              <a:buFontTx/>
              <a:buChar char="-"/>
            </a:pPr>
            <a:endParaRPr lang="cs-CZ" sz="2000" dirty="0"/>
          </a:p>
          <a:p>
            <a:pPr marL="342900" indent="-342900" algn="ctr"/>
            <a:r>
              <a:rPr lang="cs-CZ" sz="2400" b="1" dirty="0"/>
              <a:t>International meeting </a:t>
            </a:r>
            <a:br>
              <a:rPr lang="cs-CZ" sz="2400" b="1" dirty="0"/>
            </a:br>
            <a:r>
              <a:rPr lang="cs-CZ" sz="2400" b="1" dirty="0"/>
              <a:t>in Vranov n. T.</a:t>
            </a:r>
            <a:endParaRPr lang="cs-CZ" sz="2000" dirty="0"/>
          </a:p>
          <a:p>
            <a:pPr marL="342900" indent="-342900">
              <a:buFontTx/>
              <a:buChar char="-"/>
            </a:pPr>
            <a:r>
              <a:rPr lang="cs-CZ" sz="2000" dirty="0"/>
              <a:t>planning of activities </a:t>
            </a:r>
          </a:p>
          <a:p>
            <a:pPr marL="342900" indent="-342900">
              <a:buFontTx/>
              <a:buChar char="-"/>
            </a:pPr>
            <a:r>
              <a:rPr lang="cs-CZ" sz="2000" dirty="0"/>
              <a:t>disimination at the Mayor </a:t>
            </a:r>
            <a:br>
              <a:rPr lang="cs-CZ" sz="2000" dirty="0"/>
            </a:br>
            <a:r>
              <a:rPr lang="cs-CZ" sz="2000" dirty="0"/>
              <a:t>of Vranova  n. T.</a:t>
            </a:r>
          </a:p>
        </p:txBody>
      </p:sp>
    </p:spTree>
    <p:extLst>
      <p:ext uri="{BB962C8B-B14F-4D97-AF65-F5344CB8AC3E}">
        <p14:creationId xmlns:p14="http://schemas.microsoft.com/office/powerpoint/2010/main" val="199227169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091354" y="366910"/>
            <a:ext cx="486507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dirty="0"/>
              <a:t>Október</a:t>
            </a:r>
            <a:r>
              <a:rPr lang="cs-CZ" sz="3600" b="1" dirty="0"/>
              <a:t>/October 2016</a:t>
            </a:r>
          </a:p>
        </p:txBody>
      </p:sp>
      <p:sp>
        <p:nvSpPr>
          <p:cNvPr id="12" name="Zástupný symbol pro text 11"/>
          <p:cNvSpPr>
            <a:spLocks noGrp="1"/>
          </p:cNvSpPr>
          <p:nvPr>
            <p:ph type="body" sz="half" idx="2"/>
          </p:nvPr>
        </p:nvSpPr>
        <p:spPr>
          <a:xfrm>
            <a:off x="4579598" y="1512277"/>
            <a:ext cx="4240401" cy="5064369"/>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endParaRPr lang="cs-CZ" sz="1600" b="1" dirty="0"/>
          </a:p>
          <a:p>
            <a:pPr algn="ctr"/>
            <a:r>
              <a:rPr lang="cs-CZ" sz="1600" b="1" dirty="0"/>
              <a:t>O pohár starosty města</a:t>
            </a:r>
            <a:br>
              <a:rPr lang="cs-CZ" sz="1600" b="1" dirty="0"/>
            </a:br>
            <a:r>
              <a:rPr lang="cs-CZ" sz="1600" b="1" dirty="0"/>
              <a:t>Bystřice n. P.</a:t>
            </a:r>
          </a:p>
          <a:p>
            <a:pPr algn="ctr"/>
            <a:endParaRPr lang="cs-CZ" sz="1600" b="1" dirty="0"/>
          </a:p>
          <a:p>
            <a:pPr marL="342900" indent="-342900">
              <a:buFontTx/>
              <a:buChar char="-"/>
            </a:pPr>
            <a:r>
              <a:rPr lang="cs-CZ" sz="1600" dirty="0"/>
              <a:t>plánovanie ďalších aktivít partnerstva</a:t>
            </a:r>
          </a:p>
          <a:p>
            <a:pPr marL="342900" indent="-342900">
              <a:buFontTx/>
              <a:buChar char="-"/>
            </a:pPr>
            <a:r>
              <a:rPr lang="cs-CZ" sz="1600" dirty="0"/>
              <a:t>vzájomné spoznávanie žiakov</a:t>
            </a:r>
          </a:p>
          <a:p>
            <a:pPr marL="342900" indent="-342900">
              <a:buFontTx/>
              <a:buChar char="-"/>
            </a:pPr>
            <a:r>
              <a:rPr lang="cs-CZ" sz="1600" dirty="0"/>
              <a:t>prezentácia projektu pre rodičov žiakov našej školy</a:t>
            </a:r>
          </a:p>
          <a:p>
            <a:pPr marL="342900" indent="-342900"/>
            <a:endParaRPr lang="cs-CZ" sz="1600" dirty="0"/>
          </a:p>
          <a:p>
            <a:pPr algn="ctr"/>
            <a:r>
              <a:rPr lang="en-GB" sz="1600" b="1" dirty="0"/>
              <a:t>About the cup of town major of</a:t>
            </a:r>
            <a:br>
              <a:rPr lang="en-GB" sz="1600" b="1" dirty="0"/>
            </a:br>
            <a:r>
              <a:rPr lang="en-GB" sz="1600" b="1" dirty="0"/>
              <a:t>Bystřice n. P.</a:t>
            </a:r>
          </a:p>
          <a:p>
            <a:pPr algn="ctr"/>
            <a:endParaRPr lang="en-GB" sz="1600" b="1" dirty="0"/>
          </a:p>
          <a:p>
            <a:pPr marL="342900" indent="-342900">
              <a:buFontTx/>
              <a:buChar char="-"/>
            </a:pPr>
            <a:r>
              <a:rPr lang="en-GB" sz="1600" dirty="0"/>
              <a:t>planning another activities of the partnership</a:t>
            </a:r>
          </a:p>
          <a:p>
            <a:pPr marL="342900" indent="-342900">
              <a:buFontTx/>
              <a:buChar char="-"/>
            </a:pPr>
            <a:r>
              <a:rPr lang="en-GB" sz="1600" dirty="0"/>
              <a:t>knowing of pupils to each other</a:t>
            </a:r>
          </a:p>
          <a:p>
            <a:pPr marL="342900" indent="-342900">
              <a:buFontTx/>
              <a:buChar char="-"/>
            </a:pPr>
            <a:r>
              <a:rPr lang="en-GB" sz="1600" dirty="0"/>
              <a:t>presentation of the project for parents of our school pupils</a:t>
            </a:r>
          </a:p>
        </p:txBody>
      </p:sp>
      <p:pic>
        <p:nvPicPr>
          <p:cNvPr id="6" name="Picture 2" descr="https://scontent-vie1-1.xx.fbcdn.net/v/t34.0-12/14628000_1305604902785403_842836257_n.jpg?oh=280714b62f5f595833144e33a3f890ed&amp;oe=58A36C7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2738" y="199293"/>
            <a:ext cx="3716215" cy="2840282"/>
          </a:xfrm>
          <a:prstGeom prst="roundRect">
            <a:avLst>
              <a:gd name="adj" fmla="val 8594"/>
            </a:avLst>
          </a:prstGeom>
          <a:solidFill>
            <a:srgbClr val="FFFFFF">
              <a:shade val="85000"/>
            </a:srgbClr>
          </a:solidFill>
          <a:ln>
            <a:noFill/>
          </a:ln>
          <a:effectLst/>
        </p:spPr>
      </p:pic>
      <p:pic>
        <p:nvPicPr>
          <p:cNvPr id="7170" name="Picture 2" descr="Pohar starosty1 5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0615" y="3220918"/>
            <a:ext cx="3730869" cy="279815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54619693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obsahu 5"/>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a:xfrm>
            <a:off x="4496492" y="2926755"/>
            <a:ext cx="2589415" cy="17290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descr="C:\Users\STUDENT\Desktop\Foto 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68833" y="3998882"/>
            <a:ext cx="1910727" cy="27362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Obrázok 7" descr="P_20151027_155821.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4681563" y="4572005"/>
            <a:ext cx="2473570" cy="1835761"/>
          </a:xfrm>
          <a:prstGeom prst="roundRect">
            <a:avLst>
              <a:gd name="adj" fmla="val 8594"/>
            </a:avLst>
          </a:prstGeom>
          <a:solidFill>
            <a:srgbClr val="FFFFFF">
              <a:shade val="85000"/>
            </a:srgbClr>
          </a:solidFill>
          <a:ln>
            <a:noFill/>
          </a:ln>
          <a:effectLst/>
        </p:spPr>
      </p:pic>
      <p:pic>
        <p:nvPicPr>
          <p:cNvPr id="9" name="Picture 3" descr="E:\Stanislav Kozák\Foto 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7045" y="0"/>
            <a:ext cx="3176955" cy="1951687"/>
          </a:xfrm>
          <a:prstGeom prst="roundRect">
            <a:avLst>
              <a:gd name="adj" fmla="val 8594"/>
            </a:avLst>
          </a:prstGeom>
          <a:solidFill>
            <a:srgbClr val="FFFFFF">
              <a:shade val="85000"/>
            </a:srgbClr>
          </a:solidFill>
          <a:ln>
            <a:noFill/>
          </a:ln>
          <a:effectLst/>
        </p:spPr>
      </p:pic>
      <p:pic>
        <p:nvPicPr>
          <p:cNvPr id="12" name="Obrázok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68833" y="1854629"/>
            <a:ext cx="2003576" cy="21442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6" descr="https://scontent-fra3-1.xx.fbcdn.net/hphotos-xfp1/v/t1.0-9/11855735_1007110952652543_2381468200494310438_n.jpg?oh=581f7a83356b5c959df8d62fa8a57c61&amp;oe=56D0AF4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1285937">
            <a:off x="4477018" y="1239218"/>
            <a:ext cx="3227109" cy="1815249"/>
          </a:xfrm>
          <a:prstGeom prst="roundRect">
            <a:avLst>
              <a:gd name="adj" fmla="val 8594"/>
            </a:avLst>
          </a:prstGeom>
          <a:solidFill>
            <a:srgbClr val="FFFFFF">
              <a:shade val="85000"/>
            </a:srgbClr>
          </a:solidFill>
          <a:ln>
            <a:noFill/>
          </a:ln>
          <a:effectLst/>
        </p:spPr>
      </p:pic>
      <p:sp>
        <p:nvSpPr>
          <p:cNvPr id="15" name="Nadpis 7"/>
          <p:cNvSpPr txBox="1">
            <a:spLocks/>
          </p:cNvSpPr>
          <p:nvPr/>
        </p:nvSpPr>
        <p:spPr>
          <a:xfrm>
            <a:off x="164123" y="354169"/>
            <a:ext cx="5627077" cy="869324"/>
          </a:xfrm>
          <a:prstGeom prst="roundRect">
            <a:avLst/>
          </a:prstGeom>
          <a:solidFill>
            <a:schemeClr val="accent6">
              <a:lumMod val="20000"/>
              <a:lumOff val="80000"/>
            </a:schemeClr>
          </a:solidFill>
          <a:ln w="57150" cap="flat" cmpd="sng" algn="ctr">
            <a:solidFill>
              <a:schemeClr val="accent6">
                <a:shade val="95000"/>
                <a:satMod val="105000"/>
              </a:schemeClr>
            </a:solidFill>
            <a:prstDash val="solid"/>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Autofit/>
          </a:bodyPr>
          <a:lstStyle/>
          <a:p>
            <a:pPr algn="ctr">
              <a:lnSpc>
                <a:spcPct val="150000"/>
              </a:lnSpc>
              <a:spcBef>
                <a:spcPct val="0"/>
              </a:spcBef>
              <a:defRPr/>
            </a:pPr>
            <a:r>
              <a:rPr lang="cs-CZ" sz="3600" b="1" dirty="0">
                <a:solidFill>
                  <a:prstClr val="black"/>
                </a:solidFill>
              </a:rPr>
              <a:t>November/November 2016</a:t>
            </a:r>
          </a:p>
        </p:txBody>
      </p:sp>
      <p:sp>
        <p:nvSpPr>
          <p:cNvPr id="16" name="Zástupný symbol pro text 11"/>
          <p:cNvSpPr txBox="1">
            <a:spLocks/>
          </p:cNvSpPr>
          <p:nvPr/>
        </p:nvSpPr>
        <p:spPr>
          <a:xfrm>
            <a:off x="488244" y="1585241"/>
            <a:ext cx="4240401" cy="4827282"/>
          </a:xfrm>
          <a:prstGeom prst="roundRect">
            <a:avLst/>
          </a:prstGeom>
          <a:solidFill>
            <a:schemeClr val="accent4">
              <a:lumMod val="20000"/>
              <a:lumOff val="80000"/>
            </a:schemeClr>
          </a:solidFill>
          <a:ln w="57150" cap="flat" cmpd="sng" algn="ctr">
            <a:solidFill>
              <a:srgbClr val="FFC000"/>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85000" lnSpcReduction="10000"/>
          </a:bodyPr>
          <a:lstStyle/>
          <a:p>
            <a:r>
              <a:rPr lang="sk-SK" sz="2400" b="1" dirty="0">
                <a:solidFill>
                  <a:prstClr val="black"/>
                </a:solidFill>
              </a:rPr>
              <a:t>Príprava projektového stretnutia vo Vranove nad Topľou</a:t>
            </a:r>
          </a:p>
          <a:p>
            <a:endParaRPr lang="sk-SK" sz="2400" b="1" dirty="0">
              <a:solidFill>
                <a:prstClr val="black"/>
              </a:solidFill>
            </a:endParaRPr>
          </a:p>
          <a:p>
            <a:r>
              <a:rPr lang="sk-SK" sz="2400" dirty="0">
                <a:solidFill>
                  <a:prstClr val="black"/>
                </a:solidFill>
              </a:rPr>
              <a:t>- stretnutie realizačných tímov</a:t>
            </a:r>
          </a:p>
          <a:p>
            <a:r>
              <a:rPr lang="sk-SK" sz="2400" dirty="0">
                <a:solidFill>
                  <a:prstClr val="black"/>
                </a:solidFill>
              </a:rPr>
              <a:t> - tvorba vizitiek</a:t>
            </a:r>
          </a:p>
          <a:p>
            <a:pPr>
              <a:buFontTx/>
              <a:buChar char="-"/>
            </a:pPr>
            <a:r>
              <a:rPr lang="sk-SK" sz="2400" dirty="0">
                <a:solidFill>
                  <a:prstClr val="black"/>
                </a:solidFill>
              </a:rPr>
              <a:t> príprava harmonogramu aktivít</a:t>
            </a:r>
          </a:p>
          <a:p>
            <a:endParaRPr lang="sk-SK" sz="2400" dirty="0">
              <a:solidFill>
                <a:prstClr val="black"/>
              </a:solidFill>
            </a:endParaRPr>
          </a:p>
          <a:p>
            <a:r>
              <a:rPr lang="en-GB" sz="2400" b="1" dirty="0">
                <a:solidFill>
                  <a:prstClr val="black"/>
                </a:solidFill>
              </a:rPr>
              <a:t>Preparation of project meeting in Vranov nad Topľou</a:t>
            </a:r>
          </a:p>
          <a:p>
            <a:endParaRPr lang="en-GB" sz="2400" b="1" dirty="0">
              <a:solidFill>
                <a:prstClr val="black"/>
              </a:solidFill>
            </a:endParaRPr>
          </a:p>
          <a:p>
            <a:r>
              <a:rPr lang="en-GB" sz="2400" dirty="0">
                <a:solidFill>
                  <a:prstClr val="black"/>
                </a:solidFill>
              </a:rPr>
              <a:t>- meeting of teams of realisation</a:t>
            </a:r>
          </a:p>
          <a:p>
            <a:r>
              <a:rPr lang="en-GB" sz="2400" dirty="0">
                <a:solidFill>
                  <a:prstClr val="black"/>
                </a:solidFill>
              </a:rPr>
              <a:t> - making the cards</a:t>
            </a:r>
          </a:p>
          <a:p>
            <a:pPr>
              <a:buFontTx/>
              <a:buChar char="-"/>
            </a:pPr>
            <a:r>
              <a:rPr lang="en-GB" sz="2400" dirty="0">
                <a:solidFill>
                  <a:prstClr val="black"/>
                </a:solidFill>
              </a:rPr>
              <a:t> preparation of the schedule of activities</a:t>
            </a:r>
          </a:p>
          <a:p>
            <a:endParaRPr lang="sk-SK" sz="2400" dirty="0">
              <a:solidFill>
                <a:prstClr val="black"/>
              </a:solidFill>
            </a:endParaRPr>
          </a:p>
        </p:txBody>
      </p:sp>
    </p:spTree>
    <p:extLst>
      <p:ext uri="{BB962C8B-B14F-4D97-AF65-F5344CB8AC3E}">
        <p14:creationId xmlns:p14="http://schemas.microsoft.com/office/powerpoint/2010/main" val="305004531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7"/>
          <p:cNvSpPr>
            <a:spLocks noGrp="1"/>
          </p:cNvSpPr>
          <p:nvPr>
            <p:ph type="title"/>
          </p:nvPr>
        </p:nvSpPr>
        <p:spPr>
          <a:xfrm>
            <a:off x="3423138" y="329965"/>
            <a:ext cx="5533293"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dirty="0"/>
              <a:t>December</a:t>
            </a:r>
            <a:r>
              <a:rPr lang="cs-CZ" sz="3600" b="1" dirty="0"/>
              <a:t>/December 2016</a:t>
            </a:r>
          </a:p>
        </p:txBody>
      </p:sp>
      <p:pic>
        <p:nvPicPr>
          <p:cNvPr id="5121" name="Picture 1" descr="C:\Users\Ľuboslav Soták\Desktop\Buď fit\DSC0488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35711" y="121434"/>
            <a:ext cx="2929162" cy="2489258"/>
          </a:xfrm>
          <a:prstGeom prst="roundRect">
            <a:avLst>
              <a:gd name="adj" fmla="val 8594"/>
            </a:avLst>
          </a:prstGeom>
          <a:solidFill>
            <a:srgbClr val="FFFFFF">
              <a:shade val="85000"/>
            </a:srgbClr>
          </a:solidFill>
          <a:ln>
            <a:noFill/>
          </a:ln>
          <a:effectLst/>
        </p:spPr>
      </p:pic>
      <p:pic>
        <p:nvPicPr>
          <p:cNvPr id="5124" name="Picture 4" descr="https://scontent-vie1-1.xx.fbcdn.net/v/t1.0-0/c0.0.200.200/p200x200/15268029_1308389622544529_6382840899078576668_n.jpg?oh=2a1eda71edb12ce110441344a079caec&amp;oe=58FD903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3634" y="1747271"/>
            <a:ext cx="2669911" cy="2772507"/>
          </a:xfrm>
          <a:prstGeom prst="roundRect">
            <a:avLst>
              <a:gd name="adj" fmla="val 8594"/>
            </a:avLst>
          </a:prstGeom>
          <a:solidFill>
            <a:srgbClr val="FFFFFF">
              <a:shade val="85000"/>
            </a:srgbClr>
          </a:solidFill>
          <a:ln>
            <a:noFill/>
          </a:ln>
          <a:effectLst/>
        </p:spPr>
      </p:pic>
      <p:sp>
        <p:nvSpPr>
          <p:cNvPr id="10" name="Zástupný symbol pro text 11"/>
          <p:cNvSpPr txBox="1">
            <a:spLocks/>
          </p:cNvSpPr>
          <p:nvPr/>
        </p:nvSpPr>
        <p:spPr>
          <a:xfrm>
            <a:off x="5227782" y="1496291"/>
            <a:ext cx="3823854" cy="5215169"/>
          </a:xfrm>
          <a:prstGeom prst="roundRect">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fontScale="85000" lnSpcReduction="20000"/>
          </a:bodyPr>
          <a:lstStyle/>
          <a:p>
            <a:r>
              <a:rPr lang="sk-SK" sz="2400" b="1" dirty="0">
                <a:solidFill>
                  <a:prstClr val="black"/>
                </a:solidFill>
              </a:rPr>
              <a:t>Stretnutie vo Vranove nad Topľou</a:t>
            </a:r>
          </a:p>
          <a:p>
            <a:endParaRPr lang="sk-SK" sz="2400" b="1" dirty="0">
              <a:ln w="57150">
                <a:solidFill>
                  <a:prstClr val="black"/>
                </a:solidFill>
              </a:ln>
              <a:solidFill>
                <a:prstClr val="black"/>
              </a:solidFill>
            </a:endParaRPr>
          </a:p>
          <a:p>
            <a:pPr>
              <a:buFontTx/>
              <a:buChar char="-"/>
            </a:pPr>
            <a:r>
              <a:rPr lang="sk-SK" sz="2400" dirty="0">
                <a:solidFill>
                  <a:prstClr val="black"/>
                </a:solidFill>
              </a:rPr>
              <a:t> výučba  volejbalu, džuda, doplnkové športové aktivity</a:t>
            </a:r>
          </a:p>
          <a:p>
            <a:pPr>
              <a:buFontTx/>
              <a:buChar char="-"/>
            </a:pPr>
            <a:r>
              <a:rPr lang="sk-SK" sz="2400" dirty="0">
                <a:solidFill>
                  <a:prstClr val="black"/>
                </a:solidFill>
              </a:rPr>
              <a:t> exkurzie zamerané na spoznávanie regiónu Vranov nad Topľou</a:t>
            </a:r>
          </a:p>
          <a:p>
            <a:pPr>
              <a:buFontTx/>
              <a:buChar char="-"/>
            </a:pPr>
            <a:r>
              <a:rPr lang="sk-SK" sz="2400" dirty="0">
                <a:solidFill>
                  <a:prstClr val="black"/>
                </a:solidFill>
              </a:rPr>
              <a:t> evalvácia</a:t>
            </a:r>
          </a:p>
          <a:p>
            <a:endParaRPr lang="en-GB" sz="2400" dirty="0">
              <a:ln w="57150">
                <a:solidFill>
                  <a:prstClr val="black"/>
                </a:solidFill>
              </a:ln>
              <a:solidFill>
                <a:prstClr val="black"/>
              </a:solidFill>
            </a:endParaRPr>
          </a:p>
          <a:p>
            <a:r>
              <a:rPr lang="en-GB" sz="2400" b="1" dirty="0">
                <a:solidFill>
                  <a:prstClr val="black"/>
                </a:solidFill>
              </a:rPr>
              <a:t>Meeting in Vranov nad Topľou</a:t>
            </a:r>
          </a:p>
          <a:p>
            <a:endParaRPr lang="en-GB" sz="2400" b="1" dirty="0">
              <a:solidFill>
                <a:prstClr val="black"/>
              </a:solidFill>
            </a:endParaRPr>
          </a:p>
          <a:p>
            <a:pPr>
              <a:buFontTx/>
              <a:buChar char="-"/>
            </a:pPr>
            <a:r>
              <a:rPr lang="en-GB" sz="2400" dirty="0">
                <a:solidFill>
                  <a:prstClr val="black"/>
                </a:solidFill>
              </a:rPr>
              <a:t> teaching of volleyball, judo, additional sport activities</a:t>
            </a:r>
          </a:p>
          <a:p>
            <a:pPr>
              <a:buFontTx/>
              <a:buChar char="-"/>
            </a:pPr>
            <a:r>
              <a:rPr lang="en-GB" sz="2400" dirty="0">
                <a:solidFill>
                  <a:prstClr val="black"/>
                </a:solidFill>
              </a:rPr>
              <a:t> excursions pointed  to recognising of region of Vranov nad Topľou</a:t>
            </a:r>
          </a:p>
          <a:p>
            <a:r>
              <a:rPr lang="en-GB" sz="2400" dirty="0">
                <a:solidFill>
                  <a:prstClr val="black"/>
                </a:solidFill>
              </a:rPr>
              <a:t>- evaluation</a:t>
            </a:r>
          </a:p>
          <a:p>
            <a:endParaRPr lang="sk-SK" sz="2400" dirty="0">
              <a:solidFill>
                <a:prstClr val="black"/>
              </a:solidFill>
            </a:endParaRPr>
          </a:p>
        </p:txBody>
      </p:sp>
      <p:pic>
        <p:nvPicPr>
          <p:cNvPr id="12" name="Picture 2" descr="C:\Users\Ľuboslav Soták\Desktop\Buď fit\DSC05069.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11" y="3294183"/>
            <a:ext cx="2712938" cy="2672862"/>
          </a:xfrm>
          <a:prstGeom prst="roundRect">
            <a:avLst>
              <a:gd name="adj" fmla="val 8594"/>
            </a:avLst>
          </a:prstGeom>
          <a:solidFill>
            <a:srgbClr val="FFFFFF">
              <a:shade val="85000"/>
            </a:srgbClr>
          </a:solidFill>
          <a:ln>
            <a:noFill/>
          </a:ln>
          <a:effectLst/>
        </p:spPr>
      </p:pic>
      <p:pic>
        <p:nvPicPr>
          <p:cNvPr id="5126" name="Picture 6" descr="https://scontent-vie1-1.xx.fbcdn.net/v/t1.0-0/c0.33.200.200/p200x200/15317780_1308385615878263_5771397652159772335_n.jpg?oh=3f18f7e0da168f832fe39cb1bd169730&amp;oe=590051F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23635" y="4630614"/>
            <a:ext cx="2593310" cy="208084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72502957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7"/>
          <p:cNvSpPr txBox="1">
            <a:spLocks/>
          </p:cNvSpPr>
          <p:nvPr/>
        </p:nvSpPr>
        <p:spPr>
          <a:xfrm>
            <a:off x="187569" y="390357"/>
            <a:ext cx="4865077" cy="869324"/>
          </a:xfrm>
          <a:prstGeom prst="roundRect">
            <a:avLst/>
          </a:prstGeom>
          <a:solidFill>
            <a:schemeClr val="accent6">
              <a:lumMod val="20000"/>
              <a:lumOff val="80000"/>
            </a:schemeClr>
          </a:solidFill>
          <a:ln w="57150" cap="flat" cmpd="sng" algn="ctr">
            <a:solidFill>
              <a:schemeClr val="accent6">
                <a:lumMod val="60000"/>
                <a:lumOff val="40000"/>
              </a:schemeClr>
            </a:solidFill>
            <a:prstDash val="solid"/>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Autofit/>
          </a:bodyPr>
          <a:lstStyle/>
          <a:p>
            <a:pPr algn="ctr">
              <a:lnSpc>
                <a:spcPct val="150000"/>
              </a:lnSpc>
              <a:spcBef>
                <a:spcPct val="0"/>
              </a:spcBef>
              <a:defRPr/>
            </a:pPr>
            <a:r>
              <a:rPr lang="cs-CZ" sz="3600" b="1" dirty="0">
                <a:solidFill>
                  <a:prstClr val="black"/>
                </a:solidFill>
              </a:rPr>
              <a:t>Január/January 2017</a:t>
            </a:r>
          </a:p>
        </p:txBody>
      </p:sp>
      <p:sp>
        <p:nvSpPr>
          <p:cNvPr id="7" name="Zástupný symbol pro text 11"/>
          <p:cNvSpPr txBox="1">
            <a:spLocks/>
          </p:cNvSpPr>
          <p:nvPr/>
        </p:nvSpPr>
        <p:spPr>
          <a:xfrm>
            <a:off x="429629" y="1547446"/>
            <a:ext cx="4240401" cy="4900246"/>
          </a:xfrm>
          <a:prstGeom prst="roundRect">
            <a:avLst/>
          </a:prstGeom>
          <a:solidFill>
            <a:schemeClr val="accent4">
              <a:lumMod val="20000"/>
              <a:lumOff val="80000"/>
            </a:schemeClr>
          </a:solidFill>
          <a:ln w="57150" cap="flat" cmpd="sng" algn="ctr">
            <a:solidFill>
              <a:srgbClr val="FFC000"/>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92500" lnSpcReduction="10000"/>
          </a:bodyPr>
          <a:lstStyle/>
          <a:p>
            <a:r>
              <a:rPr lang="sk-SK" sz="2400" b="1" dirty="0">
                <a:solidFill>
                  <a:prstClr val="black"/>
                </a:solidFill>
              </a:rPr>
              <a:t>Stretnutie realizačných tímov</a:t>
            </a:r>
          </a:p>
          <a:p>
            <a:endParaRPr lang="sk-SK" sz="2400" b="1" dirty="0">
              <a:solidFill>
                <a:prstClr val="black"/>
              </a:solidFill>
            </a:endParaRPr>
          </a:p>
          <a:p>
            <a:pPr marL="342900" indent="-342900">
              <a:buFontTx/>
              <a:buChar char="-"/>
            </a:pPr>
            <a:r>
              <a:rPr lang="sk-SK" sz="2400" dirty="0">
                <a:solidFill>
                  <a:prstClr val="black"/>
                </a:solidFill>
              </a:rPr>
              <a:t>priebežná tvorba Knihy športu a metodík </a:t>
            </a:r>
          </a:p>
          <a:p>
            <a:pPr marL="342900" indent="-342900">
              <a:buFontTx/>
              <a:buChar char="-"/>
            </a:pPr>
            <a:r>
              <a:rPr lang="sk-SK" sz="2400" dirty="0">
                <a:solidFill>
                  <a:prstClr val="black"/>
                </a:solidFill>
              </a:rPr>
              <a:t>korčuľovanie – podpora pohybových aktivít</a:t>
            </a:r>
          </a:p>
          <a:p>
            <a:endParaRPr lang="sk-SK" sz="2400" dirty="0">
              <a:solidFill>
                <a:prstClr val="black"/>
              </a:solidFill>
            </a:endParaRPr>
          </a:p>
          <a:p>
            <a:r>
              <a:rPr lang="en-GB" sz="2400" b="1" dirty="0">
                <a:solidFill>
                  <a:prstClr val="black"/>
                </a:solidFill>
              </a:rPr>
              <a:t>Meeting of the teams of realisation</a:t>
            </a:r>
          </a:p>
          <a:p>
            <a:endParaRPr lang="en-GB" sz="2400" b="1" dirty="0">
              <a:solidFill>
                <a:prstClr val="black"/>
              </a:solidFill>
            </a:endParaRPr>
          </a:p>
          <a:p>
            <a:pPr marL="342900" indent="-342900">
              <a:buFontTx/>
              <a:buChar char="-"/>
            </a:pPr>
            <a:r>
              <a:rPr lang="en-GB" sz="2400" dirty="0">
                <a:solidFill>
                  <a:prstClr val="black"/>
                </a:solidFill>
              </a:rPr>
              <a:t>continuous creating of Sport book, methodologies </a:t>
            </a:r>
            <a:endParaRPr lang="sk-SK" sz="2400" dirty="0">
              <a:solidFill>
                <a:prstClr val="black"/>
              </a:solidFill>
            </a:endParaRPr>
          </a:p>
          <a:p>
            <a:pPr marL="342900" indent="-342900">
              <a:buFontTx/>
              <a:buChar char="-"/>
            </a:pPr>
            <a:r>
              <a:rPr lang="sk-SK" sz="2400" dirty="0">
                <a:solidFill>
                  <a:prstClr val="black"/>
                </a:solidFill>
              </a:rPr>
              <a:t>s</a:t>
            </a:r>
            <a:r>
              <a:rPr lang="en-GB" sz="2400" dirty="0">
                <a:solidFill>
                  <a:prstClr val="black"/>
                </a:solidFill>
              </a:rPr>
              <a:t>kating – sup</a:t>
            </a:r>
            <a:r>
              <a:rPr lang="sk-SK" sz="2400" dirty="0">
                <a:solidFill>
                  <a:prstClr val="black"/>
                </a:solidFill>
              </a:rPr>
              <a:t>p</a:t>
            </a:r>
            <a:r>
              <a:rPr lang="en-GB" sz="2400" dirty="0">
                <a:solidFill>
                  <a:prstClr val="black"/>
                </a:solidFill>
              </a:rPr>
              <a:t>ort of the movement activities</a:t>
            </a:r>
          </a:p>
          <a:p>
            <a:endParaRPr lang="sk-SK" sz="2400" dirty="0">
              <a:solidFill>
                <a:prstClr val="black"/>
              </a:solidFill>
            </a:endParaRPr>
          </a:p>
        </p:txBody>
      </p:sp>
      <p:pic>
        <p:nvPicPr>
          <p:cNvPr id="1026" name="Picture 2" descr="https://lh3.googleusercontent.com/YLgJqUUfdkNuqBwuEioktib_pAbWyV0yTZ-tT79GFxnFfmtUGE-E4IPZUlIT-hNX_L-fcgKnAflndJuCdv_OLpzoxX6sdfzSl_HOMuEwb3DnJL9bB8m55Ta5e1GW0EkkQ0euthUjOffR3zycmISG9ML_pKb8ol-KiFB-FBmUfF7iho7ylTfU7PHQG2f4cNGPoJMgZB8D9EDH2bOqs7gEkt2zmJzeiw67nc5IxfCbVgfJ4eZAAhYI87mC9M39CunfANpqrZL9Wl4S2dwNXJz5FycJLsjt86ujZOOF3mJlfhbDAM5ORaNP9aotzjDvU___kUT-k7B9dYhiQTTe3LGeZVmOsW5tXrt28zMkrisRxFE4XqiStYJTag5HgQn1fMB6WnK_0b54fBCLh3MXcqE3e-H7h4akWZYopFY1CyhVNbdnPdIrtLUsDplNmoyeJgQWUWI9D62lvAxX-YfGjulnSAAUe7v3RzqCDugJB9r1nROAu1p4gW3IdxLr3d-CtCMkrpAFOWFio71pKbz0rvaGvOewAbsAtu6tB1Dt3FOerY1QTPsO9WMgblg9gqjnhCc4mOfgwkbo90N8NZD1D2DeAUQepdLnK3gx-drhQbJhlVkyil-DvUOk=w1024-h576-n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82468" y="281354"/>
            <a:ext cx="3548184" cy="2731477"/>
          </a:xfrm>
          <a:prstGeom prst="roundRect">
            <a:avLst>
              <a:gd name="adj" fmla="val 8594"/>
            </a:avLst>
          </a:prstGeom>
          <a:solidFill>
            <a:srgbClr val="FFFFFF">
              <a:shade val="85000"/>
            </a:srgbClr>
          </a:solidFill>
          <a:ln>
            <a:noFill/>
          </a:ln>
          <a:effectLst/>
        </p:spPr>
      </p:pic>
      <p:pic>
        <p:nvPicPr>
          <p:cNvPr id="1028" name="Picture 4" descr="https://lh3.googleusercontent.com/PtPfwaNkKFGLxJOxsz5CNVrwD0rWfMGGyV-74mGi5hHtrQrbij9EQaLhDrZ3wNSI07pUxUPzpU1POlSLC2bYvjvfjsNPm5RZNUl4QPzIN6tgLAGhyV7zX7s6iijfHoOfqFyjnJNrSPHIhSSlL9R9RhbFxc2B0uMm5L-RGoZBgMFnDX8EG910bYeQBFF6rv-PuVXHuHbx4qjrgfq6cAt3afsoXEfnAiFo14m_Wp4U8MFgnmnar105Y-P2u41_Pmc8qqsemoyW5zjmJ1ua0pCLdBn7xt11ZI60SLapW2SBqeaaTmBLeVWFh6HIK46N8JKwk3P3zNUzXQkOYHyhmEo4JXnRiV1gGblnyAT4vy3v55yYvcZYFwqKsrSuN9NbJB9lDDo2-J1-OuLy20M-BDFCMpHUJ1BRv4ioIpP2_UAh3Iov7eQuH7aWg9jUzaELJSHr_g-uPUC3BXGAhP0nWTXVrTqNIJIxIjHuvEYsUvTECRdlxgERNr7IVPtwJiBwNNQQRFUPb6iKNYPZ_M3Wc23sM4Kbei_LXniWARrsSH-y3o6LEFwus2ONwQQzgzTMor95dkh25vu-uBusmmWs5njkl8HIUwbEkC_FfPiKohBMjs2ltduq8B9x=w1024-h641-n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37338" y="3428145"/>
            <a:ext cx="4130816" cy="2585794"/>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3437042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ástupný symbol pro text 11"/>
          <p:cNvSpPr txBox="1">
            <a:spLocks/>
          </p:cNvSpPr>
          <p:nvPr/>
        </p:nvSpPr>
        <p:spPr>
          <a:xfrm>
            <a:off x="5283200" y="1431635"/>
            <a:ext cx="3661507" cy="5043055"/>
          </a:xfrm>
          <a:prstGeom prst="roundRect">
            <a:avLst/>
          </a:prstGeom>
          <a:solidFill>
            <a:schemeClr val="accent4">
              <a:lumMod val="20000"/>
              <a:lumOff val="80000"/>
            </a:schemeClr>
          </a:solidFill>
          <a:ln w="57150" cap="flat" cmpd="sng" algn="ctr">
            <a:solidFill>
              <a:srgbClr val="FFC000"/>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p>
            <a:r>
              <a:rPr lang="sk-SK" sz="2200" dirty="0">
                <a:solidFill>
                  <a:prstClr val="black"/>
                </a:solidFill>
              </a:rPr>
              <a:t>-   doplnkové pohybové aktivity žiakov a rodičov – zumba a aerobik</a:t>
            </a:r>
          </a:p>
          <a:p>
            <a:r>
              <a:rPr lang="sk-SK" sz="2200" dirty="0">
                <a:solidFill>
                  <a:prstClr val="black"/>
                </a:solidFill>
              </a:rPr>
              <a:t>-   priebežná tvorba kroniky partnerstva</a:t>
            </a:r>
          </a:p>
          <a:p>
            <a:endParaRPr lang="sk-SK" sz="2400" dirty="0">
              <a:solidFill>
                <a:prstClr val="black"/>
              </a:solidFill>
            </a:endParaRPr>
          </a:p>
          <a:p>
            <a:r>
              <a:rPr lang="sk-SK" sz="2400" dirty="0">
                <a:solidFill>
                  <a:prstClr val="black"/>
                </a:solidFill>
              </a:rPr>
              <a:t>- </a:t>
            </a:r>
            <a:r>
              <a:rPr lang="sk-SK" sz="2200" dirty="0">
                <a:solidFill>
                  <a:prstClr val="black"/>
                </a:solidFill>
              </a:rPr>
              <a:t>additional movement activities of pupils and parents - zumba and aerobic</a:t>
            </a:r>
          </a:p>
          <a:p>
            <a:r>
              <a:rPr lang="sk-SK" sz="2400" dirty="0">
                <a:solidFill>
                  <a:prstClr val="black"/>
                </a:solidFill>
              </a:rPr>
              <a:t>- </a:t>
            </a:r>
            <a:r>
              <a:rPr lang="en-GB" sz="2200" dirty="0">
                <a:solidFill>
                  <a:prstClr val="black"/>
                </a:solidFill>
              </a:rPr>
              <a:t>continuous creating of </a:t>
            </a:r>
            <a:r>
              <a:rPr lang="sk-SK" sz="2200" dirty="0">
                <a:solidFill>
                  <a:prstClr val="black"/>
                </a:solidFill>
              </a:rPr>
              <a:t>book of partnership</a:t>
            </a:r>
            <a:endParaRPr lang="en-GB" sz="2400" dirty="0">
              <a:solidFill>
                <a:prstClr val="black"/>
              </a:solidFill>
            </a:endParaRPr>
          </a:p>
          <a:p>
            <a:endParaRPr lang="sk-SK" sz="2400" dirty="0">
              <a:solidFill>
                <a:prstClr val="black"/>
              </a:solidFill>
            </a:endParaRPr>
          </a:p>
        </p:txBody>
      </p:sp>
      <p:sp>
        <p:nvSpPr>
          <p:cNvPr id="11" name="Nadpis 7"/>
          <p:cNvSpPr>
            <a:spLocks noGrp="1"/>
          </p:cNvSpPr>
          <p:nvPr>
            <p:ph type="title"/>
          </p:nvPr>
        </p:nvSpPr>
        <p:spPr>
          <a:xfrm>
            <a:off x="3976914" y="366910"/>
            <a:ext cx="4979517" cy="869324"/>
          </a:xfrm>
          <a:prstGeom prst="roundRect">
            <a:avLst/>
          </a:prstGeom>
          <a:solidFill>
            <a:schemeClr val="accent6">
              <a:lumMod val="20000"/>
              <a:lumOff val="80000"/>
            </a:schemeClr>
          </a:solidFill>
          <a:ln w="57150">
            <a:solidFill>
              <a:srgbClr val="FFC000"/>
            </a:solidFill>
          </a:ln>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dirty="0"/>
              <a:t>Február</a:t>
            </a:r>
            <a:r>
              <a:rPr lang="cs-CZ" sz="3600" b="1" dirty="0"/>
              <a:t>/February 2017</a:t>
            </a:r>
          </a:p>
        </p:txBody>
      </p:sp>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817174"/>
            <a:ext cx="2756148" cy="2815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6148" y="3817174"/>
            <a:ext cx="2416671" cy="28158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6148" y="1556973"/>
            <a:ext cx="1798638" cy="18224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86228"/>
            <a:ext cx="2465862" cy="3194050"/>
          </a:xfrm>
          <a:prstGeom prst="roundRect">
            <a:avLst>
              <a:gd name="adj" fmla="val 8594"/>
            </a:avLst>
          </a:prstGeom>
          <a:solidFill>
            <a:srgbClr val="FFFFFF">
              <a:shade val="85000"/>
            </a:srgbClr>
          </a:solidFill>
          <a:ln w="9525">
            <a:solidFill>
              <a:schemeClr val="tx1"/>
            </a:solidFill>
            <a:miter lim="800000"/>
            <a:headEnd/>
            <a:tailEnd/>
          </a:ln>
          <a:effectLst>
            <a:outerShdw dist="35921" dir="2700000" algn="ctr" rotWithShape="0">
              <a:schemeClr val="bg2"/>
            </a:outerShdw>
          </a:effectLst>
          <a:extLst/>
        </p:spPr>
      </p:pic>
    </p:spTree>
    <p:extLst>
      <p:ext uri="{BB962C8B-B14F-4D97-AF65-F5344CB8AC3E}">
        <p14:creationId xmlns:p14="http://schemas.microsoft.com/office/powerpoint/2010/main" val="288464473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7"/>
          <p:cNvSpPr txBox="1">
            <a:spLocks/>
          </p:cNvSpPr>
          <p:nvPr/>
        </p:nvSpPr>
        <p:spPr>
          <a:xfrm>
            <a:off x="187569" y="390357"/>
            <a:ext cx="4865077" cy="869324"/>
          </a:xfrm>
          <a:prstGeom prst="roundRect">
            <a:avLst/>
          </a:prstGeom>
          <a:solidFill>
            <a:schemeClr val="accent6">
              <a:lumMod val="20000"/>
              <a:lumOff val="80000"/>
            </a:schemeClr>
          </a:solidFill>
          <a:ln w="57150" cap="flat" cmpd="sng" algn="ctr">
            <a:solidFill>
              <a:schemeClr val="accent6">
                <a:shade val="95000"/>
                <a:satMod val="105000"/>
              </a:schemeClr>
            </a:solidFill>
            <a:prstDash val="solid"/>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b">
            <a:noAutofit/>
          </a:bodyPr>
          <a:lstStyle/>
          <a:p>
            <a:pPr algn="ctr">
              <a:lnSpc>
                <a:spcPct val="150000"/>
              </a:lnSpc>
              <a:spcBef>
                <a:spcPct val="0"/>
              </a:spcBef>
              <a:defRPr/>
            </a:pPr>
            <a:r>
              <a:rPr lang="cs-CZ" sz="3600" b="1" dirty="0">
                <a:solidFill>
                  <a:prstClr val="black"/>
                </a:solidFill>
              </a:rPr>
              <a:t>Marec/March 2017</a:t>
            </a:r>
          </a:p>
        </p:txBody>
      </p:sp>
      <p:sp>
        <p:nvSpPr>
          <p:cNvPr id="7" name="Zástupný symbol pro text 11"/>
          <p:cNvSpPr txBox="1">
            <a:spLocks/>
          </p:cNvSpPr>
          <p:nvPr/>
        </p:nvSpPr>
        <p:spPr>
          <a:xfrm>
            <a:off x="429629" y="1547446"/>
            <a:ext cx="4240401" cy="4900246"/>
          </a:xfrm>
          <a:prstGeom prst="roundRect">
            <a:avLst/>
          </a:prstGeom>
          <a:solidFill>
            <a:schemeClr val="accent4">
              <a:lumMod val="20000"/>
              <a:lumOff val="80000"/>
            </a:schemeClr>
          </a:solidFill>
          <a:ln w="57150" cap="flat" cmpd="sng" algn="ctr">
            <a:solidFill>
              <a:srgbClr val="FFC000"/>
            </a:solidFill>
            <a:prstDash val="solid"/>
          </a:ln>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fontScale="85000" lnSpcReduction="20000"/>
          </a:bodyPr>
          <a:lstStyle/>
          <a:p>
            <a:r>
              <a:rPr lang="sk-SK" sz="2400" b="1" dirty="0">
                <a:solidFill>
                  <a:prstClr val="black"/>
                </a:solidFill>
              </a:rPr>
              <a:t>Stretnutie realizačných tímov</a:t>
            </a:r>
          </a:p>
          <a:p>
            <a:endParaRPr lang="sk-SK" sz="2400" dirty="0">
              <a:solidFill>
                <a:prstClr val="black"/>
              </a:solidFill>
            </a:endParaRPr>
          </a:p>
          <a:p>
            <a:r>
              <a:rPr lang="sk-SK" sz="2400" dirty="0">
                <a:solidFill>
                  <a:prstClr val="black"/>
                </a:solidFill>
              </a:rPr>
              <a:t>-    príprava  Dňa otvorených dverí a projektového dňa</a:t>
            </a:r>
          </a:p>
          <a:p>
            <a:r>
              <a:rPr lang="sk-SK" sz="2400" dirty="0">
                <a:solidFill>
                  <a:prstClr val="black"/>
                </a:solidFill>
              </a:rPr>
              <a:t>-    florbalový  turnaj žiakov 2. stupňa</a:t>
            </a:r>
          </a:p>
          <a:p>
            <a:pPr marL="342900" indent="-342900">
              <a:buFontTx/>
              <a:buChar char="-"/>
            </a:pPr>
            <a:r>
              <a:rPr lang="sk-SK" sz="2400" dirty="0">
                <a:solidFill>
                  <a:prstClr val="black"/>
                </a:solidFill>
              </a:rPr>
              <a:t>priebežná tvorba Knihy športu a metodík </a:t>
            </a:r>
          </a:p>
          <a:p>
            <a:endParaRPr lang="sk-SK" sz="2400" dirty="0">
              <a:solidFill>
                <a:prstClr val="black"/>
              </a:solidFill>
            </a:endParaRPr>
          </a:p>
          <a:p>
            <a:endParaRPr lang="sk-SK" sz="2400" dirty="0">
              <a:solidFill>
                <a:prstClr val="black"/>
              </a:solidFill>
            </a:endParaRPr>
          </a:p>
          <a:p>
            <a:r>
              <a:rPr lang="en-GB" sz="2400" b="1" dirty="0">
                <a:solidFill>
                  <a:prstClr val="black"/>
                </a:solidFill>
              </a:rPr>
              <a:t>Meeting of the teams of realisation</a:t>
            </a:r>
          </a:p>
          <a:p>
            <a:r>
              <a:rPr lang="sk-SK" sz="2400" dirty="0">
                <a:solidFill>
                  <a:prstClr val="black"/>
                </a:solidFill>
              </a:rPr>
              <a:t>-     preparing of Day of open door and project day</a:t>
            </a:r>
            <a:endParaRPr lang="en-GB" sz="2400" dirty="0">
              <a:solidFill>
                <a:prstClr val="black"/>
              </a:solidFill>
            </a:endParaRPr>
          </a:p>
          <a:p>
            <a:pPr marL="342900" indent="-342900">
              <a:buFontTx/>
              <a:buChar char="-"/>
            </a:pPr>
            <a:r>
              <a:rPr lang="en-GB" sz="2400" dirty="0">
                <a:solidFill>
                  <a:prstClr val="black"/>
                </a:solidFill>
              </a:rPr>
              <a:t>continuous creating of Sport book, methodologies </a:t>
            </a:r>
            <a:endParaRPr lang="sk-SK" sz="2400" dirty="0">
              <a:solidFill>
                <a:prstClr val="black"/>
              </a:solidFill>
            </a:endParaRPr>
          </a:p>
          <a:p>
            <a:pPr marL="342900" indent="-342900">
              <a:buFontTx/>
              <a:buChar char="-"/>
            </a:pPr>
            <a:r>
              <a:rPr lang="sk-SK" sz="2400" dirty="0">
                <a:solidFill>
                  <a:prstClr val="black"/>
                </a:solidFill>
              </a:rPr>
              <a:t>Floorball tournament </a:t>
            </a:r>
            <a:r>
              <a:rPr lang="en-GB" sz="2400" dirty="0">
                <a:solidFill>
                  <a:prstClr val="black"/>
                </a:solidFill>
              </a:rPr>
              <a:t> </a:t>
            </a:r>
            <a:r>
              <a:rPr lang="sk-SK" sz="2400" dirty="0">
                <a:solidFill>
                  <a:prstClr val="black"/>
                </a:solidFill>
              </a:rPr>
              <a:t>for pupils 5th. – 9th. classes</a:t>
            </a:r>
            <a:endParaRPr lang="en-GB" sz="2400" dirty="0">
              <a:solidFill>
                <a:prstClr val="black"/>
              </a:solidFill>
            </a:endParaRPr>
          </a:p>
          <a:p>
            <a:endParaRPr lang="sk-SK" sz="2400" dirty="0">
              <a:solidFill>
                <a:prstClr val="black"/>
              </a:solidFill>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91249" y="127313"/>
            <a:ext cx="3484928" cy="1395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2">
            <a:schemeClr val="accent6">
              <a:shade val="50000"/>
            </a:schemeClr>
          </a:lnRef>
          <a:fillRef idx="1">
            <a:schemeClr val="accent6"/>
          </a:fillRef>
          <a:effectRef idx="0">
            <a:schemeClr val="accent6"/>
          </a:effectRef>
          <a:fontRef idx="minor">
            <a:schemeClr val="lt1"/>
          </a:fontRef>
        </p:style>
      </p:pic>
      <p:pic>
        <p:nvPicPr>
          <p:cNvPr id="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29827" y="1605363"/>
            <a:ext cx="3807771" cy="285694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15369" y="4592939"/>
            <a:ext cx="3236686" cy="2112659"/>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011946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448300" y="168852"/>
            <a:ext cx="3209925" cy="736312"/>
          </a:xfrm>
          <a:prstGeom prst="roundRect">
            <a:avLst/>
          </a:prstGeom>
          <a:solidFill>
            <a:schemeClr val="accent6">
              <a:lumMod val="20000"/>
              <a:lumOff val="80000"/>
            </a:schemeClr>
          </a:solidFill>
          <a:ln w="57150">
            <a:solidFill>
              <a:srgbClr val="FFC000"/>
            </a:solidFill>
          </a:ln>
        </p:spPr>
        <p:txBody>
          <a:bodyPr>
            <a:normAutofit/>
          </a:bodyPr>
          <a:lstStyle/>
          <a:p>
            <a:r>
              <a:rPr lang="sk-SK" sz="3200" dirty="0"/>
              <a:t>Apríl/ April 2017</a:t>
            </a:r>
          </a:p>
        </p:txBody>
      </p:sp>
      <p:pic>
        <p:nvPicPr>
          <p:cNvPr id="2050"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430339" y="155663"/>
            <a:ext cx="2588600" cy="2918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ástupný symbol textu 3"/>
          <p:cNvSpPr>
            <a:spLocks noGrp="1"/>
          </p:cNvSpPr>
          <p:nvPr>
            <p:ph type="body" sz="half" idx="2"/>
          </p:nvPr>
        </p:nvSpPr>
        <p:spPr>
          <a:xfrm>
            <a:off x="5096164" y="1034473"/>
            <a:ext cx="4047836" cy="5754253"/>
          </a:xfrm>
          <a:prstGeom prst="roundRect">
            <a:avLst/>
          </a:prstGeom>
          <a:solidFill>
            <a:schemeClr val="accent4">
              <a:lumMod val="20000"/>
              <a:lumOff val="80000"/>
            </a:schemeClr>
          </a:solidFill>
          <a:ln w="57150">
            <a:solidFill>
              <a:srgbClr val="FFC000"/>
            </a:solidFill>
          </a:ln>
        </p:spPr>
        <p:txBody>
          <a:bodyPr>
            <a:noAutofit/>
          </a:bodyPr>
          <a:lstStyle/>
          <a:p>
            <a:r>
              <a:rPr lang="sk-SK" sz="1800" b="1" dirty="0"/>
              <a:t>Deň otvorených dverí </a:t>
            </a:r>
          </a:p>
          <a:p>
            <a:r>
              <a:rPr lang="sk-SK" sz="1800" dirty="0"/>
              <a:t>– prezentácia doposiaľ uskutočnených aktivít projektu pre verejnosť</a:t>
            </a:r>
          </a:p>
          <a:p>
            <a:r>
              <a:rPr lang="sk-SK" sz="1800" dirty="0"/>
              <a:t>- projektový deň – Životné prostredie a zdravie</a:t>
            </a:r>
          </a:p>
          <a:p>
            <a:r>
              <a:rPr lang="sk-SK" sz="1800" dirty="0"/>
              <a:t>- Telemost – videokonferencia s partnerskou školou o priebehu projektového dňa </a:t>
            </a:r>
          </a:p>
          <a:p>
            <a:r>
              <a:rPr lang="en-US" sz="1800" b="1" dirty="0"/>
              <a:t> The day of free entrance</a:t>
            </a:r>
            <a:endParaRPr lang="sk-SK" sz="1800" b="1" dirty="0"/>
          </a:p>
          <a:p>
            <a:r>
              <a:rPr lang="sk-SK" sz="1800" dirty="0"/>
              <a:t>- </a:t>
            </a:r>
            <a:r>
              <a:rPr lang="en-US" sz="1800" dirty="0"/>
              <a:t>presentation about realized activities within the project</a:t>
            </a:r>
            <a:r>
              <a:rPr lang="sk-SK" sz="1800" dirty="0"/>
              <a:t> for public</a:t>
            </a:r>
          </a:p>
          <a:p>
            <a:r>
              <a:rPr lang="sk-SK" sz="1800" dirty="0"/>
              <a:t>- p</a:t>
            </a:r>
            <a:r>
              <a:rPr lang="en-US" sz="1800" dirty="0"/>
              <a:t>roject day</a:t>
            </a:r>
            <a:r>
              <a:rPr lang="sk-SK" sz="1800" dirty="0"/>
              <a:t>-</a:t>
            </a:r>
            <a:r>
              <a:rPr lang="en-US" sz="1800" dirty="0"/>
              <a:t> „</a:t>
            </a:r>
            <a:r>
              <a:rPr lang="sk-SK" sz="1800" dirty="0"/>
              <a:t>Environment and health</a:t>
            </a:r>
            <a:r>
              <a:rPr lang="en-US" sz="1800" dirty="0"/>
              <a:t>“</a:t>
            </a:r>
          </a:p>
          <a:p>
            <a:r>
              <a:rPr lang="sk-SK" sz="1800" dirty="0"/>
              <a:t>- Tele- bridge - videoconference with partner school </a:t>
            </a:r>
            <a:r>
              <a:rPr lang="en-US" sz="1800" dirty="0"/>
              <a:t>about realization of the project day</a:t>
            </a:r>
          </a:p>
          <a:p>
            <a:endParaRPr lang="sk-SK" sz="1800" dirty="0"/>
          </a:p>
          <a:p>
            <a:endParaRPr lang="sk-SK" sz="1800" dirty="0"/>
          </a:p>
        </p:txBody>
      </p:sp>
      <p:pic>
        <p:nvPicPr>
          <p:cNvPr id="2054" name="Picture 6" descr="http://zsjuhvv.sk/images/stories/2017/dsc_0209-12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3825" y="168852"/>
            <a:ext cx="2306514" cy="2905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1">
            <a:schemeClr val="accent3"/>
          </a:lnRef>
          <a:fillRef idx="3">
            <a:schemeClr val="accent3"/>
          </a:fillRef>
          <a:effectRef idx="2">
            <a:schemeClr val="accent3"/>
          </a:effectRef>
          <a:fontRef idx="minor">
            <a:schemeClr val="lt1"/>
          </a:fontRef>
        </p:style>
      </p:pic>
      <p:pic>
        <p:nvPicPr>
          <p:cNvPr id="2056"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0341" y="3619500"/>
            <a:ext cx="2665823" cy="2821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826" y="3619500"/>
            <a:ext cx="2306514" cy="2821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04379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14037" y="134330"/>
            <a:ext cx="3914210" cy="1162050"/>
          </a:xfrm>
          <a:prstGeom prst="roundRect">
            <a:avLst/>
          </a:prstGeom>
          <a:solidFill>
            <a:schemeClr val="accent6">
              <a:lumMod val="20000"/>
              <a:lumOff val="80000"/>
            </a:schemeClr>
          </a:solidFill>
          <a:ln w="57150">
            <a:solidFill>
              <a:srgbClr val="FFC000"/>
            </a:solidFill>
          </a:ln>
        </p:spPr>
        <p:txBody>
          <a:bodyPr>
            <a:normAutofit/>
          </a:bodyPr>
          <a:lstStyle/>
          <a:p>
            <a:r>
              <a:rPr lang="sk-SK" sz="4000" dirty="0"/>
              <a:t>Máj/ May 2017</a:t>
            </a:r>
          </a:p>
        </p:txBody>
      </p:sp>
      <p:pic>
        <p:nvPicPr>
          <p:cNvPr id="5122"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5877432" y="3324560"/>
            <a:ext cx="3177737" cy="3104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ástupný symbol textu 3"/>
          <p:cNvSpPr>
            <a:spLocks noGrp="1"/>
          </p:cNvSpPr>
          <p:nvPr>
            <p:ph type="body" sz="half" idx="2"/>
          </p:nvPr>
        </p:nvSpPr>
        <p:spPr>
          <a:xfrm>
            <a:off x="93784" y="1515887"/>
            <a:ext cx="3452979" cy="5257054"/>
          </a:xfrm>
          <a:prstGeom prst="roundRect">
            <a:avLst/>
          </a:prstGeom>
          <a:solidFill>
            <a:schemeClr val="accent5">
              <a:lumMod val="20000"/>
              <a:lumOff val="80000"/>
            </a:schemeClr>
          </a:solidFill>
          <a:ln w="57150">
            <a:solidFill>
              <a:srgbClr val="FFC000"/>
            </a:solidFill>
          </a:ln>
          <a:effectLst/>
        </p:spPr>
        <p:txBody>
          <a:bodyPr>
            <a:normAutofit lnSpcReduction="10000"/>
          </a:bodyPr>
          <a:lstStyle/>
          <a:p>
            <a:r>
              <a:rPr lang="sk-SK" sz="1800" dirty="0"/>
              <a:t>- stretnutie realizačného tímu </a:t>
            </a:r>
          </a:p>
          <a:p>
            <a:r>
              <a:rPr lang="sk-SK" sz="1800" dirty="0"/>
              <a:t>- príprava na projektové stretnutie v Bystřici nad Pernštejnem</a:t>
            </a:r>
          </a:p>
          <a:p>
            <a:r>
              <a:rPr lang="sk-SK" sz="1800" dirty="0"/>
              <a:t>- volejbalový turnaj RUŽA (turnaj vo volejbale – rodičov, učiteľov, žiakov, absolventov</a:t>
            </a:r>
          </a:p>
          <a:p>
            <a:endParaRPr lang="sk-SK" dirty="0"/>
          </a:p>
          <a:p>
            <a:r>
              <a:rPr lang="sk-SK" sz="1800" dirty="0"/>
              <a:t>- meeting of the realisation team</a:t>
            </a:r>
          </a:p>
          <a:p>
            <a:r>
              <a:rPr lang="sk-SK" sz="1800" dirty="0"/>
              <a:t>- preparation for a project meeting in Bystřice nad Pernštejnem</a:t>
            </a:r>
          </a:p>
          <a:p>
            <a:r>
              <a:rPr lang="sk-SK" sz="1800" dirty="0"/>
              <a:t>- volleyball tournament RUŽA (volleyball tournament for parents, teachers, students and graduates)</a:t>
            </a:r>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9416" y="1296380"/>
            <a:ext cx="2510977" cy="21770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89784" y="178848"/>
            <a:ext cx="2798203" cy="2859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12036" y="4062411"/>
            <a:ext cx="2332776" cy="2366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179875"/>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58410" y="199176"/>
            <a:ext cx="3587917" cy="789115"/>
          </a:xfrm>
          <a:prstGeom prst="roundRect">
            <a:avLst/>
          </a:prstGeom>
          <a:solidFill>
            <a:schemeClr val="accent6">
              <a:lumMod val="20000"/>
              <a:lumOff val="80000"/>
            </a:schemeClr>
          </a:solidFill>
          <a:ln w="57150">
            <a:solidFill>
              <a:srgbClr val="FFC000"/>
            </a:solidFill>
          </a:ln>
        </p:spPr>
        <p:txBody>
          <a:bodyPr>
            <a:normAutofit/>
          </a:bodyPr>
          <a:lstStyle/>
          <a:p>
            <a:r>
              <a:rPr lang="sk-SK" sz="3200" dirty="0"/>
              <a:t>Jún/ June 2017</a:t>
            </a:r>
          </a:p>
        </p:txBody>
      </p:sp>
      <p:pic>
        <p:nvPicPr>
          <p:cNvPr id="1026" name="Picture 2"/>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36561" y="3769312"/>
            <a:ext cx="3360717" cy="30009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ástupný symbol textu 3"/>
          <p:cNvSpPr>
            <a:spLocks noGrp="1"/>
          </p:cNvSpPr>
          <p:nvPr>
            <p:ph type="body" sz="half" idx="2"/>
          </p:nvPr>
        </p:nvSpPr>
        <p:spPr>
          <a:xfrm>
            <a:off x="5177061" y="1136073"/>
            <a:ext cx="3865339" cy="5569527"/>
          </a:xfrm>
          <a:prstGeom prst="roundRect">
            <a:avLst/>
          </a:prstGeom>
          <a:solidFill>
            <a:schemeClr val="accent5">
              <a:lumMod val="20000"/>
              <a:lumOff val="80000"/>
            </a:schemeClr>
          </a:solidFill>
          <a:ln w="57150">
            <a:solidFill>
              <a:srgbClr val="FFC000"/>
            </a:solidFill>
          </a:ln>
        </p:spPr>
        <p:txBody>
          <a:bodyPr>
            <a:noAutofit/>
          </a:bodyPr>
          <a:lstStyle/>
          <a:p>
            <a:pPr algn="ctr"/>
            <a:r>
              <a:rPr lang="cs-CZ" sz="1800" b="1" dirty="0"/>
              <a:t>Stretnutie žiakov v Bystřici n. P.</a:t>
            </a:r>
          </a:p>
          <a:p>
            <a:pPr algn="ctr"/>
            <a:endParaRPr lang="cs-CZ" sz="1800" b="1" dirty="0"/>
          </a:p>
          <a:p>
            <a:pPr marL="342900" indent="-342900">
              <a:buFontTx/>
              <a:buChar char="-"/>
            </a:pPr>
            <a:r>
              <a:rPr lang="cs-CZ" sz="1800" dirty="0"/>
              <a:t>prezentácia školy ZŠ Juh 1054 </a:t>
            </a:r>
            <a:br>
              <a:rPr lang="cs-CZ" sz="1800" dirty="0"/>
            </a:br>
            <a:r>
              <a:rPr lang="cs-CZ" sz="1800" dirty="0"/>
              <a:t>Vranov n. T.</a:t>
            </a:r>
          </a:p>
          <a:p>
            <a:pPr marL="342900" indent="-342900">
              <a:buFontTx/>
              <a:buChar char="-"/>
            </a:pPr>
            <a:r>
              <a:rPr lang="cs-CZ" sz="1800" dirty="0"/>
              <a:t>výuka florbalu a hokeja</a:t>
            </a:r>
          </a:p>
          <a:p>
            <a:pPr marL="342900" indent="-342900">
              <a:buFontTx/>
              <a:buChar char="-"/>
            </a:pPr>
            <a:r>
              <a:rPr lang="cs-CZ" sz="1800" dirty="0"/>
              <a:t>Doplnkové športové aktivity</a:t>
            </a:r>
          </a:p>
          <a:p>
            <a:pPr marL="342900" indent="-342900">
              <a:buFontTx/>
              <a:buChar char="-"/>
            </a:pPr>
            <a:r>
              <a:rPr lang="cs-CZ" sz="1800" dirty="0"/>
              <a:t>cykloexkurzia po okolí Bystřice n. P.</a:t>
            </a:r>
          </a:p>
          <a:p>
            <a:pPr algn="ctr"/>
            <a:r>
              <a:rPr lang="en-GB" sz="1800" b="1" dirty="0"/>
              <a:t>Meeting of pupils in Bystřici n. P.</a:t>
            </a:r>
          </a:p>
          <a:p>
            <a:pPr algn="ctr"/>
            <a:endParaRPr lang="en-GB" sz="1800" b="1" dirty="0"/>
          </a:p>
          <a:p>
            <a:pPr marL="342900" indent="-342900">
              <a:buFontTx/>
              <a:buChar char="-"/>
            </a:pPr>
            <a:r>
              <a:rPr lang="en-GB" sz="1800" dirty="0"/>
              <a:t>presentation of school ZŠ Juh 1054 Vranov n. T.</a:t>
            </a:r>
          </a:p>
          <a:p>
            <a:pPr marL="342900" indent="-342900">
              <a:buFontTx/>
              <a:buChar char="-"/>
            </a:pPr>
            <a:r>
              <a:rPr lang="en-GB" sz="1800" dirty="0"/>
              <a:t>teaching of floorball and hockey</a:t>
            </a:r>
            <a:endParaRPr lang="sk-SK" sz="1800" dirty="0"/>
          </a:p>
          <a:p>
            <a:pPr marL="342900" indent="-342900">
              <a:buFontTx/>
              <a:buChar char="-"/>
            </a:pPr>
            <a:r>
              <a:rPr lang="sk-SK" sz="1800" dirty="0"/>
              <a:t>additional movement activities</a:t>
            </a:r>
            <a:endParaRPr lang="en-GB" sz="1800" dirty="0"/>
          </a:p>
          <a:p>
            <a:pPr marL="342900" indent="-342900">
              <a:buFontTx/>
              <a:buChar char="-"/>
            </a:pPr>
            <a:r>
              <a:rPr lang="en-GB" sz="1800" dirty="0"/>
              <a:t>excursion </a:t>
            </a:r>
            <a:r>
              <a:rPr lang="sk-SK" sz="1800" dirty="0"/>
              <a:t>by bike </a:t>
            </a:r>
            <a:r>
              <a:rPr lang="en-GB" sz="1800" dirty="0"/>
              <a:t>around Bystřice n. P.</a:t>
            </a:r>
            <a:endParaRPr lang="sk-SK" sz="1800" dirty="0"/>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60" y="162231"/>
            <a:ext cx="2605039" cy="3015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zsjuhvv.sk/images/stories/2017/19142912_1502107499839406_2456643508038342081_o.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19703" y="63238"/>
            <a:ext cx="2274277" cy="20689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97293" y="2261335"/>
            <a:ext cx="2601664" cy="27203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465650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5772" y="273050"/>
            <a:ext cx="3189742" cy="1162050"/>
          </a:xfrm>
          <a:prstGeom prst="roundRect">
            <a:avLst/>
          </a:prstGeom>
          <a:solidFill>
            <a:schemeClr val="accent6">
              <a:lumMod val="40000"/>
              <a:lumOff val="60000"/>
            </a:schemeClr>
          </a:solidFill>
          <a:ln w="57150">
            <a:solidFill>
              <a:srgbClr val="FFC000"/>
            </a:solidFill>
          </a:ln>
        </p:spPr>
        <p:txBody>
          <a:bodyPr>
            <a:noAutofit/>
          </a:bodyPr>
          <a:lstStyle/>
          <a:p>
            <a:r>
              <a:rPr lang="sk-SK" sz="3200" dirty="0"/>
              <a:t>September/</a:t>
            </a:r>
            <a:br>
              <a:rPr lang="sk-SK" sz="3200" dirty="0"/>
            </a:br>
            <a:r>
              <a:rPr lang="sk-SK" sz="3200" dirty="0"/>
              <a:t>September 2017</a:t>
            </a:r>
          </a:p>
        </p:txBody>
      </p:sp>
      <p:sp>
        <p:nvSpPr>
          <p:cNvPr id="4" name="Zástupný symbol textu 3"/>
          <p:cNvSpPr>
            <a:spLocks noGrp="1"/>
          </p:cNvSpPr>
          <p:nvPr>
            <p:ph type="body" sz="half" idx="2"/>
          </p:nvPr>
        </p:nvSpPr>
        <p:spPr>
          <a:xfrm>
            <a:off x="0" y="1831303"/>
            <a:ext cx="3565236" cy="4511440"/>
          </a:xfrm>
          <a:prstGeom prst="roundRect">
            <a:avLst/>
          </a:prstGeom>
          <a:solidFill>
            <a:schemeClr val="accent4">
              <a:lumMod val="20000"/>
              <a:lumOff val="80000"/>
            </a:schemeClr>
          </a:solidFill>
          <a:ln w="57150">
            <a:solidFill>
              <a:srgbClr val="FFC000"/>
            </a:solidFill>
          </a:ln>
        </p:spPr>
        <p:txBody>
          <a:bodyPr>
            <a:noAutofit/>
          </a:bodyPr>
          <a:lstStyle/>
          <a:p>
            <a:r>
              <a:rPr lang="sk-SK" sz="1600" b="1" dirty="0"/>
              <a:t>Stretnutie realizačných tímov pedagógov a žiakov</a:t>
            </a:r>
          </a:p>
          <a:p>
            <a:endParaRPr lang="sk-SK" sz="1600" b="1" dirty="0"/>
          </a:p>
          <a:p>
            <a:r>
              <a:rPr lang="sk-SK" sz="1600" dirty="0"/>
              <a:t>- prezentácia projektu pre pedagógov a rodičov žiakov školy</a:t>
            </a:r>
          </a:p>
          <a:p>
            <a:r>
              <a:rPr lang="sk-SK" sz="1600" dirty="0"/>
              <a:t>- návšteva TV JOJ pri príležitosti  zapojenia sa školy do florbal.sk ligy</a:t>
            </a:r>
          </a:p>
          <a:p>
            <a:r>
              <a:rPr lang="sk-SK" sz="1600" b="1" dirty="0"/>
              <a:t>Meeting of the realisation teams of teachers and pupils</a:t>
            </a:r>
          </a:p>
          <a:p>
            <a:endParaRPr lang="sk-SK" sz="1600" b="1" dirty="0"/>
          </a:p>
          <a:p>
            <a:r>
              <a:rPr lang="sk-SK" sz="1600" dirty="0"/>
              <a:t>- project presentation for teachers and parents of our school pupils  </a:t>
            </a:r>
          </a:p>
          <a:p>
            <a:r>
              <a:rPr lang="sk-SK" sz="1600" dirty="0"/>
              <a:t>- visit by TV JOJ for occasion:</a:t>
            </a:r>
          </a:p>
          <a:p>
            <a:r>
              <a:rPr lang="sk-SK" sz="1600" dirty="0"/>
              <a:t>Involvement of our school to the floorball league</a:t>
            </a:r>
          </a:p>
        </p:txBody>
      </p:sp>
      <p:pic>
        <p:nvPicPr>
          <p:cNvPr id="3075"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81485" y="405843"/>
            <a:ext cx="2924175" cy="2579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37238" y="405843"/>
            <a:ext cx="2299105" cy="25857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7238" y="3601754"/>
            <a:ext cx="2560361" cy="26169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12000"/>
                    </a14:imgEffect>
                  </a14:imgLayer>
                </a14:imgProps>
              </a:ext>
              <a:ext uri="{28A0092B-C50C-407E-A947-70E740481C1C}">
                <a14:useLocalDpi xmlns:a14="http://schemas.microsoft.com/office/drawing/2010/main"/>
              </a:ext>
            </a:extLst>
          </a:blip>
          <a:srcRect/>
          <a:stretch/>
        </p:blipFill>
        <p:spPr bwMode="auto">
          <a:xfrm>
            <a:off x="6458857" y="3555999"/>
            <a:ext cx="2546804" cy="2786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55701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4285412" y="366910"/>
            <a:ext cx="4534587"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Říjen/October 2015</a:t>
            </a:r>
          </a:p>
        </p:txBody>
      </p:sp>
      <p:pic>
        <p:nvPicPr>
          <p:cNvPr id="3" name="Obráze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589" y="366910"/>
            <a:ext cx="3825940" cy="2869455"/>
          </a:xfrm>
          <a:prstGeom prst="round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Obráze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2893" y="3515932"/>
            <a:ext cx="2391558" cy="2851118"/>
          </a:xfrm>
          <a:prstGeom prst="round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Zástupný symbol pro text 11"/>
          <p:cNvSpPr>
            <a:spLocks noGrp="1"/>
          </p:cNvSpPr>
          <p:nvPr>
            <p:ph type="body" sz="half" idx="2"/>
          </p:nvPr>
        </p:nvSpPr>
        <p:spPr>
          <a:xfrm>
            <a:off x="4674442" y="1904006"/>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O pohár starosty města</a:t>
            </a:r>
            <a:br>
              <a:rPr lang="cs-CZ" sz="2400" b="1" dirty="0"/>
            </a:br>
            <a:r>
              <a:rPr lang="cs-CZ" sz="2400" b="1" dirty="0"/>
              <a:t>Bystřice n. P.</a:t>
            </a:r>
          </a:p>
          <a:p>
            <a:pPr marL="342900" indent="-342900">
              <a:buFontTx/>
              <a:buChar char="-"/>
            </a:pPr>
            <a:r>
              <a:rPr lang="cs-CZ" sz="2000" dirty="0"/>
              <a:t>plánování aktivit partnerství</a:t>
            </a:r>
          </a:p>
          <a:p>
            <a:pPr marL="342900" indent="-342900">
              <a:buFontTx/>
              <a:buChar char="-"/>
            </a:pPr>
            <a:r>
              <a:rPr lang="cs-CZ" sz="2000" dirty="0"/>
              <a:t>vzájemné poznávání žáků</a:t>
            </a:r>
          </a:p>
          <a:p>
            <a:pPr marL="342900" indent="-342900">
              <a:buFontTx/>
              <a:buChar char="-"/>
            </a:pPr>
            <a:endParaRPr lang="cs-CZ" sz="2000" dirty="0"/>
          </a:p>
          <a:p>
            <a:endParaRPr lang="cs-CZ" sz="2000" dirty="0"/>
          </a:p>
          <a:p>
            <a:pPr marL="342900" indent="-342900" algn="ctr"/>
            <a:r>
              <a:rPr lang="cs-CZ" sz="2400" b="1" dirty="0"/>
              <a:t>Mayor's Cup in Bystřice n. P.</a:t>
            </a:r>
            <a:endParaRPr lang="cs-CZ" sz="2000" dirty="0"/>
          </a:p>
          <a:p>
            <a:pPr marL="342900" indent="-342900">
              <a:buFontTx/>
              <a:buChar char="-"/>
            </a:pPr>
            <a:r>
              <a:rPr lang="cs-CZ" sz="2000" dirty="0"/>
              <a:t>planning of activities </a:t>
            </a:r>
          </a:p>
          <a:p>
            <a:pPr marL="342900" indent="-342900">
              <a:buFontTx/>
              <a:buChar char="-"/>
            </a:pPr>
            <a:r>
              <a:rPr lang="cs-CZ" sz="2000" dirty="0"/>
              <a:t>meeting of pupils from both schools</a:t>
            </a:r>
            <a:endParaRPr lang="cs-CZ" sz="2400" dirty="0"/>
          </a:p>
        </p:txBody>
      </p:sp>
    </p:spTree>
    <p:extLst>
      <p:ext uri="{BB962C8B-B14F-4D97-AF65-F5344CB8AC3E}">
        <p14:creationId xmlns:p14="http://schemas.microsoft.com/office/powerpoint/2010/main" val="45864988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791200" y="142421"/>
            <a:ext cx="3193144" cy="1162050"/>
          </a:xfrm>
          <a:prstGeom prst="roundRect">
            <a:avLst/>
          </a:prstGeom>
          <a:solidFill>
            <a:schemeClr val="accent6">
              <a:lumMod val="40000"/>
              <a:lumOff val="60000"/>
            </a:schemeClr>
          </a:solidFill>
          <a:ln w="57150">
            <a:solidFill>
              <a:srgbClr val="FFC000"/>
            </a:solidFill>
          </a:ln>
        </p:spPr>
        <p:txBody>
          <a:bodyPr>
            <a:noAutofit/>
          </a:bodyPr>
          <a:lstStyle/>
          <a:p>
            <a:r>
              <a:rPr lang="sk-SK" sz="3200" dirty="0"/>
              <a:t>Október/</a:t>
            </a:r>
            <a:br>
              <a:rPr lang="sk-SK" sz="3200" dirty="0"/>
            </a:br>
            <a:r>
              <a:rPr lang="sk-SK" sz="3200" dirty="0"/>
              <a:t>October 2017</a:t>
            </a:r>
          </a:p>
        </p:txBody>
      </p:sp>
      <p:pic>
        <p:nvPicPr>
          <p:cNvPr id="2050" name="Picture 2" descr="C:\Users\Ľuboslav Soták\Desktop\OH2.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8466" y="-47933"/>
            <a:ext cx="2790091" cy="20510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Zástupný symbol textu 3"/>
          <p:cNvSpPr>
            <a:spLocks noGrp="1"/>
          </p:cNvSpPr>
          <p:nvPr>
            <p:ph type="body" sz="half" idx="2"/>
          </p:nvPr>
        </p:nvSpPr>
        <p:spPr>
          <a:xfrm flipH="1">
            <a:off x="5791199" y="1451429"/>
            <a:ext cx="3193144" cy="5297713"/>
          </a:xfrm>
          <a:prstGeom prst="roundRect">
            <a:avLst/>
          </a:prstGeom>
          <a:solidFill>
            <a:schemeClr val="accent1">
              <a:lumMod val="20000"/>
              <a:lumOff val="80000"/>
            </a:schemeClr>
          </a:solidFill>
          <a:ln w="57150">
            <a:solidFill>
              <a:srgbClr val="FFC000"/>
            </a:solidFill>
          </a:ln>
        </p:spPr>
        <p:txBody>
          <a:bodyPr>
            <a:normAutofit/>
          </a:bodyPr>
          <a:lstStyle/>
          <a:p>
            <a:r>
              <a:rPr lang="sk-SK" sz="2000" b="1" dirty="0"/>
              <a:t>Atletická súťaž </a:t>
            </a:r>
          </a:p>
          <a:p>
            <a:r>
              <a:rPr lang="sk-SK" sz="1600" dirty="0"/>
              <a:t>– O pohár starosty Bystřice nad Pernštejnem</a:t>
            </a:r>
          </a:p>
          <a:p>
            <a:r>
              <a:rPr lang="sk-SK" sz="1600" dirty="0"/>
              <a:t>- projektový deň – Idea olympijských a paraolympijských hier</a:t>
            </a:r>
          </a:p>
          <a:p>
            <a:r>
              <a:rPr lang="sk-SK" sz="1600" dirty="0"/>
              <a:t>- príprava na vzdelávaciu aktivitu v  Bystřici nad Pernštejnem</a:t>
            </a:r>
          </a:p>
          <a:p>
            <a:endParaRPr lang="sk-SK" dirty="0"/>
          </a:p>
          <a:p>
            <a:r>
              <a:rPr lang="sk-SK" sz="2000" b="1" dirty="0"/>
              <a:t>Athletic competition</a:t>
            </a:r>
          </a:p>
          <a:p>
            <a:r>
              <a:rPr lang="sk-SK" sz="1600" dirty="0"/>
              <a:t>- Mayor</a:t>
            </a:r>
            <a:r>
              <a:rPr lang="en-US" sz="1600" dirty="0"/>
              <a:t>’s</a:t>
            </a:r>
            <a:r>
              <a:rPr lang="sk-SK" sz="1600" dirty="0"/>
              <a:t> cup Bystřice nad P.</a:t>
            </a:r>
          </a:p>
          <a:p>
            <a:r>
              <a:rPr lang="sk-SK" sz="1600" dirty="0"/>
              <a:t>- The project day – idea of the Olympic and Paraolympic Games</a:t>
            </a:r>
          </a:p>
          <a:p>
            <a:r>
              <a:rPr lang="sk-SK" sz="1600" dirty="0"/>
              <a:t>- preparartion for education activity in Bystřice nad P. </a:t>
            </a:r>
          </a:p>
        </p:txBody>
      </p:sp>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88343" y="104949"/>
            <a:ext cx="2815772" cy="18981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03146"/>
            <a:ext cx="2591975" cy="2378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C:\Users\Ľuboslav Soták\Desktop\OH4.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32361" y="2003146"/>
            <a:ext cx="2870153" cy="23783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8466" y="4252686"/>
            <a:ext cx="2086707" cy="2033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C:\Users\Ľuboslav Soták\Desktop\OH8.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46371" y="4134757"/>
            <a:ext cx="1765789" cy="21517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12160" y="4381500"/>
            <a:ext cx="1791954"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848762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199" y="191624"/>
            <a:ext cx="5130801" cy="837779"/>
          </a:xfrm>
          <a:prstGeom prst="roundRect">
            <a:avLst/>
          </a:prstGeom>
          <a:solidFill>
            <a:schemeClr val="accent6">
              <a:lumMod val="40000"/>
              <a:lumOff val="60000"/>
            </a:schemeClr>
          </a:solidFill>
          <a:ln w="57150">
            <a:solidFill>
              <a:srgbClr val="FFC000"/>
            </a:solidFill>
          </a:ln>
        </p:spPr>
        <p:txBody>
          <a:bodyPr>
            <a:noAutofit/>
          </a:bodyPr>
          <a:lstStyle/>
          <a:p>
            <a:r>
              <a:rPr lang="sk-SK" sz="3200" dirty="0"/>
              <a:t>November/ November 2017</a:t>
            </a:r>
          </a:p>
        </p:txBody>
      </p:sp>
      <p:pic>
        <p:nvPicPr>
          <p:cNvPr id="5" name="Zástupný objekt pre obsah 4"/>
          <p:cNvPicPr>
            <a:picLocks noGrp="1" noChangeAspect="1"/>
          </p:cNvPicPr>
          <p:nvPr>
            <p:ph idx="1"/>
          </p:nvPr>
        </p:nvPicPr>
        <p:blipFill>
          <a:blip r:embed="rId2"/>
          <a:stretch>
            <a:fillRect/>
          </a:stretch>
        </p:blipFill>
        <p:spPr>
          <a:xfrm>
            <a:off x="6126162" y="3194844"/>
            <a:ext cx="9525" cy="9525"/>
          </a:xfrm>
          <a:prstGeom prst="rect">
            <a:avLst/>
          </a:prstGeom>
        </p:spPr>
      </p:pic>
      <p:sp>
        <p:nvSpPr>
          <p:cNvPr id="4" name="Zástupný symbol textu 3"/>
          <p:cNvSpPr>
            <a:spLocks noGrp="1"/>
          </p:cNvSpPr>
          <p:nvPr>
            <p:ph type="body" sz="half" idx="2"/>
          </p:nvPr>
        </p:nvSpPr>
        <p:spPr>
          <a:xfrm>
            <a:off x="1" y="1435100"/>
            <a:ext cx="3610082" cy="5279736"/>
          </a:xfrm>
          <a:prstGeom prst="roundRect">
            <a:avLst/>
          </a:prstGeom>
          <a:solidFill>
            <a:schemeClr val="accent5">
              <a:lumMod val="20000"/>
              <a:lumOff val="80000"/>
            </a:schemeClr>
          </a:solidFill>
          <a:ln w="57150">
            <a:solidFill>
              <a:srgbClr val="FFC000"/>
            </a:solidFill>
          </a:ln>
        </p:spPr>
        <p:txBody>
          <a:bodyPr>
            <a:normAutofit fontScale="92500" lnSpcReduction="10000"/>
          </a:bodyPr>
          <a:lstStyle/>
          <a:p>
            <a:r>
              <a:rPr lang="sk-SK" sz="2000" b="1" dirty="0"/>
              <a:t>Telemost</a:t>
            </a:r>
            <a:r>
              <a:rPr lang="sk-SK" sz="1600" dirty="0"/>
              <a:t> </a:t>
            </a:r>
          </a:p>
          <a:p>
            <a:r>
              <a:rPr lang="sk-SK" sz="1800" dirty="0"/>
              <a:t>–  príprava a realizácia - výmena informácií o priebehu projektového dňa</a:t>
            </a:r>
          </a:p>
          <a:p>
            <a:r>
              <a:rPr lang="sk-SK" sz="1800" dirty="0"/>
              <a:t>-  tvorba vizitiek</a:t>
            </a:r>
          </a:p>
          <a:p>
            <a:r>
              <a:rPr lang="sk-SK" sz="1800" dirty="0"/>
              <a:t>- vzdelávacia aktivita v Bystřici nad Pernštejnem </a:t>
            </a:r>
          </a:p>
          <a:p>
            <a:r>
              <a:rPr lang="cs-CZ" sz="1800" dirty="0"/>
              <a:t>- prezentácia školy ZŠ Juh 1054 </a:t>
            </a:r>
            <a:br>
              <a:rPr lang="cs-CZ" sz="1800" dirty="0"/>
            </a:br>
            <a:r>
              <a:rPr lang="cs-CZ" sz="1800" dirty="0"/>
              <a:t>Vranov n. T.</a:t>
            </a:r>
          </a:p>
          <a:p>
            <a:r>
              <a:rPr lang="sk-SK" sz="2000" b="1" dirty="0"/>
              <a:t>Tele – bridge </a:t>
            </a:r>
          </a:p>
          <a:p>
            <a:r>
              <a:rPr lang="sk-SK" sz="1800" dirty="0"/>
              <a:t>- preparation and realization - </a:t>
            </a:r>
            <a:r>
              <a:rPr lang="en-US" sz="1800" dirty="0"/>
              <a:t>exchange of information about realization of the project day</a:t>
            </a:r>
          </a:p>
          <a:p>
            <a:r>
              <a:rPr lang="sk-SK" sz="1800" dirty="0"/>
              <a:t>- making of cards</a:t>
            </a:r>
          </a:p>
          <a:p>
            <a:r>
              <a:rPr lang="sk-SK" sz="1800" dirty="0"/>
              <a:t>- educational activity in Bystřici nad P.</a:t>
            </a:r>
          </a:p>
          <a:p>
            <a:r>
              <a:rPr lang="sk-SK" sz="1800" dirty="0"/>
              <a:t>- presentation of ZŠ Juh 1054 Vranov n.T</a:t>
            </a:r>
            <a:r>
              <a:rPr lang="sk-SK" dirty="0"/>
              <a:t>.</a:t>
            </a:r>
          </a:p>
        </p:txBody>
      </p:sp>
      <p:pic>
        <p:nvPicPr>
          <p:cNvPr id="1028" name="Picture 4" descr="http://zsjuhvv.sk/images/stories/telemost/2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03782" y="1110829"/>
            <a:ext cx="2890982" cy="1989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0" name="Picture 6" descr="Click to enlarge image 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zsjuhvv.sk/images/stories/telemost/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75982" y="108761"/>
            <a:ext cx="2761926" cy="18412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http://zsjuhvv.sk/images/stories/erazmus/img_1928-12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63799" y="2789261"/>
            <a:ext cx="2974109" cy="1982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6" name="Picture 12" descr="http://zsjuhvv.sk/images/stories/erazmus/img_2393-1200.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03781" y="4433455"/>
            <a:ext cx="3422071" cy="2281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Zaoblený obdĺžnik 13"/>
          <p:cNvSpPr/>
          <p:nvPr/>
        </p:nvSpPr>
        <p:spPr>
          <a:xfrm>
            <a:off x="5033818" y="1819564"/>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sk-SK" dirty="0">
              <a:solidFill>
                <a:prstClr val="white"/>
              </a:solidFill>
            </a:endParaRPr>
          </a:p>
        </p:txBody>
      </p:sp>
    </p:spTree>
    <p:extLst>
      <p:ext uri="{BB962C8B-B14F-4D97-AF65-F5344CB8AC3E}">
        <p14:creationId xmlns:p14="http://schemas.microsoft.com/office/powerpoint/2010/main" val="147644962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otka Klzisko ZÅ  Juh Vranov."/>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98143" y="1411696"/>
            <a:ext cx="3055942" cy="1931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Na obrÃ¡zku mÃ´Å¾e byÅ¥: 10 Ä¾udÃ­, , usmievajÃºci sa Ä¾udia, sediaci Ä¾udia a interiÃ©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572" y="2757849"/>
            <a:ext cx="2560631" cy="21982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2" name="Picture 8" descr="Fotka ZÅ  Juh 1054 Vranov nad TopÄ¾ou."/>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059710" y="4505726"/>
            <a:ext cx="3131124" cy="21520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flipH="1">
            <a:off x="3657598" y="273050"/>
            <a:ext cx="4987635" cy="770659"/>
          </a:xfrm>
          <a:prstGeom prst="roundRect">
            <a:avLst/>
          </a:prstGeom>
          <a:solidFill>
            <a:schemeClr val="accent6">
              <a:lumMod val="40000"/>
              <a:lumOff val="60000"/>
            </a:schemeClr>
          </a:solidFill>
          <a:ln w="57150">
            <a:solidFill>
              <a:srgbClr val="FFC000"/>
            </a:solidFill>
          </a:ln>
        </p:spPr>
        <p:txBody>
          <a:bodyPr>
            <a:noAutofit/>
          </a:bodyPr>
          <a:lstStyle/>
          <a:p>
            <a:r>
              <a:rPr lang="sk-SK" sz="3200" dirty="0"/>
              <a:t>December/ December 2017</a:t>
            </a:r>
          </a:p>
        </p:txBody>
      </p:sp>
      <p:sp>
        <p:nvSpPr>
          <p:cNvPr id="4" name="Zástupný symbol textu 3"/>
          <p:cNvSpPr>
            <a:spLocks noGrp="1"/>
          </p:cNvSpPr>
          <p:nvPr>
            <p:ph type="body" sz="half" idx="2"/>
          </p:nvPr>
        </p:nvSpPr>
        <p:spPr>
          <a:xfrm flipH="1">
            <a:off x="5467927" y="1435100"/>
            <a:ext cx="3574470" cy="5222700"/>
          </a:xfrm>
          <a:prstGeom prst="roundRect">
            <a:avLst/>
          </a:prstGeom>
          <a:solidFill>
            <a:schemeClr val="accent5">
              <a:lumMod val="20000"/>
              <a:lumOff val="80000"/>
            </a:schemeClr>
          </a:solidFill>
          <a:ln w="57150">
            <a:solidFill>
              <a:srgbClr val="FFC000"/>
            </a:solidFill>
          </a:ln>
        </p:spPr>
        <p:txBody>
          <a:bodyPr>
            <a:normAutofit lnSpcReduction="10000"/>
          </a:bodyPr>
          <a:lstStyle/>
          <a:p>
            <a:r>
              <a:rPr lang="sk-SK" sz="1600" b="1" dirty="0"/>
              <a:t>Stretnutie realizačných tímov</a:t>
            </a:r>
          </a:p>
          <a:p>
            <a:endParaRPr lang="sk-SK" sz="1600" b="1" dirty="0"/>
          </a:p>
          <a:p>
            <a:pPr marL="342900" indent="-342900">
              <a:buFontTx/>
              <a:buChar char="-"/>
            </a:pPr>
            <a:r>
              <a:rPr lang="sk-SK" sz="1600" dirty="0"/>
              <a:t>priebežná tvorba Knihy športu a metodík </a:t>
            </a:r>
          </a:p>
          <a:p>
            <a:pPr marL="342900" indent="-342900">
              <a:buFontTx/>
              <a:buChar char="-"/>
            </a:pPr>
            <a:r>
              <a:rPr lang="sk-SK" sz="1600" dirty="0"/>
              <a:t>korčuľovanie – podpora pohybových aktivít 1. stupeň a ŠKD</a:t>
            </a:r>
          </a:p>
          <a:p>
            <a:pPr marL="342900" indent="-342900">
              <a:buFontTx/>
              <a:buChar char="-"/>
            </a:pPr>
            <a:r>
              <a:rPr lang="sk-SK" sz="1600" dirty="0"/>
              <a:t>informácie o  vzdelávacej aktivite</a:t>
            </a:r>
          </a:p>
          <a:p>
            <a:endParaRPr lang="sk-SK" sz="1600" dirty="0"/>
          </a:p>
          <a:p>
            <a:r>
              <a:rPr lang="en-GB" sz="1600" b="1" dirty="0"/>
              <a:t>Meeting of the teams of realisation</a:t>
            </a:r>
          </a:p>
          <a:p>
            <a:endParaRPr lang="en-GB" sz="1600" b="1" dirty="0"/>
          </a:p>
          <a:p>
            <a:pPr marL="342900" indent="-342900">
              <a:buFontTx/>
              <a:buChar char="-"/>
            </a:pPr>
            <a:r>
              <a:rPr lang="en-GB" sz="1600" dirty="0"/>
              <a:t>continuous creating of Sport book, methodologies </a:t>
            </a:r>
            <a:endParaRPr lang="sk-SK" sz="1600" dirty="0"/>
          </a:p>
          <a:p>
            <a:pPr marL="342900" indent="-342900">
              <a:buFontTx/>
              <a:buChar char="-"/>
            </a:pPr>
            <a:r>
              <a:rPr lang="sk-SK" sz="1600" dirty="0"/>
              <a:t>s</a:t>
            </a:r>
            <a:r>
              <a:rPr lang="en-GB" sz="1600" dirty="0"/>
              <a:t>kating – sup</a:t>
            </a:r>
            <a:r>
              <a:rPr lang="sk-SK" sz="1600" dirty="0"/>
              <a:t>p</a:t>
            </a:r>
            <a:r>
              <a:rPr lang="en-GB" sz="1600" dirty="0"/>
              <a:t>ort of the movement activities</a:t>
            </a:r>
            <a:endParaRPr lang="sk-SK" sz="1600" dirty="0"/>
          </a:p>
          <a:p>
            <a:pPr marL="342900" indent="-342900">
              <a:buFontTx/>
              <a:buChar char="-"/>
            </a:pPr>
            <a:r>
              <a:rPr lang="sk-SK" sz="1600" dirty="0"/>
              <a:t>informations about the educational activity</a:t>
            </a:r>
            <a:endParaRPr lang="en-GB" sz="1600" dirty="0"/>
          </a:p>
          <a:p>
            <a:endParaRPr lang="sk-SK" dirty="0"/>
          </a:p>
        </p:txBody>
      </p:sp>
      <p:pic>
        <p:nvPicPr>
          <p:cNvPr id="1026" name="Picture 2" descr="Fotka Klzisko ZÅ  Juh Vranov."/>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130824" y="-986"/>
            <a:ext cx="2497379" cy="2023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13756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9382" y="273050"/>
            <a:ext cx="3491345" cy="826077"/>
          </a:xfrm>
          <a:prstGeom prst="roundRect">
            <a:avLst/>
          </a:prstGeom>
          <a:solidFill>
            <a:schemeClr val="accent6">
              <a:lumMod val="40000"/>
              <a:lumOff val="60000"/>
            </a:schemeClr>
          </a:solidFill>
          <a:ln w="57150">
            <a:solidFill>
              <a:srgbClr val="FFC000"/>
            </a:solidFill>
          </a:ln>
        </p:spPr>
        <p:txBody>
          <a:bodyPr>
            <a:normAutofit/>
          </a:bodyPr>
          <a:lstStyle/>
          <a:p>
            <a:r>
              <a:rPr lang="sk-SK" sz="2800" dirty="0"/>
              <a:t>Január/January 2018</a:t>
            </a:r>
          </a:p>
        </p:txBody>
      </p:sp>
      <p:sp>
        <p:nvSpPr>
          <p:cNvPr id="4" name="Zástupný symbol textu 3"/>
          <p:cNvSpPr>
            <a:spLocks noGrp="1"/>
          </p:cNvSpPr>
          <p:nvPr>
            <p:ph type="body" sz="half" idx="2"/>
          </p:nvPr>
        </p:nvSpPr>
        <p:spPr>
          <a:xfrm>
            <a:off x="120073" y="1435100"/>
            <a:ext cx="3117632" cy="5202527"/>
          </a:xfrm>
          <a:prstGeom prst="roundRect">
            <a:avLst/>
          </a:prstGeom>
          <a:solidFill>
            <a:schemeClr val="accent4">
              <a:lumMod val="20000"/>
              <a:lumOff val="80000"/>
            </a:schemeClr>
          </a:solidFill>
          <a:ln w="57150">
            <a:solidFill>
              <a:srgbClr val="FFC000"/>
            </a:solidFill>
          </a:ln>
        </p:spPr>
        <p:txBody>
          <a:bodyPr>
            <a:noAutofit/>
          </a:bodyPr>
          <a:lstStyle/>
          <a:p>
            <a:r>
              <a:rPr lang="sk-SK" sz="1600" b="1" dirty="0"/>
              <a:t>Stretnutie realizačných tímov</a:t>
            </a:r>
          </a:p>
          <a:p>
            <a:endParaRPr lang="sk-SK" sz="1600" dirty="0"/>
          </a:p>
          <a:p>
            <a:r>
              <a:rPr lang="sk-SK" sz="1600" dirty="0"/>
              <a:t>- prezentácia džuda  pre žiakov školy</a:t>
            </a:r>
          </a:p>
          <a:p>
            <a:r>
              <a:rPr lang="sk-SK" sz="1600" dirty="0"/>
              <a:t>- podporné pohýbové aktivity – verejné koruľovanie žiakov 2. stupňa</a:t>
            </a:r>
          </a:p>
          <a:p>
            <a:r>
              <a:rPr lang="sk-SK" sz="1600" dirty="0"/>
              <a:t>- turnaj vo florbale</a:t>
            </a:r>
          </a:p>
          <a:p>
            <a:endParaRPr lang="sk-SK" sz="1600" b="1" dirty="0"/>
          </a:p>
          <a:p>
            <a:r>
              <a:rPr lang="sk-SK" sz="1600" b="1" dirty="0"/>
              <a:t>Meeting  of realisation teams</a:t>
            </a:r>
          </a:p>
          <a:p>
            <a:r>
              <a:rPr lang="sk-SK" sz="1600" b="1" dirty="0"/>
              <a:t> </a:t>
            </a:r>
            <a:endParaRPr lang="sk-SK" sz="1600" dirty="0"/>
          </a:p>
          <a:p>
            <a:r>
              <a:rPr lang="sk-SK" sz="1600" dirty="0"/>
              <a:t>- presentation of judo for pupils</a:t>
            </a:r>
          </a:p>
          <a:p>
            <a:r>
              <a:rPr lang="sk-SK" sz="1600" dirty="0"/>
              <a:t>- s</a:t>
            </a:r>
            <a:r>
              <a:rPr lang="en-GB" sz="1600" dirty="0"/>
              <a:t>kating – sup</a:t>
            </a:r>
            <a:r>
              <a:rPr lang="sk-SK" sz="1600" dirty="0"/>
              <a:t>p</a:t>
            </a:r>
            <a:r>
              <a:rPr lang="en-GB" sz="1600" dirty="0"/>
              <a:t>ort of the movement activities</a:t>
            </a:r>
          </a:p>
          <a:p>
            <a:r>
              <a:rPr lang="sk-SK" sz="1600" dirty="0"/>
              <a:t>- floorball tournament for pupils</a:t>
            </a:r>
          </a:p>
          <a:p>
            <a:endParaRPr lang="sk-SK" sz="1600" dirty="0"/>
          </a:p>
        </p:txBody>
      </p:sp>
      <p:pic>
        <p:nvPicPr>
          <p:cNvPr id="3074" name="Picture 2" descr="Na obrÃ¡zku mÃ´Å¾e byÅ¥: jedna osoba alebo viacerÃ­ Ä¾udia, Ä¾udia na javisku, stojaci Ä¾udia, basketbalovÃ© ihrisko, dieÅ¥a, obuv a interiÃ©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848389" y="116610"/>
            <a:ext cx="1905000"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6" name="Picture 4" descr="Fotka Judo Vrano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5640" y="215106"/>
            <a:ext cx="2809875" cy="27911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Na obrÃ¡zku mÃ´Å¾e byÅ¥: jedna osoba alebo viacerÃ­ Ä¾udia, Ä¾udia na javisku, tancujÃºci Ä¾udia, basketbalovÃ© ihrisko, obuv a interiÃ©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68990" y="2165927"/>
            <a:ext cx="2184399" cy="2184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Obrázo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81197" y="3195783"/>
            <a:ext cx="3038762" cy="218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Obrázok 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65513" y="4453227"/>
            <a:ext cx="2857500" cy="218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569410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H="1">
            <a:off x="5070764" y="273050"/>
            <a:ext cx="3916218" cy="890732"/>
          </a:xfrm>
          <a:prstGeom prst="roundRect">
            <a:avLst/>
          </a:prstGeom>
          <a:solidFill>
            <a:schemeClr val="accent6">
              <a:lumMod val="40000"/>
              <a:lumOff val="60000"/>
            </a:schemeClr>
          </a:solidFill>
          <a:ln w="57150">
            <a:solidFill>
              <a:srgbClr val="FFC000"/>
            </a:solidFill>
          </a:ln>
        </p:spPr>
        <p:txBody>
          <a:bodyPr>
            <a:normAutofit/>
          </a:bodyPr>
          <a:lstStyle/>
          <a:p>
            <a:r>
              <a:rPr lang="sk-SK" sz="2800" dirty="0"/>
              <a:t>Február/ February 2018</a:t>
            </a:r>
          </a:p>
        </p:txBody>
      </p:sp>
      <p:sp>
        <p:nvSpPr>
          <p:cNvPr id="4" name="Zástupný symbol textu 3"/>
          <p:cNvSpPr>
            <a:spLocks noGrp="1"/>
          </p:cNvSpPr>
          <p:nvPr>
            <p:ph type="body" sz="half" idx="2"/>
          </p:nvPr>
        </p:nvSpPr>
        <p:spPr>
          <a:xfrm flipH="1">
            <a:off x="5551053" y="1366982"/>
            <a:ext cx="3528287" cy="5098473"/>
          </a:xfrm>
          <a:prstGeom prst="roundRect">
            <a:avLst/>
          </a:prstGeom>
          <a:solidFill>
            <a:schemeClr val="accent4">
              <a:lumMod val="20000"/>
              <a:lumOff val="80000"/>
            </a:schemeClr>
          </a:solidFill>
          <a:ln w="57150">
            <a:solidFill>
              <a:srgbClr val="FFC000"/>
            </a:solidFill>
          </a:ln>
        </p:spPr>
        <p:txBody>
          <a:bodyPr>
            <a:normAutofit/>
          </a:bodyPr>
          <a:lstStyle/>
          <a:p>
            <a:r>
              <a:rPr lang="sk-SK" sz="1800" b="1" dirty="0"/>
              <a:t>Stretnutie realizačných tímov</a:t>
            </a:r>
          </a:p>
          <a:p>
            <a:endParaRPr lang="sk-SK" sz="1800" dirty="0"/>
          </a:p>
          <a:p>
            <a:r>
              <a:rPr lang="sk-SK" sz="1800" dirty="0"/>
              <a:t>- priebežná tvorba metodík</a:t>
            </a:r>
          </a:p>
          <a:p>
            <a:r>
              <a:rPr lang="sk-SK" sz="1800" dirty="0"/>
              <a:t>- karneval na ľade pre žiakov školy</a:t>
            </a:r>
          </a:p>
          <a:p>
            <a:r>
              <a:rPr lang="sk-SK" sz="1800" dirty="0"/>
              <a:t>- turnaj vo florbale</a:t>
            </a:r>
          </a:p>
          <a:p>
            <a:endParaRPr lang="sk-SK" sz="1800" dirty="0"/>
          </a:p>
          <a:p>
            <a:r>
              <a:rPr lang="sk-SK" sz="1800" b="1" dirty="0"/>
              <a:t>Meeting of realisation teams</a:t>
            </a:r>
          </a:p>
          <a:p>
            <a:endParaRPr lang="sk-SK" sz="1800" b="1" dirty="0"/>
          </a:p>
          <a:p>
            <a:r>
              <a:rPr lang="sk-SK" sz="1800" dirty="0"/>
              <a:t>-  c</a:t>
            </a:r>
            <a:r>
              <a:rPr lang="en-GB" sz="1800" dirty="0"/>
              <a:t>ontinuous</a:t>
            </a:r>
            <a:r>
              <a:rPr lang="sk-SK" sz="1800" dirty="0"/>
              <a:t> </a:t>
            </a:r>
            <a:r>
              <a:rPr lang="en-GB" sz="1800" dirty="0"/>
              <a:t>creating of methodologies </a:t>
            </a:r>
            <a:endParaRPr lang="sk-SK" sz="1800" dirty="0"/>
          </a:p>
          <a:p>
            <a:r>
              <a:rPr lang="sk-SK" sz="1800" dirty="0"/>
              <a:t>- s</a:t>
            </a:r>
            <a:r>
              <a:rPr lang="en-GB" sz="1800" dirty="0"/>
              <a:t>kating – sup</a:t>
            </a:r>
            <a:r>
              <a:rPr lang="sk-SK" sz="1800" dirty="0"/>
              <a:t>p</a:t>
            </a:r>
            <a:r>
              <a:rPr lang="en-GB" sz="1800" dirty="0"/>
              <a:t>ort of the movement activities</a:t>
            </a:r>
          </a:p>
          <a:p>
            <a:r>
              <a:rPr lang="sk-SK" sz="1800" dirty="0"/>
              <a:t>- tournament of floorba</a:t>
            </a:r>
            <a:r>
              <a:rPr lang="sk-SK" sz="1600" dirty="0"/>
              <a:t>ll</a:t>
            </a:r>
          </a:p>
        </p:txBody>
      </p:sp>
      <p:pic>
        <p:nvPicPr>
          <p:cNvPr id="7" name="Zástupný objekt pre obsah 6"/>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5658" y="4408283"/>
            <a:ext cx="2926160" cy="23279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Obrázok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77004" y="2775772"/>
            <a:ext cx="3100159" cy="22168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02" name="Picture 6" descr="Fotka Klzisko ZÅ  Juh Vranov."/>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1677" y="209649"/>
            <a:ext cx="4561996" cy="25661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20904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1678" y="273050"/>
            <a:ext cx="3956627" cy="829886"/>
          </a:xfrm>
          <a:prstGeom prst="roundRect">
            <a:avLst/>
          </a:prstGeom>
          <a:solidFill>
            <a:schemeClr val="accent6">
              <a:lumMod val="40000"/>
              <a:lumOff val="60000"/>
            </a:schemeClr>
          </a:solidFill>
          <a:ln w="57150"/>
        </p:spPr>
        <p:style>
          <a:lnRef idx="2">
            <a:schemeClr val="accent6"/>
          </a:lnRef>
          <a:fillRef idx="1">
            <a:schemeClr val="lt1"/>
          </a:fillRef>
          <a:effectRef idx="0">
            <a:schemeClr val="accent6"/>
          </a:effectRef>
          <a:fontRef idx="minor">
            <a:schemeClr val="dk1"/>
          </a:fontRef>
        </p:style>
        <p:txBody>
          <a:bodyPr>
            <a:noAutofit/>
          </a:bodyPr>
          <a:lstStyle/>
          <a:p>
            <a:r>
              <a:rPr lang="sk-SK" sz="3200" dirty="0"/>
              <a:t>Marec/ March 2018</a:t>
            </a:r>
          </a:p>
        </p:txBody>
      </p:sp>
      <p:sp>
        <p:nvSpPr>
          <p:cNvPr id="4" name="Zástupný symbol textu 3"/>
          <p:cNvSpPr>
            <a:spLocks noGrp="1"/>
          </p:cNvSpPr>
          <p:nvPr>
            <p:ph type="body" sz="half" idx="2"/>
          </p:nvPr>
        </p:nvSpPr>
        <p:spPr>
          <a:xfrm>
            <a:off x="166254" y="1693718"/>
            <a:ext cx="3699163" cy="5084154"/>
          </a:xfrm>
          <a:prstGeom prst="roundRect">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a:normAutofit/>
          </a:bodyPr>
          <a:lstStyle/>
          <a:p>
            <a:r>
              <a:rPr lang="sk-SK" sz="1600" b="1" dirty="0"/>
              <a:t>Stretnutie realizačných tímov žiakov a pedagógov</a:t>
            </a:r>
          </a:p>
          <a:p>
            <a:endParaRPr lang="sk-SK" sz="1600" dirty="0"/>
          </a:p>
          <a:p>
            <a:r>
              <a:rPr lang="sk-SK" sz="1600" dirty="0"/>
              <a:t>- turnaj vo volejbale</a:t>
            </a:r>
          </a:p>
          <a:p>
            <a:r>
              <a:rPr lang="sk-SK" sz="1600" dirty="0"/>
              <a:t>- Deň športových aktivít a zdravého životného štýlu</a:t>
            </a:r>
          </a:p>
          <a:p>
            <a:r>
              <a:rPr lang="sk-SK" sz="1600" dirty="0"/>
              <a:t>- priebežné spracovanie Knihy športu a metodík</a:t>
            </a:r>
          </a:p>
          <a:p>
            <a:endParaRPr lang="sk-SK" sz="1600" b="1" dirty="0"/>
          </a:p>
          <a:p>
            <a:r>
              <a:rPr lang="sk-SK" sz="1600" b="1" dirty="0"/>
              <a:t>Meating of realisation teams </a:t>
            </a:r>
          </a:p>
          <a:p>
            <a:endParaRPr lang="sk-SK" sz="1600" dirty="0"/>
          </a:p>
          <a:p>
            <a:r>
              <a:rPr lang="sk-SK" sz="1600" dirty="0"/>
              <a:t>- tournament of volleyball</a:t>
            </a:r>
          </a:p>
          <a:p>
            <a:r>
              <a:rPr lang="sk-SK" sz="1600" dirty="0"/>
              <a:t>- Day of sport activities and health lifestyle</a:t>
            </a:r>
          </a:p>
          <a:p>
            <a:r>
              <a:rPr lang="sk-SK" sz="1600" dirty="0"/>
              <a:t>- continuos preparing of Book of sports and methodologies</a:t>
            </a:r>
          </a:p>
        </p:txBody>
      </p:sp>
      <p:pic>
        <p:nvPicPr>
          <p:cNvPr id="5122" name="Picture 2" descr="Fotka ZÅ  Juh 1054 Vranov nad TopÄ¾ou."/>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50563" y="72381"/>
            <a:ext cx="3644700" cy="2422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4" name="Picture 4" descr="http://zsjuhvv.sk/images/stories/2018/volej/1-12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646758" y="8187862"/>
            <a:ext cx="3205767" cy="222892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vtn-vranov.sk/wp-content/uploads/V-dievcata-300x174.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95088" y="2495239"/>
            <a:ext cx="3019813" cy="22140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128" name="Picture 8" descr="http://www.vtn-vranov.sk/wp-content/uploads/V-chlapci-300x173.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1273" y="4660438"/>
            <a:ext cx="3083990" cy="2117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7206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5608" y="226242"/>
            <a:ext cx="4713402" cy="1040346"/>
          </a:xfrm>
          <a:prstGeom prst="roundRect">
            <a:avLst/>
          </a:prstGeom>
          <a:solidFill>
            <a:schemeClr val="accent6">
              <a:lumMod val="40000"/>
              <a:lumOff val="60000"/>
            </a:schemeClr>
          </a:solidFill>
          <a:ln w="57150">
            <a:solidFill>
              <a:srgbClr val="FFC000"/>
            </a:solidFill>
          </a:ln>
        </p:spPr>
        <p:txBody>
          <a:bodyPr>
            <a:noAutofit/>
          </a:bodyPr>
          <a:lstStyle/>
          <a:p>
            <a:r>
              <a:rPr lang="sk-SK" sz="3600" dirty="0"/>
              <a:t>Apríl 2018/April 2018</a:t>
            </a:r>
          </a:p>
        </p:txBody>
      </p:sp>
      <p:pic>
        <p:nvPicPr>
          <p:cNvPr id="5" name="Zástupný objekt pre obsah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994163" y="1564848"/>
            <a:ext cx="2593837" cy="23888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Zástupný symbol textu 3"/>
          <p:cNvSpPr>
            <a:spLocks noGrp="1"/>
          </p:cNvSpPr>
          <p:nvPr>
            <p:ph type="body" sz="half" idx="2"/>
          </p:nvPr>
        </p:nvSpPr>
        <p:spPr>
          <a:xfrm>
            <a:off x="73891" y="1564848"/>
            <a:ext cx="2800202" cy="5233879"/>
          </a:xfrm>
          <a:prstGeom prst="roundRect">
            <a:avLst/>
          </a:prstGeom>
          <a:solidFill>
            <a:schemeClr val="accent5">
              <a:lumMod val="20000"/>
              <a:lumOff val="80000"/>
            </a:schemeClr>
          </a:solidFill>
          <a:ln w="57150">
            <a:solidFill>
              <a:srgbClr val="FFC000"/>
            </a:solidFill>
          </a:ln>
          <a:effectLst/>
          <a:scene3d>
            <a:camera prst="orthographicFront">
              <a:rot lat="0" lon="0" rev="0"/>
            </a:camera>
            <a:lightRig rig="contrasting" dir="t">
              <a:rot lat="0" lon="0" rev="7800000"/>
            </a:lightRig>
          </a:scene3d>
          <a:sp3d>
            <a:bevelT w="139700" h="139700"/>
          </a:sp3d>
        </p:spPr>
        <p:txBody>
          <a:bodyPr>
            <a:normAutofit lnSpcReduction="10000"/>
          </a:bodyPr>
          <a:lstStyle/>
          <a:p>
            <a:r>
              <a:rPr lang="sk-SK" sz="1800" b="1" dirty="0"/>
              <a:t>Príprava projektového stretnutia vo Vranove nad Topľou</a:t>
            </a:r>
          </a:p>
          <a:p>
            <a:r>
              <a:rPr lang="sk-SK" sz="1800" dirty="0"/>
              <a:t>- stretnutie realizačných tímov žiakov a učiteľov</a:t>
            </a:r>
          </a:p>
          <a:p>
            <a:r>
              <a:rPr lang="sk-SK" sz="1800" dirty="0"/>
              <a:t>- zhotovenie vizitiek</a:t>
            </a:r>
          </a:p>
          <a:p>
            <a:pPr>
              <a:buFontTx/>
              <a:buChar char="-"/>
            </a:pPr>
            <a:r>
              <a:rPr lang="sk-SK" sz="1800" dirty="0"/>
              <a:t> príprava harmonogramu aktivít</a:t>
            </a:r>
          </a:p>
          <a:p>
            <a:r>
              <a:rPr lang="sk-SK" sz="1800" b="1" dirty="0"/>
              <a:t>Preparing of project meeting in Vranov nad Topľou</a:t>
            </a:r>
          </a:p>
          <a:p>
            <a:r>
              <a:rPr lang="sk-SK" sz="1800" dirty="0"/>
              <a:t>- meeting  of realisation teams of pupils and teachers</a:t>
            </a:r>
          </a:p>
          <a:p>
            <a:pPr marL="285750" indent="-285750">
              <a:buFontTx/>
              <a:buChar char="-"/>
            </a:pPr>
            <a:r>
              <a:rPr lang="sk-SK" sz="1800" dirty="0"/>
              <a:t>making of cards</a:t>
            </a:r>
          </a:p>
          <a:p>
            <a:pPr marL="285750" indent="-285750">
              <a:buFontTx/>
              <a:buChar char="-"/>
            </a:pPr>
            <a:r>
              <a:rPr lang="sk-SK" sz="1800" dirty="0"/>
              <a:t>preparing a schedule of activities</a:t>
            </a:r>
          </a:p>
        </p:txBody>
      </p:sp>
      <p:graphicFrame>
        <p:nvGraphicFramePr>
          <p:cNvPr id="11" name="Tabuľka 10"/>
          <p:cNvGraphicFramePr>
            <a:graphicFrameLocks noGrp="1"/>
          </p:cNvGraphicFramePr>
          <p:nvPr>
            <p:extLst>
              <p:ext uri="{D42A27DB-BD31-4B8C-83A1-F6EECF244321}">
                <p14:modId xmlns:p14="http://schemas.microsoft.com/office/powerpoint/2010/main" val="2818510117"/>
              </p:ext>
            </p:extLst>
          </p:nvPr>
        </p:nvGraphicFramePr>
        <p:xfrm>
          <a:off x="5708073" y="77246"/>
          <a:ext cx="3316360" cy="6721482"/>
        </p:xfrm>
        <a:graphic>
          <a:graphicData uri="http://schemas.openxmlformats.org/drawingml/2006/table">
            <a:tbl>
              <a:tblPr bandRow="1">
                <a:tableStyleId>{5C22544A-7EE6-4342-B048-85BDC9FD1C3A}</a:tableStyleId>
              </a:tblPr>
              <a:tblGrid>
                <a:gridCol w="385172">
                  <a:extLst>
                    <a:ext uri="{9D8B030D-6E8A-4147-A177-3AD203B41FA5}">
                      <a16:colId xmlns:a16="http://schemas.microsoft.com/office/drawing/2014/main" xmlns="" val="1062786617"/>
                    </a:ext>
                  </a:extLst>
                </a:gridCol>
                <a:gridCol w="444075">
                  <a:extLst>
                    <a:ext uri="{9D8B030D-6E8A-4147-A177-3AD203B41FA5}">
                      <a16:colId xmlns:a16="http://schemas.microsoft.com/office/drawing/2014/main" xmlns="" val="3900582289"/>
                    </a:ext>
                  </a:extLst>
                </a:gridCol>
                <a:gridCol w="562509">
                  <a:extLst>
                    <a:ext uri="{9D8B030D-6E8A-4147-A177-3AD203B41FA5}">
                      <a16:colId xmlns:a16="http://schemas.microsoft.com/office/drawing/2014/main" xmlns="" val="1466830571"/>
                    </a:ext>
                  </a:extLst>
                </a:gridCol>
                <a:gridCol w="562509">
                  <a:extLst>
                    <a:ext uri="{9D8B030D-6E8A-4147-A177-3AD203B41FA5}">
                      <a16:colId xmlns:a16="http://schemas.microsoft.com/office/drawing/2014/main" xmlns="" val="2538475736"/>
                    </a:ext>
                  </a:extLst>
                </a:gridCol>
                <a:gridCol w="562718">
                  <a:extLst>
                    <a:ext uri="{9D8B030D-6E8A-4147-A177-3AD203B41FA5}">
                      <a16:colId xmlns:a16="http://schemas.microsoft.com/office/drawing/2014/main" xmlns="" val="1074255256"/>
                    </a:ext>
                  </a:extLst>
                </a:gridCol>
                <a:gridCol w="384754">
                  <a:extLst>
                    <a:ext uri="{9D8B030D-6E8A-4147-A177-3AD203B41FA5}">
                      <a16:colId xmlns:a16="http://schemas.microsoft.com/office/drawing/2014/main" xmlns="" val="4223123051"/>
                    </a:ext>
                  </a:extLst>
                </a:gridCol>
                <a:gridCol w="414623">
                  <a:extLst>
                    <a:ext uri="{9D8B030D-6E8A-4147-A177-3AD203B41FA5}">
                      <a16:colId xmlns:a16="http://schemas.microsoft.com/office/drawing/2014/main" xmlns="" val="1904786816"/>
                    </a:ext>
                  </a:extLst>
                </a:gridCol>
              </a:tblGrid>
              <a:tr h="96377">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gn="ctr">
                        <a:lnSpc>
                          <a:spcPct val="115000"/>
                        </a:lnSpc>
                        <a:spcAft>
                          <a:spcPts val="1000"/>
                        </a:spcAft>
                      </a:pPr>
                      <a:r>
                        <a:rPr lang="sk-SK" sz="600" dirty="0">
                          <a:effectLst/>
                        </a:rPr>
                        <a:t>Nedeľa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gn="ctr">
                        <a:lnSpc>
                          <a:spcPct val="115000"/>
                        </a:lnSpc>
                        <a:spcAft>
                          <a:spcPts val="1000"/>
                        </a:spcAft>
                      </a:pPr>
                      <a:r>
                        <a:rPr lang="sk-SK" sz="600" dirty="0">
                          <a:effectLst/>
                        </a:rPr>
                        <a:t>Pondelok</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gn="ctr">
                        <a:lnSpc>
                          <a:spcPct val="115000"/>
                        </a:lnSpc>
                        <a:spcAft>
                          <a:spcPts val="1000"/>
                        </a:spcAft>
                      </a:pPr>
                      <a:r>
                        <a:rPr lang="sk-SK" sz="600" dirty="0">
                          <a:effectLst/>
                        </a:rPr>
                        <a:t>Utorok</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gn="ctr">
                        <a:lnSpc>
                          <a:spcPct val="115000"/>
                        </a:lnSpc>
                        <a:spcAft>
                          <a:spcPts val="1000"/>
                        </a:spcAft>
                      </a:pPr>
                      <a:r>
                        <a:rPr lang="sk-SK" sz="600" dirty="0">
                          <a:effectLst/>
                        </a:rPr>
                        <a:t>Streda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gn="ctr">
                        <a:lnSpc>
                          <a:spcPct val="115000"/>
                        </a:lnSpc>
                        <a:spcAft>
                          <a:spcPts val="1000"/>
                        </a:spcAft>
                      </a:pPr>
                      <a:r>
                        <a:rPr lang="sk-SK" sz="600" dirty="0">
                          <a:effectLst/>
                        </a:rPr>
                        <a:t>Štvrtok</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gn="ctr">
                        <a:lnSpc>
                          <a:spcPct val="115000"/>
                        </a:lnSpc>
                        <a:spcAft>
                          <a:spcPts val="1000"/>
                        </a:spcAft>
                      </a:pPr>
                      <a:r>
                        <a:rPr lang="sk-SK" sz="600" dirty="0">
                          <a:effectLst/>
                        </a:rPr>
                        <a:t>Piatok</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207956243"/>
                  </a:ext>
                </a:extLst>
              </a:tr>
              <a:tr h="309151">
                <a:tc>
                  <a:txBody>
                    <a:bodyPr/>
                    <a:lstStyle/>
                    <a:p>
                      <a:pPr>
                        <a:lnSpc>
                          <a:spcPct val="115000"/>
                        </a:lnSpc>
                        <a:spcAft>
                          <a:spcPts val="1000"/>
                        </a:spcAft>
                      </a:pPr>
                      <a:r>
                        <a:rPr lang="sk-SK" sz="600" dirty="0">
                          <a:effectLst/>
                        </a:rPr>
                        <a:t>7.30-8.30</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Raňajky</a:t>
                      </a:r>
                      <a:endParaRPr lang="sk-SK" sz="500" dirty="0">
                        <a:effectLst/>
                        <a:latin typeface="Calibri" panose="020F0502020204030204" pitchFamily="34" charset="0"/>
                        <a:ea typeface="Calibri" panose="020F0502020204030204" pitchFamily="34" charset="0"/>
                      </a:endParaRPr>
                    </a:p>
                  </a:txBody>
                  <a:tcPr marL="29894" marR="29894" marT="0" marB="0">
                    <a:lnB w="12700" cmpd="sng">
                      <a:noFill/>
                    </a:lnB>
                  </a:tcPr>
                </a:tc>
                <a:tc>
                  <a:txBody>
                    <a:bodyPr/>
                    <a:lstStyle/>
                    <a:p>
                      <a:pPr>
                        <a:lnSpc>
                          <a:spcPct val="115000"/>
                        </a:lnSpc>
                        <a:spcAft>
                          <a:spcPts val="1000"/>
                        </a:spcAft>
                      </a:pPr>
                      <a:r>
                        <a:rPr lang="sk-SK" sz="600" dirty="0">
                          <a:effectLst/>
                        </a:rPr>
                        <a:t>Raňajky</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Raňajky</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Raňajky</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Raňajky</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270918503"/>
                  </a:ext>
                </a:extLst>
              </a:tr>
              <a:tr h="309151">
                <a:tc>
                  <a:txBody>
                    <a:bodyPr/>
                    <a:lstStyle/>
                    <a:p>
                      <a:pPr>
                        <a:lnSpc>
                          <a:spcPct val="115000"/>
                        </a:lnSpc>
                        <a:spcAft>
                          <a:spcPts val="1000"/>
                        </a:spcAft>
                      </a:pPr>
                      <a:r>
                        <a:rPr lang="sk-SK" sz="600" dirty="0">
                          <a:effectLst/>
                        </a:rPr>
                        <a:t>8.30-9.30</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lnR w="12700" cmpd="sng">
                      <a:noFill/>
                    </a:lnR>
                  </a:tcPr>
                </a:tc>
                <a:tc rowSpan="2">
                  <a:txBody>
                    <a:bodyPr/>
                    <a:lstStyle/>
                    <a:p>
                      <a:pPr>
                        <a:lnSpc>
                          <a:spcPct val="115000"/>
                        </a:lnSpc>
                        <a:spcAft>
                          <a:spcPts val="1000"/>
                        </a:spcAft>
                      </a:pPr>
                      <a:r>
                        <a:rPr lang="sk-SK" sz="600" dirty="0">
                          <a:effectLst/>
                        </a:rPr>
                        <a:t>Prezentácia školy z Bystřice nad Pernštejnem pre druhý stupeň školy, prehliadka školy</a:t>
                      </a:r>
                      <a:endParaRPr lang="sk-SK" sz="500" dirty="0">
                        <a:effectLst/>
                        <a:latin typeface="Calibri" panose="020F0502020204030204" pitchFamily="34" charset="0"/>
                        <a:ea typeface="Calibri" panose="020F0502020204030204" pitchFamily="34" charset="0"/>
                      </a:endParaRPr>
                    </a:p>
                  </a:txBody>
                  <a:tcPr marL="29894" marR="29894" marT="0" marB="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lnL w="12700" cmpd="sng">
                      <a:noFill/>
                    </a:lnL>
                  </a:tcPr>
                </a:tc>
                <a:tc rowSpan="4">
                  <a:txBody>
                    <a:bodyPr/>
                    <a:lstStyle/>
                    <a:p>
                      <a:pPr>
                        <a:lnSpc>
                          <a:spcPct val="115000"/>
                        </a:lnSpc>
                        <a:spcAft>
                          <a:spcPts val="1000"/>
                        </a:spcAft>
                      </a:pPr>
                      <a:r>
                        <a:rPr lang="sk-SK" sz="600" dirty="0">
                          <a:effectLst/>
                        </a:rPr>
                        <a:t>Celodenný výlet  -  Stará Ľubovňa - prehliadka mesta, historických pamiatok</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Volejbal - VT</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Hokejbal - ihrisko Juh</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1407602686"/>
                  </a:ext>
                </a:extLst>
              </a:tr>
              <a:tr h="406605">
                <a:tc>
                  <a:txBody>
                    <a:bodyPr/>
                    <a:lstStyle/>
                    <a:p>
                      <a:pPr>
                        <a:lnSpc>
                          <a:spcPct val="115000"/>
                        </a:lnSpc>
                        <a:spcAft>
                          <a:spcPts val="1000"/>
                        </a:spcAft>
                      </a:pPr>
                      <a:r>
                        <a:rPr lang="sk-SK" sz="600" dirty="0">
                          <a:effectLst/>
                        </a:rPr>
                        <a:t>9.30-10.30</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lnR w="12700" cmpd="sng">
                      <a:noFill/>
                    </a:lnR>
                  </a:tcPr>
                </a:tc>
                <a:tc vMerge="1">
                  <a:txBody>
                    <a:bodyPr/>
                    <a:lstStyle/>
                    <a:p>
                      <a:endParaRPr lang="sk-SK"/>
                    </a:p>
                  </a:txBody>
                  <a:tcPr/>
                </a:tc>
                <a:tc>
                  <a:txBody>
                    <a:bodyPr/>
                    <a:lstStyle/>
                    <a:p>
                      <a:pPr>
                        <a:lnSpc>
                          <a:spcPct val="115000"/>
                        </a:lnSpc>
                        <a:spcAft>
                          <a:spcPts val="1000"/>
                        </a:spcAft>
                      </a:pPr>
                      <a:r>
                        <a:rPr lang="sk-SK" sz="600" dirty="0">
                          <a:effectLst/>
                        </a:rPr>
                        <a:t>Prijatie u primátora mesta</a:t>
                      </a:r>
                      <a:endParaRPr lang="sk-SK" sz="500" dirty="0">
                        <a:effectLst/>
                        <a:latin typeface="Calibri" panose="020F0502020204030204" pitchFamily="34" charset="0"/>
                        <a:ea typeface="Calibri" panose="020F0502020204030204" pitchFamily="34" charset="0"/>
                      </a:endParaRPr>
                    </a:p>
                  </a:txBody>
                  <a:tcPr marL="29894" marR="29894" marT="0" marB="0">
                    <a:lnL w="12700" cmpd="sng">
                      <a:noFill/>
                    </a:lnL>
                  </a:tcPr>
                </a:tc>
                <a:tc vMerge="1">
                  <a:txBody>
                    <a:bodyPr/>
                    <a:lstStyle/>
                    <a:p>
                      <a:endParaRPr lang="sk-SK"/>
                    </a:p>
                  </a:txBody>
                  <a:tcPr/>
                </a:tc>
                <a:tc vMerge="1">
                  <a:txBody>
                    <a:bodyPr/>
                    <a:lstStyle/>
                    <a:p>
                      <a:endParaRPr lang="sk-SK"/>
                    </a:p>
                  </a:txBody>
                  <a:tcPr/>
                </a:tc>
                <a:tc vMerge="1">
                  <a:txBody>
                    <a:bodyPr/>
                    <a:lstStyle/>
                    <a:p>
                      <a:endParaRPr lang="sk-SK"/>
                    </a:p>
                  </a:txBody>
                  <a:tcPr/>
                </a:tc>
                <a:extLst>
                  <a:ext uri="{0D108BD9-81ED-4DB2-BD59-A6C34878D82A}">
                    <a16:rowId xmlns:a16="http://schemas.microsoft.com/office/drawing/2014/main" xmlns="" val="3924747913"/>
                  </a:ext>
                </a:extLst>
              </a:tr>
              <a:tr h="405527">
                <a:tc>
                  <a:txBody>
                    <a:bodyPr/>
                    <a:lstStyle/>
                    <a:p>
                      <a:pPr>
                        <a:lnSpc>
                          <a:spcPct val="115000"/>
                        </a:lnSpc>
                        <a:spcAft>
                          <a:spcPts val="1000"/>
                        </a:spcAft>
                      </a:pPr>
                      <a:r>
                        <a:rPr lang="sk-SK" sz="600" dirty="0">
                          <a:effectLst/>
                        </a:rPr>
                        <a:t>10.30-11.30</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highlight>
                            <a:srgbClr val="FFFF00"/>
                          </a:highlight>
                        </a:rPr>
                        <a:t> Volejbal - VT</a:t>
                      </a:r>
                      <a:endParaRPr lang="sk-SK" sz="500" dirty="0">
                        <a:effectLst/>
                        <a:latin typeface="Calibri" panose="020F0502020204030204" pitchFamily="34" charset="0"/>
                        <a:ea typeface="Calibri" panose="020F0502020204030204" pitchFamily="34" charset="0"/>
                      </a:endParaRPr>
                    </a:p>
                  </a:txBody>
                  <a:tcPr marL="29894" marR="29894" marT="0" marB="0">
                    <a:lnT w="12700" cmpd="sng">
                      <a:noFill/>
                    </a:lnT>
                  </a:tcPr>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Džudo – Džudo hala</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Florbal - VT</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Volejbal - VT</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3956713396"/>
                  </a:ext>
                </a:extLst>
              </a:tr>
              <a:tr h="405527">
                <a:tc>
                  <a:txBody>
                    <a:bodyPr/>
                    <a:lstStyle/>
                    <a:p>
                      <a:pPr>
                        <a:lnSpc>
                          <a:spcPct val="115000"/>
                        </a:lnSpc>
                        <a:spcAft>
                          <a:spcPts val="1000"/>
                        </a:spcAft>
                      </a:pPr>
                      <a:r>
                        <a:rPr lang="sk-SK" sz="600" dirty="0">
                          <a:effectLst/>
                        </a:rPr>
                        <a:t>11.30-12.00</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extLst>
                  <a:ext uri="{0D108BD9-81ED-4DB2-BD59-A6C34878D82A}">
                    <a16:rowId xmlns:a16="http://schemas.microsoft.com/office/drawing/2014/main" xmlns="" val="12860004"/>
                  </a:ext>
                </a:extLst>
              </a:tr>
              <a:tr h="521925">
                <a:tc>
                  <a:txBody>
                    <a:bodyPr/>
                    <a:lstStyle/>
                    <a:p>
                      <a:pPr>
                        <a:lnSpc>
                          <a:spcPct val="115000"/>
                        </a:lnSpc>
                        <a:spcAft>
                          <a:spcPts val="1000"/>
                        </a:spcAft>
                      </a:pPr>
                      <a:r>
                        <a:rPr lang="sk-SK" sz="600" dirty="0">
                          <a:effectLst/>
                        </a:rPr>
                        <a:t>12.00-13.00</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Obed</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Obed</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Obedový balíček</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Obed</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Obed + balíček</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2500232389"/>
                  </a:ext>
                </a:extLst>
              </a:tr>
              <a:tr h="618301">
                <a:tc>
                  <a:txBody>
                    <a:bodyPr/>
                    <a:lstStyle/>
                    <a:p>
                      <a:pPr>
                        <a:lnSpc>
                          <a:spcPct val="115000"/>
                        </a:lnSpc>
                        <a:spcAft>
                          <a:spcPts val="1000"/>
                        </a:spcAft>
                      </a:pPr>
                      <a:r>
                        <a:rPr lang="sk-SK" sz="600" dirty="0">
                          <a:effectLst/>
                        </a:rPr>
                        <a:t>13.00-14.00</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Džudo – Džudo hala</a:t>
                      </a:r>
                      <a:endParaRPr lang="sk-SK" sz="500" dirty="0">
                        <a:effectLst/>
                        <a:latin typeface="Calibri" panose="020F0502020204030204" pitchFamily="34" charset="0"/>
                        <a:ea typeface="Calibri" panose="020F0502020204030204" pitchFamily="34" charset="0"/>
                      </a:endParaRPr>
                    </a:p>
                  </a:txBody>
                  <a:tcPr marL="29894" marR="29894" marT="0" marB="0"/>
                </a:tc>
                <a:tc rowSpan="3">
                  <a:txBody>
                    <a:bodyPr/>
                    <a:lstStyle/>
                    <a:p>
                      <a:pPr>
                        <a:lnSpc>
                          <a:spcPct val="115000"/>
                        </a:lnSpc>
                        <a:spcAft>
                          <a:spcPts val="1000"/>
                        </a:spcAft>
                      </a:pPr>
                      <a:r>
                        <a:rPr lang="sk-SK" sz="600" dirty="0">
                          <a:effectLst/>
                        </a:rPr>
                        <a:t>Zámutov - náučný chodník</a:t>
                      </a:r>
                      <a:endParaRPr lang="sk-SK" sz="500" dirty="0">
                        <a:effectLst/>
                        <a:latin typeface="Calibri" panose="020F0502020204030204" pitchFamily="34" charset="0"/>
                        <a:ea typeface="Calibri" panose="020F0502020204030204" pitchFamily="34" charset="0"/>
                      </a:endParaRPr>
                    </a:p>
                  </a:txBody>
                  <a:tcPr marL="29894" marR="29894" marT="0" marB="0"/>
                </a:tc>
                <a:tc rowSpan="3">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rowSpan="4">
                  <a:txBody>
                    <a:bodyPr/>
                    <a:lstStyle/>
                    <a:p>
                      <a:pPr>
                        <a:lnSpc>
                          <a:spcPct val="115000"/>
                        </a:lnSpc>
                        <a:spcAft>
                          <a:spcPts val="1000"/>
                        </a:spcAft>
                      </a:pPr>
                      <a:r>
                        <a:rPr lang="sk-SK" sz="600" dirty="0">
                          <a:effectLst/>
                        </a:rPr>
                        <a:t>Hrad Čičva, areál Lysá hora - športové aktivity</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Evalvácia</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2570970600"/>
                  </a:ext>
                </a:extLst>
              </a:tr>
              <a:tr h="618301">
                <a:tc>
                  <a:txBody>
                    <a:bodyPr/>
                    <a:lstStyle/>
                    <a:p>
                      <a:pPr>
                        <a:lnSpc>
                          <a:spcPct val="115000"/>
                        </a:lnSpc>
                        <a:spcAft>
                          <a:spcPts val="1000"/>
                        </a:spcAft>
                      </a:pPr>
                      <a:r>
                        <a:rPr lang="sk-SK" sz="600" dirty="0">
                          <a:effectLst/>
                        </a:rPr>
                        <a:t>14.00-15.00</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vMerge="1">
                  <a:txBody>
                    <a:bodyPr/>
                    <a:lstStyle/>
                    <a:p>
                      <a:endParaRPr lang="sk-SK"/>
                    </a:p>
                  </a:txBody>
                  <a:tcPr/>
                </a:tc>
                <a:tc vMerge="1">
                  <a:txBody>
                    <a:bodyPr/>
                    <a:lstStyle/>
                    <a:p>
                      <a:endParaRPr lang="sk-SK"/>
                    </a:p>
                  </a:txBody>
                  <a:tcPr/>
                </a:tc>
                <a:tc vMerge="1">
                  <a:txBody>
                    <a:bodyPr/>
                    <a:lstStyle/>
                    <a:p>
                      <a:endParaRPr lang="sk-SK"/>
                    </a:p>
                  </a:txBody>
                  <a:tcPr/>
                </a:tc>
                <a:tc>
                  <a:txBody>
                    <a:bodyPr/>
                    <a:lstStyle/>
                    <a:p>
                      <a:pPr>
                        <a:lnSpc>
                          <a:spcPct val="115000"/>
                        </a:lnSpc>
                        <a:spcAft>
                          <a:spcPts val="1000"/>
                        </a:spcAft>
                      </a:pPr>
                      <a:r>
                        <a:rPr lang="sk-SK" sz="600" dirty="0">
                          <a:effectLst/>
                        </a:rPr>
                        <a:t>Rozlúčka</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3268668520"/>
                  </a:ext>
                </a:extLst>
              </a:tr>
              <a:tr h="618301">
                <a:tc>
                  <a:txBody>
                    <a:bodyPr/>
                    <a:lstStyle/>
                    <a:p>
                      <a:pPr>
                        <a:lnSpc>
                          <a:spcPct val="115000"/>
                        </a:lnSpc>
                        <a:spcAft>
                          <a:spcPts val="1000"/>
                        </a:spcAft>
                      </a:pPr>
                      <a:r>
                        <a:rPr lang="sk-SK" sz="600" dirty="0">
                          <a:effectLst/>
                        </a:rPr>
                        <a:t>15.00-16.00</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Regenerácia</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vMerge="1">
                  <a:txBody>
                    <a:bodyPr/>
                    <a:lstStyle/>
                    <a:p>
                      <a:endParaRPr lang="sk-SK"/>
                    </a:p>
                  </a:txBody>
                  <a:tcPr/>
                </a:tc>
                <a:tc vMerge="1">
                  <a:txBody>
                    <a:bodyPr/>
                    <a:lstStyle/>
                    <a:p>
                      <a:endParaRPr lang="sk-SK"/>
                    </a:p>
                  </a:txBody>
                  <a:tcPr/>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2608945765"/>
                  </a:ext>
                </a:extLst>
              </a:tr>
              <a:tr h="618301">
                <a:tc>
                  <a:txBody>
                    <a:bodyPr/>
                    <a:lstStyle/>
                    <a:p>
                      <a:pPr>
                        <a:lnSpc>
                          <a:spcPct val="115000"/>
                        </a:lnSpc>
                        <a:spcAft>
                          <a:spcPts val="1000"/>
                        </a:spcAft>
                      </a:pPr>
                      <a:r>
                        <a:rPr lang="sk-SK" sz="600" dirty="0">
                          <a:effectLst/>
                        </a:rPr>
                        <a:t>16.00-17.00</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Privítanie +ubytovanie</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Bazén</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Bazén</a:t>
                      </a:r>
                      <a:endParaRPr lang="sk-SK" sz="500" dirty="0">
                        <a:effectLst/>
                        <a:latin typeface="Calibri" panose="020F0502020204030204" pitchFamily="34" charset="0"/>
                        <a:ea typeface="Calibri" panose="020F0502020204030204" pitchFamily="34" charset="0"/>
                      </a:endParaRPr>
                    </a:p>
                  </a:txBody>
                  <a:tcPr marL="29894" marR="29894" marT="0" marB="0"/>
                </a:tc>
                <a:tc rowSpan="2">
                  <a:txBody>
                    <a:bodyPr/>
                    <a:lstStyle/>
                    <a:p>
                      <a:pPr>
                        <a:lnSpc>
                          <a:spcPct val="115000"/>
                        </a:lnSpc>
                        <a:spcAft>
                          <a:spcPts val="1000"/>
                        </a:spcAft>
                      </a:pPr>
                      <a:r>
                        <a:rPr lang="sk-SK" sz="600" dirty="0">
                          <a:effectLst/>
                        </a:rPr>
                        <a:t>OH 4 športov</a:t>
                      </a:r>
                      <a:endParaRPr lang="sk-SK" sz="500" dirty="0">
                        <a:effectLst/>
                      </a:endParaRPr>
                    </a:p>
                    <a:p>
                      <a:pPr>
                        <a:lnSpc>
                          <a:spcPct val="115000"/>
                        </a:lnSpc>
                        <a:spcAft>
                          <a:spcPts val="1000"/>
                        </a:spcAft>
                      </a:pPr>
                      <a:r>
                        <a:rPr lang="sk-SK" sz="600" dirty="0">
                          <a:effectLst/>
                        </a:rPr>
                        <a:t>Florbal -  VT</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1548713524"/>
                  </a:ext>
                </a:extLst>
              </a:tr>
              <a:tr h="618301">
                <a:tc>
                  <a:txBody>
                    <a:bodyPr/>
                    <a:lstStyle/>
                    <a:p>
                      <a:pPr>
                        <a:lnSpc>
                          <a:spcPct val="115000"/>
                        </a:lnSpc>
                        <a:spcAft>
                          <a:spcPts val="1000"/>
                        </a:spcAft>
                      </a:pPr>
                      <a:r>
                        <a:rPr lang="sk-SK" sz="600" dirty="0">
                          <a:effectLst/>
                        </a:rPr>
                        <a:t>17.00-18.00</a:t>
                      </a:r>
                      <a:endParaRPr lang="sk-SK" sz="500" dirty="0">
                        <a:effectLst/>
                      </a:endParaRPr>
                    </a:p>
                    <a:p>
                      <a:pPr>
                        <a:lnSpc>
                          <a:spcPct val="115000"/>
                        </a:lnSpc>
                        <a:spcAft>
                          <a:spcPts val="1000"/>
                        </a:spcAft>
                      </a:pPr>
                      <a:r>
                        <a:rPr lang="sk-SK" sz="600" dirty="0">
                          <a:effectLst/>
                        </a:rPr>
                        <a:t> </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Prechádzka po meste Vranove</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a:txBody>
                    <a:bodyPr/>
                    <a:lstStyle/>
                    <a:p>
                      <a:pPr>
                        <a:lnSpc>
                          <a:spcPct val="115000"/>
                        </a:lnSpc>
                        <a:spcAft>
                          <a:spcPts val="1000"/>
                        </a:spcAft>
                      </a:pPr>
                      <a:r>
                        <a:rPr lang="sk-SK" sz="600" dirty="0">
                          <a:effectLst/>
                        </a:rPr>
                        <a:t>Regenerácia</a:t>
                      </a:r>
                      <a:endParaRPr lang="sk-SK" sz="500" dirty="0">
                        <a:effectLst/>
                        <a:latin typeface="Calibri" panose="020F0502020204030204" pitchFamily="34" charset="0"/>
                        <a:ea typeface="Calibri" panose="020F0502020204030204" pitchFamily="34" charset="0"/>
                      </a:endParaRPr>
                    </a:p>
                  </a:txBody>
                  <a:tcPr marL="29894" marR="29894" marT="0" marB="0"/>
                </a:tc>
                <a:tc vMerge="1">
                  <a:txBody>
                    <a:bodyPr/>
                    <a:lstStyle/>
                    <a:p>
                      <a:endParaRPr lang="sk-SK"/>
                    </a:p>
                  </a:txBody>
                  <a:tcPr/>
                </a:tc>
                <a:tc>
                  <a:txBody>
                    <a:bodyPr/>
                    <a:lstStyle/>
                    <a:p>
                      <a:pPr>
                        <a:lnSpc>
                          <a:spcPct val="115000"/>
                        </a:lnSpc>
                        <a:spcAft>
                          <a:spcPts val="1000"/>
                        </a:spcAft>
                      </a:pPr>
                      <a:r>
                        <a:rPr lang="sk-SK" sz="600" dirty="0">
                          <a:effectLst/>
                        </a:rPr>
                        <a:t>Regenerácia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1596959745"/>
                  </a:ext>
                </a:extLst>
              </a:tr>
              <a:tr h="309151">
                <a:tc>
                  <a:txBody>
                    <a:bodyPr/>
                    <a:lstStyle/>
                    <a:p>
                      <a:pPr>
                        <a:lnSpc>
                          <a:spcPct val="115000"/>
                        </a:lnSpc>
                        <a:spcAft>
                          <a:spcPts val="1000"/>
                        </a:spcAft>
                      </a:pPr>
                      <a:r>
                        <a:rPr lang="sk-SK" sz="600" dirty="0">
                          <a:effectLst/>
                        </a:rPr>
                        <a:t>18.00-18.30</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Večera</a:t>
                      </a:r>
                      <a:endParaRPr lang="sk-SK" sz="500" dirty="0">
                        <a:effectLst/>
                      </a:endParaRPr>
                    </a:p>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Večera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Večera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Večera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Večera</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549954255"/>
                  </a:ext>
                </a:extLst>
              </a:tr>
              <a:tr h="385507">
                <a:tc>
                  <a:txBody>
                    <a:bodyPr/>
                    <a:lstStyle/>
                    <a:p>
                      <a:pPr>
                        <a:lnSpc>
                          <a:spcPct val="115000"/>
                        </a:lnSpc>
                        <a:spcAft>
                          <a:spcPts val="1000"/>
                        </a:spcAft>
                      </a:pPr>
                      <a:r>
                        <a:rPr lang="sk-SK" sz="600" dirty="0">
                          <a:effectLst/>
                        </a:rPr>
                        <a:t>18.30 – 20.30</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Športové aktivity- šp. areál pri House Ham</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Športové aktivity- šp. areál pri House Ham</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tc>
                  <a:txBody>
                    <a:bodyPr/>
                    <a:lstStyle/>
                    <a:p>
                      <a:pPr>
                        <a:lnSpc>
                          <a:spcPct val="115000"/>
                        </a:lnSpc>
                        <a:spcAft>
                          <a:spcPts val="1000"/>
                        </a:spcAft>
                      </a:pPr>
                      <a:r>
                        <a:rPr lang="sk-SK" sz="600" dirty="0">
                          <a:effectLst/>
                        </a:rPr>
                        <a:t> </a:t>
                      </a:r>
                      <a:endParaRPr lang="sk-SK" sz="500" dirty="0">
                        <a:effectLst/>
                        <a:latin typeface="Calibri" panose="020F0502020204030204" pitchFamily="34" charset="0"/>
                        <a:ea typeface="Calibri" panose="020F0502020204030204" pitchFamily="34" charset="0"/>
                      </a:endParaRPr>
                    </a:p>
                  </a:txBody>
                  <a:tcPr marL="29894" marR="29894" marT="0" marB="0"/>
                </a:tc>
                <a:extLst>
                  <a:ext uri="{0D108BD9-81ED-4DB2-BD59-A6C34878D82A}">
                    <a16:rowId xmlns:a16="http://schemas.microsoft.com/office/drawing/2014/main" xmlns="" val="2976819157"/>
                  </a:ext>
                </a:extLst>
              </a:tr>
            </a:tbl>
          </a:graphicData>
        </a:graphic>
      </p:graphicFrame>
      <p:sp>
        <p:nvSpPr>
          <p:cNvPr id="12" name="Rectangle 3"/>
          <p:cNvSpPr>
            <a:spLocks noChangeArrowheads="1"/>
          </p:cNvSpPr>
          <p:nvPr/>
        </p:nvSpPr>
        <p:spPr bwMode="auto">
          <a:xfrm>
            <a:off x="6873380" y="77499"/>
            <a:ext cx="6900739" cy="40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k-SK" dirty="0">
              <a:solidFill>
                <a:prstClr val="black"/>
              </a:solidFill>
            </a:endParaRPr>
          </a:p>
        </p:txBody>
      </p:sp>
      <p:pic>
        <p:nvPicPr>
          <p:cNvPr id="13" name="Obrázo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4163" y="4251971"/>
            <a:ext cx="2593836" cy="2479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131653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flipH="1">
            <a:off x="5264726" y="124893"/>
            <a:ext cx="3565237" cy="761798"/>
          </a:xfrm>
          <a:prstGeom prst="roundRect">
            <a:avLst/>
          </a:prstGeom>
          <a:solidFill>
            <a:schemeClr val="accent6">
              <a:lumMod val="40000"/>
              <a:lumOff val="60000"/>
            </a:schemeClr>
          </a:solidFill>
          <a:ln w="57150">
            <a:solidFill>
              <a:srgbClr val="FFC000"/>
            </a:solidFill>
          </a:ln>
        </p:spPr>
        <p:txBody>
          <a:bodyPr>
            <a:noAutofit/>
          </a:bodyPr>
          <a:lstStyle/>
          <a:p>
            <a:r>
              <a:rPr lang="sk-SK" sz="2800" dirty="0"/>
              <a:t>Máj 2018/May 2018</a:t>
            </a:r>
          </a:p>
        </p:txBody>
      </p:sp>
      <p:pic>
        <p:nvPicPr>
          <p:cNvPr id="5" name="Zástupný objekt pre obsah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6835" y="2843886"/>
            <a:ext cx="2651466" cy="17650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Zástupný symbol textu 3"/>
          <p:cNvSpPr>
            <a:spLocks noGrp="1"/>
          </p:cNvSpPr>
          <p:nvPr>
            <p:ph type="body" sz="half" idx="2"/>
          </p:nvPr>
        </p:nvSpPr>
        <p:spPr>
          <a:xfrm flipH="1">
            <a:off x="5532581" y="1062182"/>
            <a:ext cx="3513943" cy="5795817"/>
          </a:xfrm>
          <a:prstGeom prst="roundRect">
            <a:avLst/>
          </a:prstGeom>
          <a:solidFill>
            <a:schemeClr val="accent5">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a:normAutofit fontScale="92500" lnSpcReduction="10000"/>
          </a:bodyPr>
          <a:lstStyle/>
          <a:p>
            <a:r>
              <a:rPr lang="sk-SK" sz="2000" b="1" dirty="0"/>
              <a:t>Stretnutie vo Vranove nad Topľou</a:t>
            </a:r>
            <a:endParaRPr lang="sk-SK" sz="2000" b="1" dirty="0">
              <a:ln w="57150">
                <a:solidFill>
                  <a:schemeClr val="tx1"/>
                </a:solidFill>
              </a:ln>
            </a:endParaRPr>
          </a:p>
          <a:p>
            <a:pPr>
              <a:buFontTx/>
              <a:buChar char="-"/>
            </a:pPr>
            <a:r>
              <a:rPr lang="sk-SK" sz="1800" dirty="0"/>
              <a:t> Olympiáda 4 športov</a:t>
            </a:r>
          </a:p>
          <a:p>
            <a:pPr>
              <a:buFontTx/>
              <a:buChar char="-"/>
            </a:pPr>
            <a:r>
              <a:rPr lang="sk-SK" sz="1800" dirty="0"/>
              <a:t>exkurzie zamerané na spoznávanie Prešovského regiónu a blízkeho okolia Vranova nad Topľou</a:t>
            </a:r>
          </a:p>
          <a:p>
            <a:pPr>
              <a:buFontTx/>
              <a:buChar char="-"/>
            </a:pPr>
            <a:r>
              <a:rPr lang="sk-SK" sz="1800" dirty="0"/>
              <a:t> Deň otvorených dverí pre verejnosť</a:t>
            </a:r>
          </a:p>
          <a:p>
            <a:pPr>
              <a:buFontTx/>
              <a:buChar char="-"/>
            </a:pPr>
            <a:r>
              <a:rPr lang="sk-SK" sz="1800" dirty="0"/>
              <a:t>Evalvácia</a:t>
            </a:r>
          </a:p>
          <a:p>
            <a:pPr>
              <a:buFontTx/>
              <a:buChar char="-"/>
            </a:pPr>
            <a:endParaRPr lang="sk-SK" dirty="0"/>
          </a:p>
          <a:p>
            <a:r>
              <a:rPr lang="sk-SK" sz="2000" b="1" dirty="0"/>
              <a:t>Meeting in Vranov na Topľou</a:t>
            </a:r>
          </a:p>
          <a:p>
            <a:r>
              <a:rPr lang="sk-SK" sz="1800" dirty="0"/>
              <a:t>- Olympiad of 4 sports</a:t>
            </a:r>
          </a:p>
          <a:p>
            <a:r>
              <a:rPr lang="sk-SK" sz="1800" dirty="0"/>
              <a:t>- Excursions focused on getting to know the Presov region and nearby surroundings of Vranov nad Topľou</a:t>
            </a:r>
          </a:p>
          <a:p>
            <a:pPr marL="285750" indent="-285750">
              <a:buFontTx/>
              <a:buChar char="-"/>
            </a:pPr>
            <a:r>
              <a:rPr lang="sk-SK" sz="1800" dirty="0"/>
              <a:t>Day of Open door for the public</a:t>
            </a:r>
          </a:p>
          <a:p>
            <a:pPr marL="285750" indent="-285750">
              <a:buFontTx/>
              <a:buChar char="-"/>
            </a:pPr>
            <a:r>
              <a:rPr lang="sk-SK" sz="1800" dirty="0"/>
              <a:t>Evaluation</a:t>
            </a:r>
          </a:p>
          <a:p>
            <a:endParaRPr lang="sk-SK" dirty="0"/>
          </a:p>
        </p:txBody>
      </p:sp>
      <p:pic>
        <p:nvPicPr>
          <p:cNvPr id="7" name="Obrázo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835" y="4797507"/>
            <a:ext cx="2725622" cy="1945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Obrázok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344" y="118206"/>
            <a:ext cx="4067913" cy="2566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Obrázok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782457" y="2850571"/>
            <a:ext cx="2698168" cy="17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Obrázok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3079" y="4761306"/>
            <a:ext cx="2617546" cy="19816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0799132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7018" y="83128"/>
            <a:ext cx="3308495" cy="655782"/>
          </a:xfrm>
          <a:prstGeom prst="roundRect">
            <a:avLst/>
          </a:prstGeom>
          <a:solidFill>
            <a:schemeClr val="accent6">
              <a:lumMod val="40000"/>
              <a:lumOff val="60000"/>
            </a:schemeClr>
          </a:solidFill>
          <a:ln w="57150">
            <a:solidFill>
              <a:srgbClr val="FFC000"/>
            </a:solidFill>
          </a:ln>
        </p:spPr>
        <p:txBody>
          <a:bodyPr>
            <a:normAutofit/>
          </a:bodyPr>
          <a:lstStyle/>
          <a:p>
            <a:r>
              <a:rPr lang="sk-SK" sz="2800" dirty="0"/>
              <a:t>Jún 2018/June 2018</a:t>
            </a:r>
          </a:p>
        </p:txBody>
      </p:sp>
      <p:sp>
        <p:nvSpPr>
          <p:cNvPr id="4" name="Zástupný symbol textu 3"/>
          <p:cNvSpPr>
            <a:spLocks noGrp="1"/>
          </p:cNvSpPr>
          <p:nvPr>
            <p:ph type="body" sz="half" idx="2"/>
          </p:nvPr>
        </p:nvSpPr>
        <p:spPr>
          <a:xfrm>
            <a:off x="92364" y="831273"/>
            <a:ext cx="3639128" cy="5846617"/>
          </a:xfrm>
          <a:prstGeom prst="roundRect">
            <a:avLst/>
          </a:prstGeom>
          <a:solidFill>
            <a:schemeClr val="accent5">
              <a:lumMod val="20000"/>
              <a:lumOff val="80000"/>
            </a:schemeClr>
          </a:solidFill>
          <a:ln w="57150">
            <a:solidFill>
              <a:srgbClr val="FFC000"/>
            </a:solidFill>
          </a:ln>
        </p:spPr>
        <p:txBody>
          <a:bodyPr/>
          <a:lstStyle/>
          <a:p>
            <a:r>
              <a:rPr lang="sk-SK" sz="2000" b="1" dirty="0"/>
              <a:t>Evalvácia a diseminácia projektu</a:t>
            </a:r>
          </a:p>
          <a:p>
            <a:r>
              <a:rPr lang="sk-SK" dirty="0"/>
              <a:t>- </a:t>
            </a:r>
            <a:r>
              <a:rPr lang="sk-SK" sz="1800" dirty="0"/>
              <a:t>nadnárodné projektové stretnutie pedagógov</a:t>
            </a:r>
          </a:p>
          <a:p>
            <a:r>
              <a:rPr lang="sk-SK" sz="1800" dirty="0"/>
              <a:t>- anketa „Môj obľúbený šport"</a:t>
            </a:r>
          </a:p>
          <a:p>
            <a:r>
              <a:rPr lang="sk-SK" sz="1800" dirty="0"/>
              <a:t>- anketa 3. roku projektu žiakov, rodičov a pedagógov</a:t>
            </a:r>
          </a:p>
          <a:p>
            <a:r>
              <a:rPr lang="sk-SK" sz="1800" dirty="0"/>
              <a:t>- príprava knihy športu, Kroniky partnerstva</a:t>
            </a:r>
            <a:endParaRPr lang="sk-SK" dirty="0"/>
          </a:p>
          <a:p>
            <a:r>
              <a:rPr lang="sk-SK" sz="2000" b="1" dirty="0"/>
              <a:t>Project evaluation a dissemination</a:t>
            </a:r>
          </a:p>
          <a:p>
            <a:r>
              <a:rPr lang="sk-SK" sz="2000" b="1" dirty="0"/>
              <a:t>-  </a:t>
            </a:r>
            <a:r>
              <a:rPr lang="sk-SK" sz="1800" dirty="0"/>
              <a:t>a high – level project meeting of teachers</a:t>
            </a:r>
          </a:p>
          <a:p>
            <a:r>
              <a:rPr lang="sk-SK" sz="1800" dirty="0"/>
              <a:t>- Inquiry „ My favourite sport"</a:t>
            </a:r>
          </a:p>
          <a:p>
            <a:r>
              <a:rPr lang="sk-SK" sz="1800" dirty="0"/>
              <a:t>- Inquiry of 3rd year of projekt</a:t>
            </a:r>
          </a:p>
          <a:p>
            <a:r>
              <a:rPr lang="sk-SK" sz="1800" dirty="0"/>
              <a:t>-  continuos preparing of Book of sports and methodologies</a:t>
            </a:r>
          </a:p>
          <a:p>
            <a:pPr marL="285750" indent="-285750">
              <a:buFontTx/>
              <a:buChar char="-"/>
            </a:pPr>
            <a:endParaRPr lang="sk-SK" sz="1800" dirty="0"/>
          </a:p>
        </p:txBody>
      </p:sp>
      <p:pic>
        <p:nvPicPr>
          <p:cNvPr id="1026" name="Picture 2" descr="https://lh3.googleusercontent.com/dWo4Wfi7alKluz3JIzdro1hlNNg1p7FFHL4pYO-D9F2G4qVooPX-Tvog9GLAwf57s4J3oqCaeQ7mJaSQu4QUHhV3mqeHUXRkA42WaUAYcFhiM2OXldXvb8wQlYHBUUt7FX5_J_bb9YUYKhMXdd-K7N8M8QGwe38CibwsEQizOfTHYLWL2LQEA2bLrAa5jdnV8AB_Xzqt447xuUbXI3UnCazCCZZU_80hI6e7HkkI7NUsapmUoy5QHwVYEAEI-WQDdEAnixoFTm9hybyNbarYQAMEJzvtgtbzCANZQVZ82LAlMc1oPPmHbSmhpGCzSPhH7kcTu4GPmgMIrd8ePxoej2_wezrm8_bS6H_5V_EU2yOq04LUFaOPqukeJCsN3kzmyedmDzv-v79pxQSmip5CCzcWcQXxpq4Y4GcmbYzcTF58_2xgdOFjRJwZTFXptomEgfuY3r5WbqAJorPFN-4ViJv-BCy6A5v1QsAg2b4D6o3Kt5nsrlO9ZjMiHvQO2cazyY7wAULcvgegIVtB1kgR2XPtpktZFbaULSVuzpEYKPPXaMjkl_HjMXC3zM9yazATY2TW9l14SEYT9mSGeEl-0f7dipKK1u4wZnRNhv3s=w1220-h915-no"/>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4479636" y="587413"/>
            <a:ext cx="3951957" cy="2963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ttps://lh3.googleusercontent.com/S8AfvOm0RH5qldnMMrXEbm51DCmgObPyz46NycKPBShIwqSdVIeCJldc-6P_Y_xKMFMaE-iiA7y1799nEbnYve-pYOUQrCaua-pwPccHJBFX5OlG0gbTIG4mwJ3m8tHiJbQN9GbUT7euOzMzxr6foFqnTqY8MCTWDbBq1cWyX5aiOkylvfVZxDObjuHahOMm7PY3foi_-j47yHkxgqpDoM8WCk5TC1LL4lnr2bgRuMzTNqZsD-i6wK-Xj3E7HqHYrtZYAuuqjN1-54-dBP-R1loJEClfh9iCuSfBwREcU1SmaVQB4wmrpWskgeIQDDfm3zrbKJsISEKhM-8mC4b2bNHTbkrNY5IJcP2A2D-kHB8yj-9aP05NyfQiYHnI6vNlAs6c7sswktm0vGFyyIgRbtXf8l0duBAj03JRLw-UHABOAlCqmHwXrUE79C2TpeeHbPnyZX9DdGRG7UKT58ixKuC8gG64TgJJAAHNDkw20ZW-9XhzQ0Qin8OdMQ3iqzGsm_4OLvcU0PiElG5KUAwsOQCLv3sVNR_pImASXlC7SpFr-6aTxyfYSB7m3zK_MaZ6L0mQ9H3vR4eMat6gNJxRLy3GrzMgdpGmLih2G2tK=w1220-h915-n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8508" y="3860513"/>
            <a:ext cx="3052951" cy="26710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https://lh3.googleusercontent.com/2IEhTPEWbU5VE2Fw96rKcCvW_Pu1E90RqLHV_wYYsnabdk7LjCoiUN6qdg6rE7Ln7VvXG0cg2foRqKl7ul1vBXJy2eEdpfB0Y_79uDgLhmh6O4_ATXkeMo9xVyJIxpqnhZNlqbEQmNTKgJt_oVKUdS25Ecm0O95RBWLOEmfNQTc3hNhVHm0rw7jTicgAucS_R8E-aIhJpkTZtzd5oEx-QROF-YI1GX2YXr1TL87ZYOKgd1SI44ogT0S2ShX9wtzR_meshmSUPJMsn_qyBTsHG9Psh4RbzgLWOulCfnQuM7WH7GC0uf5JmpHX72Q_zqhJue25BpupJevu43bELcF95KQYkf3ZneAGrrykDVVx5ZxaBXfeOlEzER41xGCJ-19lWQs9oHSHzbSA1VRBTlf8i-tHHi9ca_HMGKVMmO7Tyx2hxgbjP2894MuZWNifhP1oYzawgy1PXJaydLHeI4FYG6j7SjDsPsl8aHTK3cIKfjiZei9_C1TITKJEBm_2sOvS6E4OTeaqpKWu91yCyBBKFpJiP3WU6V9niD2NaHjofPZWZswuvZXGWB9qdYVuOkWpmxP2A8GJB7O1xc1EKD3uWEVbyI8UrtGZ7se7AiS7=w687-h915-n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2111" y="3860513"/>
            <a:ext cx="2043111" cy="26710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025251"/>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95992" y="354169"/>
            <a:ext cx="5127743"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Listopad/November 2015</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algn="ctr"/>
            <a:r>
              <a:rPr lang="cs-CZ" sz="2400" b="1" dirty="0"/>
              <a:t>Setkání žáků v Bystřici n. P.</a:t>
            </a:r>
          </a:p>
          <a:p>
            <a:pPr marL="342900" indent="-342900">
              <a:buFontTx/>
              <a:buChar char="-"/>
            </a:pPr>
            <a:r>
              <a:rPr lang="cs-CZ" sz="2000" dirty="0"/>
              <a:t>prezentace školy ZŠ Juh </a:t>
            </a:r>
            <a:br>
              <a:rPr lang="cs-CZ" sz="2000" dirty="0"/>
            </a:br>
            <a:r>
              <a:rPr lang="cs-CZ" sz="2000" dirty="0"/>
              <a:t>Vranov n. T.</a:t>
            </a:r>
          </a:p>
          <a:p>
            <a:pPr marL="342900" indent="-342900">
              <a:buFontTx/>
              <a:buChar char="-"/>
            </a:pPr>
            <a:r>
              <a:rPr lang="cs-CZ" sz="2000" dirty="0"/>
              <a:t>výuka florbalu a hokeje</a:t>
            </a:r>
          </a:p>
          <a:p>
            <a:pPr marL="342900" indent="-342900">
              <a:buFontTx/>
              <a:buChar char="-"/>
            </a:pPr>
            <a:r>
              <a:rPr lang="cs-CZ" sz="2000" dirty="0"/>
              <a:t>exkurze po okolí Bystřice n. P.</a:t>
            </a:r>
          </a:p>
          <a:p>
            <a:endParaRPr lang="cs-CZ" sz="2000" dirty="0"/>
          </a:p>
          <a:p>
            <a:pPr marL="342900" indent="-342900" algn="ctr"/>
            <a:r>
              <a:rPr lang="cs-CZ" sz="2400" b="1" dirty="0"/>
              <a:t>Meeting in Bystřice n. P.</a:t>
            </a:r>
            <a:endParaRPr lang="cs-CZ" sz="1800" b="1" dirty="0"/>
          </a:p>
          <a:p>
            <a:pPr marL="342900" indent="-342900">
              <a:buFontTx/>
              <a:buChar char="-"/>
            </a:pPr>
            <a:r>
              <a:rPr lang="cs-CZ" sz="2000" dirty="0"/>
              <a:t>presentation about school ZŠ Juh Vranov n. T.</a:t>
            </a:r>
          </a:p>
          <a:p>
            <a:pPr marL="342900" indent="-342900">
              <a:buFontTx/>
              <a:buChar char="-"/>
            </a:pPr>
            <a:r>
              <a:rPr lang="cs-CZ" sz="2000" dirty="0"/>
              <a:t>florbal and ice hockey lessons</a:t>
            </a:r>
          </a:p>
          <a:p>
            <a:pPr marL="342900" indent="-342900">
              <a:buFontTx/>
              <a:buChar char="-"/>
            </a:pPr>
            <a:r>
              <a:rPr lang="cs-CZ" sz="2000" dirty="0"/>
              <a:t>tour around Bystřice nad Pernštejnem</a:t>
            </a:r>
          </a:p>
        </p:txBody>
      </p:sp>
      <p:pic>
        <p:nvPicPr>
          <p:cNvPr id="4" name="Obrázek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2444" y="2316239"/>
            <a:ext cx="3237041" cy="2427780"/>
          </a:xfrm>
          <a:prstGeom prst="snip2DiagRect">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9785" y="183584"/>
            <a:ext cx="3151032" cy="2363274"/>
          </a:xfrm>
          <a:prstGeom prst="round2Diag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Obrázek 4"/>
          <p:cNvPicPr>
            <a:picLocks noChangeAspect="1"/>
          </p:cNvPicPr>
          <p:nvPr/>
        </p:nvPicPr>
        <p:blipFill rotWithShape="1">
          <a:blip r:embed="rId4" cstate="email">
            <a:extLst>
              <a:ext uri="{28A0092B-C50C-407E-A947-70E740481C1C}">
                <a14:useLocalDpi xmlns:a14="http://schemas.microsoft.com/office/drawing/2010/main"/>
              </a:ext>
            </a:extLst>
          </a:blip>
          <a:srcRect r="-143"/>
          <a:stretch/>
        </p:blipFill>
        <p:spPr>
          <a:xfrm>
            <a:off x="5105454" y="4447185"/>
            <a:ext cx="3755363" cy="1771490"/>
          </a:xfrm>
          <a:prstGeom prst="round2DiagRect">
            <a:avLst/>
          </a:prstGeom>
          <a:ln w="63500" cap="rnd">
            <a:solidFill>
              <a:srgbClr val="FFC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4825280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a:xfrm>
            <a:off x="3670480" y="366910"/>
            <a:ext cx="514952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Prosinec/December 2015</a:t>
            </a:r>
          </a:p>
        </p:txBody>
      </p:sp>
      <p:sp>
        <p:nvSpPr>
          <p:cNvPr id="12" name="Zástupný symbol pro text 11"/>
          <p:cNvSpPr>
            <a:spLocks noGrp="1"/>
          </p:cNvSpPr>
          <p:nvPr>
            <p:ph type="body" sz="half" idx="2"/>
          </p:nvPr>
        </p:nvSpPr>
        <p:spPr>
          <a:xfrm>
            <a:off x="4524588" y="1904006"/>
            <a:ext cx="4390255"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Autofit/>
          </a:bodyPr>
          <a:lstStyle/>
          <a:p>
            <a:pPr algn="ctr"/>
            <a:r>
              <a:rPr lang="cs-CZ" sz="2000" b="1" dirty="0"/>
              <a:t>Logo projektu</a:t>
            </a:r>
            <a:endParaRPr lang="cs-CZ" sz="1200" b="1" dirty="0"/>
          </a:p>
          <a:p>
            <a:pPr marL="342900" indent="-342900">
              <a:buFontTx/>
              <a:buChar char="-"/>
            </a:pPr>
            <a:r>
              <a:rPr lang="cs-CZ" dirty="0"/>
              <a:t>návrh motivu loga </a:t>
            </a:r>
            <a:br>
              <a:rPr lang="cs-CZ" dirty="0"/>
            </a:br>
            <a:r>
              <a:rPr lang="cs-CZ" dirty="0"/>
              <a:t>- Daniela Zubková</a:t>
            </a:r>
            <a:br>
              <a:rPr lang="cs-CZ" dirty="0"/>
            </a:br>
            <a:r>
              <a:rPr lang="cs-CZ" dirty="0"/>
              <a:t>ze ZŠ Juh, Vranov n. T.</a:t>
            </a:r>
          </a:p>
          <a:p>
            <a:pPr marL="342900" indent="-342900">
              <a:buFontTx/>
              <a:buChar char="-"/>
            </a:pPr>
            <a:r>
              <a:rPr lang="cs-CZ" dirty="0"/>
              <a:t>konečná podoba loga </a:t>
            </a:r>
            <a:br>
              <a:rPr lang="cs-CZ" dirty="0"/>
            </a:br>
            <a:r>
              <a:rPr lang="cs-CZ" dirty="0"/>
              <a:t>- Pavel Javůrek </a:t>
            </a:r>
            <a:br>
              <a:rPr lang="cs-CZ" dirty="0"/>
            </a:br>
            <a:r>
              <a:rPr lang="cs-CZ" dirty="0"/>
              <a:t>ze ZŠ Bystřice n. P., Nádražní    </a:t>
            </a:r>
            <a:endParaRPr lang="cs-CZ" sz="1400" dirty="0"/>
          </a:p>
          <a:p>
            <a:pPr marL="342900" indent="-342900" algn="ctr"/>
            <a:r>
              <a:rPr lang="cs-CZ" sz="2000" b="1" dirty="0"/>
              <a:t>Project‘s logo</a:t>
            </a:r>
            <a:endParaRPr lang="cs-CZ" sz="2000" dirty="0"/>
          </a:p>
          <a:p>
            <a:pPr marL="342900" indent="-342900">
              <a:buFontTx/>
              <a:buChar char="-"/>
            </a:pPr>
            <a:r>
              <a:rPr lang="cs-CZ" dirty="0"/>
              <a:t>Design of raw logo </a:t>
            </a:r>
          </a:p>
          <a:p>
            <a:pPr marL="800100" lvl="1" indent="-342900">
              <a:buFontTx/>
              <a:buChar char="-"/>
            </a:pPr>
            <a:r>
              <a:rPr lang="cs-CZ" sz="1600" dirty="0"/>
              <a:t>Daniela Zubková </a:t>
            </a:r>
            <a:br>
              <a:rPr lang="cs-CZ" sz="1600" dirty="0"/>
            </a:br>
            <a:r>
              <a:rPr lang="cs-CZ" sz="1600" dirty="0"/>
              <a:t>student of ZŠ Juh, Vranov n. T.</a:t>
            </a:r>
          </a:p>
          <a:p>
            <a:pPr marL="342900" indent="-342900">
              <a:buFontTx/>
              <a:buChar char="-"/>
            </a:pPr>
            <a:r>
              <a:rPr lang="cs-CZ" dirty="0"/>
              <a:t>Final version of logo </a:t>
            </a:r>
          </a:p>
          <a:p>
            <a:pPr marL="800100" lvl="1" indent="-342900">
              <a:buFontTx/>
              <a:buChar char="-"/>
            </a:pPr>
            <a:r>
              <a:rPr lang="cs-CZ" sz="1600" dirty="0"/>
              <a:t>Pavel Javůrek </a:t>
            </a:r>
            <a:br>
              <a:rPr lang="cs-CZ" sz="1600" dirty="0"/>
            </a:br>
            <a:r>
              <a:rPr lang="cs-CZ" sz="1600" dirty="0"/>
              <a:t>student of ZŠ Bystřice n. P., Nádražní </a:t>
            </a:r>
          </a:p>
        </p:txBody>
      </p:sp>
      <p:pic>
        <p:nvPicPr>
          <p:cNvPr id="5" name="Obráze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1390" y="3196404"/>
            <a:ext cx="2880000" cy="2917086"/>
          </a:xfrm>
          <a:prstGeom prst="rect">
            <a:avLst/>
          </a:prstGeom>
          <a:ln>
            <a:noFill/>
          </a:ln>
        </p:spPr>
      </p:pic>
      <p:pic>
        <p:nvPicPr>
          <p:cNvPr id="6" name="Obrázek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3156" y="366910"/>
            <a:ext cx="2916000" cy="2680625"/>
          </a:xfrm>
          <a:prstGeom prst="rect">
            <a:avLst/>
          </a:prstGeom>
        </p:spPr>
      </p:pic>
    </p:spTree>
    <p:extLst>
      <p:ext uri="{BB962C8B-B14F-4D97-AF65-F5344CB8AC3E}">
        <p14:creationId xmlns:p14="http://schemas.microsoft.com/office/powerpoint/2010/main" val="359309775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77419" y="891862"/>
            <a:ext cx="1872000" cy="2496000"/>
          </a:xfrm>
          <a:prstGeom prst="rect">
            <a:avLst/>
          </a:prstGeom>
          <a:ln>
            <a:noFill/>
          </a:ln>
          <a:effectLst>
            <a:outerShdw blurRad="292100" dist="139700" dir="2700000" algn="tl" rotWithShape="0">
              <a:srgbClr val="333333">
                <a:alpha val="65000"/>
              </a:srgbClr>
            </a:outerShdw>
          </a:effectLst>
        </p:spPr>
      </p:pic>
      <p:sp>
        <p:nvSpPr>
          <p:cNvPr id="8" name="Nadpis 7"/>
          <p:cNvSpPr>
            <a:spLocks noGrp="1"/>
          </p:cNvSpPr>
          <p:nvPr>
            <p:ph type="title"/>
          </p:nvPr>
        </p:nvSpPr>
        <p:spPr>
          <a:xfrm>
            <a:off x="395992" y="354169"/>
            <a:ext cx="4729800" cy="869324"/>
          </a:xfrm>
          <a:prstGeom prst="roundRect">
            <a:avLst/>
          </a:prstGeom>
          <a:solidFill>
            <a:schemeClr val="accent6">
              <a:lumMod val="20000"/>
              <a:lumOff val="80000"/>
            </a:schemeClr>
          </a:solidFill>
          <a:ln w="57150"/>
        </p:spPr>
        <p:style>
          <a:lnRef idx="1">
            <a:schemeClr val="accent6"/>
          </a:lnRef>
          <a:fillRef idx="2">
            <a:schemeClr val="accent6"/>
          </a:fillRef>
          <a:effectRef idx="1">
            <a:schemeClr val="accent6"/>
          </a:effectRef>
          <a:fontRef idx="minor">
            <a:schemeClr val="dk1"/>
          </a:fontRef>
        </p:style>
        <p:txBody>
          <a:bodyPr>
            <a:noAutofit/>
          </a:bodyPr>
          <a:lstStyle/>
          <a:p>
            <a:pPr algn="ctr">
              <a:lnSpc>
                <a:spcPct val="150000"/>
              </a:lnSpc>
            </a:pPr>
            <a:r>
              <a:rPr lang="cs-CZ" sz="3600" b="1" dirty="0"/>
              <a:t>Leden/January 2016</a:t>
            </a:r>
          </a:p>
        </p:txBody>
      </p:sp>
      <p:sp>
        <p:nvSpPr>
          <p:cNvPr id="12" name="Zástupný symbol pro text 11"/>
          <p:cNvSpPr>
            <a:spLocks noGrp="1"/>
          </p:cNvSpPr>
          <p:nvPr>
            <p:ph type="body" sz="half" idx="2"/>
          </p:nvPr>
        </p:nvSpPr>
        <p:spPr>
          <a:xfrm>
            <a:off x="395993" y="1665478"/>
            <a:ext cx="4240401" cy="4553197"/>
          </a:xfrm>
          <a:prstGeom prst="roundRect">
            <a:avLst/>
          </a:prstGeom>
          <a:solidFill>
            <a:schemeClr val="accent4">
              <a:lumMod val="20000"/>
              <a:lumOff val="80000"/>
            </a:schemeClr>
          </a:solidFill>
          <a:ln w="57150">
            <a:solidFill>
              <a:srgbClr val="FFC000"/>
            </a:solidFill>
          </a:ln>
        </p:spPr>
        <p:style>
          <a:lnRef idx="1">
            <a:schemeClr val="accent4"/>
          </a:lnRef>
          <a:fillRef idx="2">
            <a:schemeClr val="accent4"/>
          </a:fillRef>
          <a:effectRef idx="1">
            <a:schemeClr val="accent4"/>
          </a:effectRef>
          <a:fontRef idx="minor">
            <a:schemeClr val="dk1"/>
          </a:fontRef>
        </p:style>
        <p:txBody>
          <a:bodyPr>
            <a:normAutofit/>
          </a:bodyPr>
          <a:lstStyle/>
          <a:p>
            <a:pPr algn="ctr"/>
            <a:r>
              <a:rPr lang="cs-CZ" sz="2400" b="1" dirty="0"/>
              <a:t>Leták partnerství</a:t>
            </a:r>
          </a:p>
          <a:p>
            <a:pPr marL="342900" indent="-342900">
              <a:buFontTx/>
              <a:buChar char="-"/>
            </a:pPr>
            <a:r>
              <a:rPr lang="cs-CZ" sz="2000" dirty="0"/>
              <a:t>informace o hlavní myšlence projektu a zásadních aktivitách</a:t>
            </a:r>
          </a:p>
          <a:p>
            <a:pPr marL="342900" indent="-342900">
              <a:buFontTx/>
              <a:buChar char="-"/>
            </a:pPr>
            <a:endParaRPr lang="cs-CZ" sz="2000" dirty="0"/>
          </a:p>
          <a:p>
            <a:pPr marL="342900" indent="-342900">
              <a:buFontTx/>
              <a:buChar char="-"/>
            </a:pPr>
            <a:endParaRPr lang="cs-CZ" sz="2000" dirty="0"/>
          </a:p>
          <a:p>
            <a:pPr marL="342900" indent="-342900">
              <a:buFontTx/>
              <a:buChar char="-"/>
            </a:pPr>
            <a:endParaRPr lang="cs-CZ" sz="2000" dirty="0"/>
          </a:p>
          <a:p>
            <a:pPr marL="342900" indent="-342900" algn="ctr"/>
            <a:r>
              <a:rPr lang="cs-CZ" sz="2400" b="1" dirty="0"/>
              <a:t>Leaflet of Partnership</a:t>
            </a:r>
            <a:endParaRPr lang="cs-CZ" sz="2000" dirty="0"/>
          </a:p>
          <a:p>
            <a:pPr marL="342900" indent="-342900">
              <a:buFontTx/>
              <a:buChar char="-"/>
            </a:pPr>
            <a:r>
              <a:rPr lang="cs-CZ" sz="2000" dirty="0"/>
              <a:t>informations about idea of the project and main activities</a:t>
            </a:r>
          </a:p>
        </p:txBody>
      </p:sp>
      <p:pic>
        <p:nvPicPr>
          <p:cNvPr id="4" name="Obrázek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2495" y="3722675"/>
            <a:ext cx="1872000" cy="2496000"/>
          </a:xfrm>
          <a:prstGeom prst="rect">
            <a:avLst/>
          </a:prstGeom>
          <a:ln>
            <a:noFill/>
          </a:ln>
          <a:effectLst>
            <a:outerShdw blurRad="292100" dist="139700" dir="2700000" algn="tl" rotWithShape="0">
              <a:srgbClr val="333333">
                <a:alpha val="65000"/>
              </a:srgbClr>
            </a:outerShdw>
          </a:effectLst>
        </p:spPr>
      </p:pic>
      <p:pic>
        <p:nvPicPr>
          <p:cNvPr id="5" name="Obráze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0597" y="1070715"/>
            <a:ext cx="1872000" cy="2496000"/>
          </a:xfrm>
          <a:prstGeom prst="rect">
            <a:avLst/>
          </a:prstGeom>
          <a:ln>
            <a:noFill/>
          </a:ln>
          <a:effectLst>
            <a:outerShdw blurRad="292100" dist="139700" dir="2700000" algn="tl" rotWithShape="0">
              <a:srgbClr val="333333">
                <a:alpha val="65000"/>
              </a:srgbClr>
            </a:outerShdw>
          </a:effectLst>
        </p:spPr>
      </p:pic>
      <p:pic>
        <p:nvPicPr>
          <p:cNvPr id="3" name="Obrázek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80596" y="3942076"/>
            <a:ext cx="1872000" cy="2495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370608"/>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783</TotalTime>
  <Words>2695</Words>
  <Application>Microsoft Office PowerPoint</Application>
  <PresentationFormat>Předvádění na obrazovce (4:3)</PresentationFormat>
  <Paragraphs>775</Paragraphs>
  <Slides>68</Slides>
  <Notes>1</Notes>
  <HiddenSlides>0</HiddenSlides>
  <MMClips>0</MMClips>
  <ScaleCrop>false</ScaleCrop>
  <HeadingPairs>
    <vt:vector size="6" baseType="variant">
      <vt:variant>
        <vt:lpstr>Použitá písma</vt:lpstr>
      </vt:variant>
      <vt:variant>
        <vt:i4>4</vt:i4>
      </vt:variant>
      <vt:variant>
        <vt:lpstr>Motiv</vt:lpstr>
      </vt:variant>
      <vt:variant>
        <vt:i4>2</vt:i4>
      </vt:variant>
      <vt:variant>
        <vt:lpstr>Nadpisy snímků</vt:lpstr>
      </vt:variant>
      <vt:variant>
        <vt:i4>68</vt:i4>
      </vt:variant>
    </vt:vector>
  </HeadingPairs>
  <TitlesOfParts>
    <vt:vector size="74" baseType="lpstr">
      <vt:lpstr>Arial</vt:lpstr>
      <vt:lpstr>Calibri</vt:lpstr>
      <vt:lpstr>Calibri Light</vt:lpstr>
      <vt:lpstr>inherit</vt:lpstr>
      <vt:lpstr>Motiv Office</vt:lpstr>
      <vt:lpstr>Motív Office</vt:lpstr>
      <vt:lpstr>Kronika partnerství</vt:lpstr>
      <vt:lpstr>Prezentace aplikace PowerPoint</vt:lpstr>
      <vt:lpstr>ZŠ Bystřice n. P., Nádražní 615 </vt:lpstr>
      <vt:lpstr>Bystřice nad Pernštejnem</vt:lpstr>
      <vt:lpstr>Září/September 2015</vt:lpstr>
      <vt:lpstr>Říjen/October 2015</vt:lpstr>
      <vt:lpstr>Listopad/November 2015</vt:lpstr>
      <vt:lpstr>Prosinec/December 2015</vt:lpstr>
      <vt:lpstr>Leden/January 2016</vt:lpstr>
      <vt:lpstr>Únor/February 2016</vt:lpstr>
      <vt:lpstr>Březen/January 2016</vt:lpstr>
      <vt:lpstr>Duben/April 2016</vt:lpstr>
      <vt:lpstr>Květen/May 2016</vt:lpstr>
      <vt:lpstr>Červen/June 2016</vt:lpstr>
      <vt:lpstr>Září/September 2016</vt:lpstr>
      <vt:lpstr>Říjen/June 2016</vt:lpstr>
      <vt:lpstr>Listopad/November 2016</vt:lpstr>
      <vt:lpstr>Prosinec/December  2016</vt:lpstr>
      <vt:lpstr>Leden/January 2017</vt:lpstr>
      <vt:lpstr>Únor/February 2017</vt:lpstr>
      <vt:lpstr>Březen/March 2017</vt:lpstr>
      <vt:lpstr>Duben/April 2017</vt:lpstr>
      <vt:lpstr>Květen/May 2017</vt:lpstr>
      <vt:lpstr>Červen/June 2017</vt:lpstr>
      <vt:lpstr>Září/September 2017</vt:lpstr>
      <vt:lpstr>Říjen/June 2017</vt:lpstr>
      <vt:lpstr>Listopad/November 2017</vt:lpstr>
      <vt:lpstr>Prosinec/December  2017</vt:lpstr>
      <vt:lpstr>Leden/January 2018</vt:lpstr>
      <vt:lpstr>Únor/February 2018</vt:lpstr>
      <vt:lpstr>Březen/March 2018</vt:lpstr>
      <vt:lpstr>Duben/April 2018</vt:lpstr>
      <vt:lpstr>Květen/May 2018</vt:lpstr>
      <vt:lpstr>Červen/June 2018</vt:lpstr>
      <vt:lpstr>Červen/June 2018</vt:lpstr>
      <vt:lpstr>Kronika partnerství</vt:lpstr>
      <vt:lpstr>ZŠ Juh 1054, Vranov n. T.</vt:lpstr>
      <vt:lpstr>Vranov nad Topľou</vt:lpstr>
      <vt:lpstr>September/September 2015</vt:lpstr>
      <vt:lpstr>Október/October 2015</vt:lpstr>
      <vt:lpstr>November/November 2015</vt:lpstr>
      <vt:lpstr>December/December 2015</vt:lpstr>
      <vt:lpstr>Január/January 2016</vt:lpstr>
      <vt:lpstr>Február/February 2016</vt:lpstr>
      <vt:lpstr>Marec/ March 2016</vt:lpstr>
      <vt:lpstr>Apríl/April 2016</vt:lpstr>
      <vt:lpstr>Máj/May 2016</vt:lpstr>
      <vt:lpstr>Jún/June 2016</vt:lpstr>
      <vt:lpstr>September/September 2016</vt:lpstr>
      <vt:lpstr>Október/October 2016</vt:lpstr>
      <vt:lpstr>Prezentace aplikace PowerPoint</vt:lpstr>
      <vt:lpstr>December/December 2016</vt:lpstr>
      <vt:lpstr>Prezentace aplikace PowerPoint</vt:lpstr>
      <vt:lpstr>Február/February 2017</vt:lpstr>
      <vt:lpstr>Prezentace aplikace PowerPoint</vt:lpstr>
      <vt:lpstr>Apríl/ April 2017</vt:lpstr>
      <vt:lpstr>Máj/ May 2017</vt:lpstr>
      <vt:lpstr>Jún/ June 2017</vt:lpstr>
      <vt:lpstr>September/ September 2017</vt:lpstr>
      <vt:lpstr>Október/ October 2017</vt:lpstr>
      <vt:lpstr>November/ November 2017</vt:lpstr>
      <vt:lpstr>December/ December 2017</vt:lpstr>
      <vt:lpstr>Január/January 2018</vt:lpstr>
      <vt:lpstr>Február/ February 2018</vt:lpstr>
      <vt:lpstr>Marec/ March 2018</vt:lpstr>
      <vt:lpstr>Apríl 2018/April 2018</vt:lpstr>
      <vt:lpstr>Máj 2018/May 2018</vt:lpstr>
      <vt:lpstr>Jún 2018/June 2018</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učitel</dc:creator>
  <cp:lastModifiedBy>vt188</cp:lastModifiedBy>
  <cp:revision>59</cp:revision>
  <dcterms:created xsi:type="dcterms:W3CDTF">2015-09-19T14:09:55Z</dcterms:created>
  <dcterms:modified xsi:type="dcterms:W3CDTF">2018-09-19T16:50:33Z</dcterms:modified>
</cp:coreProperties>
</file>