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2" r:id="rId20"/>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420" autoAdjust="0"/>
  </p:normalViewPr>
  <p:slideViewPr>
    <p:cSldViewPr>
      <p:cViewPr varScale="1">
        <p:scale>
          <a:sx n="88" d="100"/>
          <a:sy n="88" d="100"/>
        </p:scale>
        <p:origin x="13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BF92E2F3-A957-4897-AE39-228CC061DCDB}" type="datetimeFigureOut">
              <a:rPr lang="sk-SK" smtClean="0"/>
              <a:pPr/>
              <a:t>3. 7. 2018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6EC84D80-3779-453A-ADA2-5F0F5F321983}" type="slidenum">
              <a:rPr lang="sk-SK" smtClean="0"/>
              <a:pPr/>
              <a:t>‹#›</a:t>
            </a:fld>
            <a:endParaRPr lang="sk-SK"/>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BF92E2F3-A957-4897-AE39-228CC061DCDB}" type="datetimeFigureOut">
              <a:rPr lang="sk-SK" smtClean="0"/>
              <a:pPr/>
              <a:t>3. 7. 2018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6EC84D80-3779-453A-ADA2-5F0F5F321983}" type="slidenum">
              <a:rPr lang="sk-SK" smtClean="0"/>
              <a:pPr/>
              <a:t>‹#›</a:t>
            </a:fld>
            <a:endParaRPr lang="sk-SK"/>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BF92E2F3-A957-4897-AE39-228CC061DCDB}" type="datetimeFigureOut">
              <a:rPr lang="sk-SK" smtClean="0"/>
              <a:pPr/>
              <a:t>3. 7. 2018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6EC84D80-3779-453A-ADA2-5F0F5F321983}" type="slidenum">
              <a:rPr lang="sk-SK" smtClean="0"/>
              <a:pPr/>
              <a:t>‹#›</a:t>
            </a:fld>
            <a:endParaRPr lang="sk-SK"/>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BF92E2F3-A957-4897-AE39-228CC061DCDB}" type="datetimeFigureOut">
              <a:rPr lang="sk-SK" smtClean="0"/>
              <a:pPr/>
              <a:t>3. 7. 2018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6EC84D80-3779-453A-ADA2-5F0F5F321983}" type="slidenum">
              <a:rPr lang="sk-SK" smtClean="0"/>
              <a:pPr/>
              <a:t>‹#›</a:t>
            </a:fld>
            <a:endParaRPr lang="sk-SK"/>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BF92E2F3-A957-4897-AE39-228CC061DCDB}" type="datetimeFigureOut">
              <a:rPr lang="sk-SK" smtClean="0"/>
              <a:pPr/>
              <a:t>3. 7. 2018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6EC84D80-3779-453A-ADA2-5F0F5F321983}" type="slidenum">
              <a:rPr lang="sk-SK" smtClean="0"/>
              <a:pPr/>
              <a:t>‹#›</a:t>
            </a:fld>
            <a:endParaRPr lang="sk-SK"/>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BF92E2F3-A957-4897-AE39-228CC061DCDB}" type="datetimeFigureOut">
              <a:rPr lang="sk-SK" smtClean="0"/>
              <a:pPr/>
              <a:t>3. 7. 2018</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6EC84D80-3779-453A-ADA2-5F0F5F321983}" type="slidenum">
              <a:rPr lang="sk-SK" smtClean="0"/>
              <a:pPr/>
              <a:t>‹#›</a:t>
            </a:fld>
            <a:endParaRPr lang="sk-SK"/>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BF92E2F3-A957-4897-AE39-228CC061DCDB}" type="datetimeFigureOut">
              <a:rPr lang="sk-SK" smtClean="0"/>
              <a:pPr/>
              <a:t>3. 7. 2018</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6EC84D80-3779-453A-ADA2-5F0F5F321983}" type="slidenum">
              <a:rPr lang="sk-SK" smtClean="0"/>
              <a:pPr/>
              <a:t>‹#›</a:t>
            </a:fld>
            <a:endParaRPr lang="sk-SK"/>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BF92E2F3-A957-4897-AE39-228CC061DCDB}" type="datetimeFigureOut">
              <a:rPr lang="sk-SK" smtClean="0"/>
              <a:pPr/>
              <a:t>3. 7. 2018</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6EC84D80-3779-453A-ADA2-5F0F5F321983}" type="slidenum">
              <a:rPr lang="sk-SK" smtClean="0"/>
              <a:pPr/>
              <a:t>‹#›</a:t>
            </a:fld>
            <a:endParaRPr lang="sk-SK"/>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BF92E2F3-A957-4897-AE39-228CC061DCDB}" type="datetimeFigureOut">
              <a:rPr lang="sk-SK" smtClean="0"/>
              <a:pPr/>
              <a:t>3. 7. 2018</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6EC84D80-3779-453A-ADA2-5F0F5F321983}" type="slidenum">
              <a:rPr lang="sk-SK" smtClean="0"/>
              <a:pPr/>
              <a:t>‹#›</a:t>
            </a:fld>
            <a:endParaRPr lang="sk-SK"/>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BF92E2F3-A957-4897-AE39-228CC061DCDB}" type="datetimeFigureOut">
              <a:rPr lang="sk-SK" smtClean="0"/>
              <a:pPr/>
              <a:t>3. 7. 2018</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6EC84D80-3779-453A-ADA2-5F0F5F321983}" type="slidenum">
              <a:rPr lang="sk-SK" smtClean="0"/>
              <a:pPr/>
              <a:t>‹#›</a:t>
            </a:fld>
            <a:endParaRPr lang="sk-SK"/>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BF92E2F3-A957-4897-AE39-228CC061DCDB}" type="datetimeFigureOut">
              <a:rPr lang="sk-SK" smtClean="0"/>
              <a:pPr/>
              <a:t>3. 7. 2018</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6EC84D80-3779-453A-ADA2-5F0F5F321983}" type="slidenum">
              <a:rPr lang="sk-SK" smtClean="0"/>
              <a:pPr/>
              <a:t>‹#›</a:t>
            </a:fld>
            <a:endParaRPr lang="sk-SK"/>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2E2F3-A957-4897-AE39-228CC061DCDB}" type="datetimeFigureOut">
              <a:rPr lang="sk-SK" smtClean="0"/>
              <a:pPr/>
              <a:t>3. 7. 2018</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84D80-3779-453A-ADA2-5F0F5F321983}"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sk-SK" b="1" dirty="0" smtClean="0"/>
              <a:t>Kniha športu</a:t>
            </a:r>
            <a:endParaRPr lang="sk-SK" b="1" dirty="0"/>
          </a:p>
        </p:txBody>
      </p:sp>
      <p:sp>
        <p:nvSpPr>
          <p:cNvPr id="3" name="Podnadpis 2"/>
          <p:cNvSpPr>
            <a:spLocks noGrp="1"/>
          </p:cNvSpPr>
          <p:nvPr>
            <p:ph type="subTitle" idx="1"/>
          </p:nvPr>
        </p:nvSpPr>
        <p:spPr>
          <a:xfrm>
            <a:off x="1403648" y="3861048"/>
            <a:ext cx="6400800" cy="1752600"/>
          </a:xfrm>
        </p:spPr>
        <p:txBody>
          <a:bodyPr>
            <a:normAutofit fontScale="85000" lnSpcReduction="20000"/>
          </a:bodyPr>
          <a:lstStyle/>
          <a:p>
            <a:r>
              <a:rPr lang="sk-SK" b="1" dirty="0" smtClean="0"/>
              <a:t>BOOK OF SPORT</a:t>
            </a:r>
          </a:p>
          <a:p>
            <a:endParaRPr lang="sk-SK" b="1" dirty="0" smtClean="0"/>
          </a:p>
          <a:p>
            <a:r>
              <a:rPr lang="sk-SK" b="1" dirty="0" smtClean="0"/>
              <a:t>Mgr. Jozef </a:t>
            </a:r>
            <a:r>
              <a:rPr lang="sk-SK" b="1" dirty="0" err="1" smtClean="0"/>
              <a:t>Vasilišin</a:t>
            </a:r>
            <a:endParaRPr lang="sk-SK" b="1" dirty="0" smtClean="0"/>
          </a:p>
          <a:p>
            <a:r>
              <a:rPr lang="sk-SK" b="1" dirty="0" smtClean="0"/>
              <a:t>2018</a:t>
            </a:r>
            <a:endParaRPr lang="sk-SK" b="1" dirty="0"/>
          </a:p>
        </p:txBody>
      </p:sp>
    </p:spTree>
    <p:extLst>
      <p:ext uri="{BB962C8B-B14F-4D97-AF65-F5344CB8AC3E}">
        <p14:creationId xmlns:p14="http://schemas.microsoft.com/office/powerpoint/2010/main" val="97850537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88640"/>
            <a:ext cx="8229600" cy="2074242"/>
          </a:xfrm>
        </p:spPr>
        <p:txBody>
          <a:bodyPr>
            <a:normAutofit fontScale="90000"/>
          </a:bodyPr>
          <a:lstStyle/>
          <a:p>
            <a:pPr algn="l"/>
            <a:r>
              <a:rPr lang="sk-SK" sz="3100" b="1" dirty="0" smtClean="0"/>
              <a:t>Technika nôh</a:t>
            </a:r>
            <a:r>
              <a:rPr lang="sk-SK" sz="2200" dirty="0" smtClean="0"/>
              <a:t/>
            </a:r>
            <a:br>
              <a:rPr lang="sk-SK" sz="2200" dirty="0" smtClean="0"/>
            </a:br>
            <a:r>
              <a:rPr lang="sk-SK" sz="2200" b="1" dirty="0" err="1" smtClean="0"/>
              <a:t>Osotogari</a:t>
            </a:r>
            <a:r>
              <a:rPr lang="sk-SK" sz="2200" dirty="0" smtClean="0"/>
              <a:t> (</a:t>
            </a:r>
            <a:r>
              <a:rPr lang="ja-JP" altLang="en-US" sz="2200" dirty="0" smtClean="0"/>
              <a:t>大外刈</a:t>
            </a:r>
            <a:r>
              <a:rPr lang="en-US" altLang="ja-JP" sz="2200" dirty="0" smtClean="0"/>
              <a:t>)</a:t>
            </a:r>
            <a:r>
              <a:rPr lang="sk-SK" altLang="ja-JP" sz="2200" dirty="0" smtClean="0"/>
              <a:t> vonkajší podraz nohou</a:t>
            </a:r>
            <a:br>
              <a:rPr lang="sk-SK" altLang="ja-JP" sz="2200" dirty="0" smtClean="0"/>
            </a:br>
            <a:r>
              <a:rPr lang="sk-SK" sz="2200" dirty="0" smtClean="0"/>
              <a:t>Je to jedna z prvých  40 džudo techník, veľmi účinná, má široké použitie v sebaobrane, využívajú ju aj policajti a vojaci.</a:t>
            </a:r>
            <a:r>
              <a:rPr lang="sk-SK" dirty="0" smtClean="0"/>
              <a:t/>
            </a:r>
            <a:br>
              <a:rPr lang="sk-SK" dirty="0" smtClean="0"/>
            </a:br>
            <a:endParaRPr lang="sk-SK" dirty="0"/>
          </a:p>
        </p:txBody>
      </p:sp>
      <p:sp>
        <p:nvSpPr>
          <p:cNvPr id="3" name="Zástupný symbol obsahu 2"/>
          <p:cNvSpPr>
            <a:spLocks noGrp="1"/>
          </p:cNvSpPr>
          <p:nvPr>
            <p:ph idx="1"/>
          </p:nvPr>
        </p:nvSpPr>
        <p:spPr>
          <a:xfrm>
            <a:off x="251520" y="4293096"/>
            <a:ext cx="8363272" cy="1833067"/>
          </a:xfrm>
          <a:effectLst>
            <a:outerShdw blurRad="50800" dist="38100" dir="10800000" algn="r"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normAutofit fontScale="40000" lnSpcReduction="20000"/>
          </a:bodyPr>
          <a:lstStyle/>
          <a:p>
            <a:pPr>
              <a:buNone/>
            </a:pPr>
            <a:r>
              <a:rPr lang="sk-SK" sz="7000" b="1" dirty="0" err="1" smtClean="0"/>
              <a:t>Legs</a:t>
            </a:r>
            <a:r>
              <a:rPr lang="sk-SK" sz="7000" b="1" dirty="0" smtClean="0"/>
              <a:t> </a:t>
            </a:r>
            <a:r>
              <a:rPr lang="sk-SK" sz="7000" b="1" dirty="0" err="1" smtClean="0"/>
              <a:t>technique</a:t>
            </a:r>
            <a:endParaRPr lang="sk-SK" sz="7000" b="1" dirty="0" smtClean="0"/>
          </a:p>
          <a:p>
            <a:pPr>
              <a:buNone/>
            </a:pPr>
            <a:r>
              <a:rPr lang="sk-SK" sz="4500" b="1" dirty="0" err="1" smtClean="0"/>
              <a:t>Osotogari</a:t>
            </a:r>
            <a:r>
              <a:rPr lang="sk-SK" sz="4500" dirty="0" smtClean="0"/>
              <a:t> (</a:t>
            </a:r>
            <a:r>
              <a:rPr lang="ja-JP" altLang="en-US" sz="4500" dirty="0" smtClean="0"/>
              <a:t>大外刈</a:t>
            </a:r>
            <a:r>
              <a:rPr lang="en-US" altLang="ja-JP" sz="4500" dirty="0" smtClean="0"/>
              <a:t>)</a:t>
            </a:r>
            <a:r>
              <a:rPr lang="sk-SK" altLang="ja-JP" sz="4500" dirty="0" smtClean="0"/>
              <a:t> </a:t>
            </a:r>
            <a:r>
              <a:rPr lang="sk-SK" altLang="ja-JP" sz="4500" dirty="0" err="1" smtClean="0"/>
              <a:t>foot</a:t>
            </a:r>
            <a:r>
              <a:rPr lang="sk-SK" altLang="ja-JP" sz="4500" dirty="0" smtClean="0"/>
              <a:t> </a:t>
            </a:r>
            <a:r>
              <a:rPr lang="sk-SK" altLang="ja-JP" sz="4500" dirty="0" err="1" smtClean="0"/>
              <a:t>throw</a:t>
            </a:r>
            <a:endParaRPr lang="sk-SK" altLang="ja-JP" sz="4500" dirty="0" smtClean="0"/>
          </a:p>
          <a:p>
            <a:pPr>
              <a:buNone/>
            </a:pPr>
            <a:r>
              <a:rPr lang="sk-SK" sz="4500" dirty="0" err="1" smtClean="0"/>
              <a:t>This</a:t>
            </a:r>
            <a:r>
              <a:rPr lang="sk-SK" sz="4500" dirty="0" smtClean="0"/>
              <a:t> </a:t>
            </a:r>
            <a:r>
              <a:rPr lang="sk-SK" sz="4500" dirty="0" err="1" smtClean="0"/>
              <a:t>is</a:t>
            </a:r>
            <a:r>
              <a:rPr lang="sk-SK" sz="4500" dirty="0" smtClean="0"/>
              <a:t> </a:t>
            </a:r>
            <a:r>
              <a:rPr lang="sk-SK" sz="4500" dirty="0" err="1" smtClean="0"/>
              <a:t>one</a:t>
            </a:r>
            <a:r>
              <a:rPr lang="sk-SK" sz="4500" dirty="0" smtClean="0"/>
              <a:t> </a:t>
            </a:r>
            <a:r>
              <a:rPr lang="sk-SK" sz="4500" dirty="0" err="1" smtClean="0"/>
              <a:t>of</a:t>
            </a:r>
            <a:r>
              <a:rPr lang="sk-SK" sz="4500" dirty="0" smtClean="0"/>
              <a:t> </a:t>
            </a:r>
            <a:r>
              <a:rPr lang="sk-SK" sz="4500" dirty="0" err="1" smtClean="0"/>
              <a:t>the</a:t>
            </a:r>
            <a:r>
              <a:rPr lang="sk-SK" sz="4500" dirty="0" smtClean="0"/>
              <a:t> </a:t>
            </a:r>
            <a:r>
              <a:rPr lang="sk-SK" sz="4500" dirty="0" err="1" smtClean="0"/>
              <a:t>first</a:t>
            </a:r>
            <a:r>
              <a:rPr lang="sk-SK" sz="4500" dirty="0" smtClean="0"/>
              <a:t> 40 </a:t>
            </a:r>
            <a:r>
              <a:rPr lang="sk-SK" sz="4500" dirty="0" err="1" smtClean="0"/>
              <a:t>original</a:t>
            </a:r>
            <a:r>
              <a:rPr lang="sk-SK" sz="4500" dirty="0" smtClean="0"/>
              <a:t> </a:t>
            </a:r>
            <a:r>
              <a:rPr lang="sk-SK" sz="4500" dirty="0" err="1" smtClean="0"/>
              <a:t>judo</a:t>
            </a:r>
            <a:r>
              <a:rPr lang="sk-SK" sz="4500" dirty="0" smtClean="0"/>
              <a:t> </a:t>
            </a:r>
            <a:r>
              <a:rPr lang="sk-SK" sz="4500" dirty="0" err="1" smtClean="0"/>
              <a:t>techniques</a:t>
            </a:r>
            <a:r>
              <a:rPr lang="sk-SK" sz="4500" dirty="0" smtClean="0"/>
              <a:t> , </a:t>
            </a:r>
            <a:r>
              <a:rPr lang="sk-SK" sz="4500" dirty="0" err="1" smtClean="0"/>
              <a:t>osoto</a:t>
            </a:r>
            <a:r>
              <a:rPr lang="sk-SK" sz="4500" dirty="0" smtClean="0"/>
              <a:t> </a:t>
            </a:r>
            <a:r>
              <a:rPr lang="sk-SK" sz="4500" dirty="0" err="1" smtClean="0"/>
              <a:t>gari</a:t>
            </a:r>
            <a:r>
              <a:rPr lang="sk-SK" sz="4500" dirty="0" smtClean="0"/>
              <a:t> </a:t>
            </a:r>
            <a:r>
              <a:rPr lang="sk-SK" sz="4500" dirty="0" err="1" smtClean="0"/>
              <a:t>is</a:t>
            </a:r>
            <a:r>
              <a:rPr lang="sk-SK" sz="4500" dirty="0" smtClean="0"/>
              <a:t> </a:t>
            </a:r>
            <a:r>
              <a:rPr lang="sk-SK" sz="4500" dirty="0" err="1" smtClean="0"/>
              <a:t>very</a:t>
            </a:r>
            <a:r>
              <a:rPr lang="sk-SK" sz="4500" dirty="0" smtClean="0"/>
              <a:t> </a:t>
            </a:r>
            <a:r>
              <a:rPr lang="sk-SK" sz="4500" dirty="0" err="1" smtClean="0"/>
              <a:t>effective</a:t>
            </a:r>
            <a:r>
              <a:rPr lang="sk-SK" sz="4500" dirty="0" smtClean="0"/>
              <a:t> </a:t>
            </a:r>
          </a:p>
          <a:p>
            <a:pPr>
              <a:buNone/>
            </a:pPr>
            <a:r>
              <a:rPr lang="sk-SK" sz="4500" dirty="0" err="1" smtClean="0"/>
              <a:t>throw</a:t>
            </a:r>
            <a:r>
              <a:rPr lang="sk-SK" sz="4500" dirty="0" smtClean="0"/>
              <a:t>,  </a:t>
            </a:r>
            <a:r>
              <a:rPr lang="sk-SK" sz="4500" dirty="0" err="1" smtClean="0"/>
              <a:t>this</a:t>
            </a:r>
            <a:r>
              <a:rPr lang="sk-SK" sz="4500" dirty="0" smtClean="0"/>
              <a:t> </a:t>
            </a:r>
            <a:r>
              <a:rPr lang="sk-SK" sz="4500" dirty="0" err="1" smtClean="0"/>
              <a:t>technique</a:t>
            </a:r>
            <a:r>
              <a:rPr lang="sk-SK" sz="4500" dirty="0" smtClean="0"/>
              <a:t> </a:t>
            </a:r>
            <a:r>
              <a:rPr lang="sk-SK" sz="4500" dirty="0" err="1" smtClean="0"/>
              <a:t>took</a:t>
            </a:r>
            <a:r>
              <a:rPr lang="sk-SK" sz="4500" dirty="0" smtClean="0"/>
              <a:t> </a:t>
            </a:r>
            <a:r>
              <a:rPr lang="sk-SK" sz="4500" dirty="0" err="1" smtClean="0"/>
              <a:t>place</a:t>
            </a:r>
            <a:r>
              <a:rPr lang="sk-SK" sz="4500" dirty="0" smtClean="0"/>
              <a:t> in </a:t>
            </a:r>
            <a:r>
              <a:rPr lang="sk-SK" sz="4500" dirty="0" err="1" smtClean="0"/>
              <a:t>self-defence</a:t>
            </a:r>
            <a:r>
              <a:rPr lang="sk-SK" sz="4500" dirty="0" smtClean="0"/>
              <a:t> , </a:t>
            </a:r>
            <a:r>
              <a:rPr lang="sk-SK" sz="4500" dirty="0" err="1" smtClean="0"/>
              <a:t>also</a:t>
            </a:r>
            <a:r>
              <a:rPr lang="sk-SK" sz="4500" dirty="0" smtClean="0"/>
              <a:t> police and </a:t>
            </a:r>
            <a:r>
              <a:rPr lang="sk-SK" sz="4500" dirty="0" err="1" smtClean="0"/>
              <a:t>soldiers</a:t>
            </a:r>
            <a:r>
              <a:rPr lang="sk-SK" sz="4500" dirty="0" smtClean="0"/>
              <a:t> </a:t>
            </a:r>
            <a:r>
              <a:rPr lang="sk-SK" sz="4500" dirty="0" err="1" smtClean="0"/>
              <a:t>uses</a:t>
            </a:r>
            <a:r>
              <a:rPr lang="sk-SK" sz="4500" dirty="0" smtClean="0"/>
              <a:t> </a:t>
            </a:r>
            <a:r>
              <a:rPr lang="sk-SK" sz="4500" dirty="0" err="1" smtClean="0"/>
              <a:t>this</a:t>
            </a:r>
            <a:r>
              <a:rPr lang="sk-SK" sz="4500" dirty="0" smtClean="0"/>
              <a:t> </a:t>
            </a:r>
          </a:p>
          <a:p>
            <a:pPr>
              <a:buNone/>
            </a:pPr>
            <a:r>
              <a:rPr lang="sk-SK" sz="4500" dirty="0" err="1" smtClean="0"/>
              <a:t>technique</a:t>
            </a:r>
            <a:endParaRPr lang="sk-SK" sz="4500" dirty="0"/>
          </a:p>
        </p:txBody>
      </p:sp>
      <p:pic>
        <p:nvPicPr>
          <p:cNvPr id="4" name="Obrázok 3" descr="o-soto-gari_me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2060848"/>
            <a:ext cx="4676775" cy="1971675"/>
          </a:xfrm>
          <a:prstGeom prst="rect">
            <a:avLst/>
          </a:prstGeom>
        </p:spPr>
      </p:pic>
      <p:pic>
        <p:nvPicPr>
          <p:cNvPr id="5" name="Obrázok 4" descr="giphy.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2348880"/>
            <a:ext cx="2333625" cy="1714500"/>
          </a:xfrm>
          <a:prstGeom prst="rect">
            <a:avLst/>
          </a:prstGeom>
        </p:spPr>
      </p:pic>
    </p:spTree>
    <p:extLst>
      <p:ext uri="{BB962C8B-B14F-4D97-AF65-F5344CB8AC3E}">
        <p14:creationId xmlns:p14="http://schemas.microsoft.com/office/powerpoint/2010/main" val="198334881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0"/>
            <a:ext cx="8229600" cy="2506290"/>
          </a:xfrm>
        </p:spPr>
        <p:txBody>
          <a:bodyPr>
            <a:normAutofit/>
          </a:bodyPr>
          <a:lstStyle/>
          <a:p>
            <a:pPr algn="l"/>
            <a:r>
              <a:rPr lang="sk-SK" sz="2800" b="1" dirty="0" smtClean="0"/>
              <a:t>Technika </a:t>
            </a:r>
            <a:r>
              <a:rPr lang="sk-SK" sz="2800" b="1" dirty="0" err="1" smtClean="0"/>
              <a:t>strhov</a:t>
            </a:r>
            <a:r>
              <a:rPr lang="sk-SK" sz="2800" dirty="0" smtClean="0"/>
              <a:t/>
            </a:r>
            <a:br>
              <a:rPr lang="sk-SK" sz="2800" dirty="0" smtClean="0"/>
            </a:br>
            <a:r>
              <a:rPr lang="sk-SK" sz="2000" b="1" dirty="0" err="1" smtClean="0"/>
              <a:t>Tomoe</a:t>
            </a:r>
            <a:r>
              <a:rPr lang="sk-SK" sz="2000" b="1" dirty="0" smtClean="0"/>
              <a:t> </a:t>
            </a:r>
            <a:r>
              <a:rPr lang="sk-SK" sz="2000" b="1" dirty="0" err="1" smtClean="0"/>
              <a:t>nage</a:t>
            </a:r>
            <a:r>
              <a:rPr lang="sk-SK" sz="2000" dirty="0" smtClean="0"/>
              <a:t> (</a:t>
            </a:r>
            <a:r>
              <a:rPr lang="ja-JP" altLang="en-US" sz="2000" dirty="0" smtClean="0"/>
              <a:t>巴投</a:t>
            </a:r>
            <a:r>
              <a:rPr lang="en-US" altLang="ja-JP" sz="2000" dirty="0" smtClean="0"/>
              <a:t>)</a:t>
            </a:r>
            <a:r>
              <a:rPr lang="sk-SK" altLang="ja-JP" sz="2000" dirty="0" smtClean="0"/>
              <a:t> </a:t>
            </a:r>
            <a:r>
              <a:rPr lang="sk-SK" altLang="ja-JP" sz="2000" dirty="0" err="1" smtClean="0"/>
              <a:t>strh</a:t>
            </a:r>
            <a:r>
              <a:rPr lang="sk-SK" altLang="ja-JP" sz="2000" dirty="0" smtClean="0"/>
              <a:t> na nohe</a:t>
            </a:r>
            <a:br>
              <a:rPr lang="sk-SK" altLang="ja-JP" sz="2000" dirty="0" smtClean="0"/>
            </a:br>
            <a:r>
              <a:rPr lang="sk-SK" altLang="ja-JP" sz="2000" dirty="0" smtClean="0"/>
              <a:t>Veľká technika, pomocou ktorej močme hodiť aj ťažšieho súpera, dokonale ju zvládne až skúsenejší džudista.</a:t>
            </a:r>
            <a:r>
              <a:rPr lang="sk-SK" altLang="ja-JP" sz="2800" dirty="0" smtClean="0"/>
              <a:t/>
            </a:r>
            <a:br>
              <a:rPr lang="sk-SK" altLang="ja-JP" sz="2800" dirty="0" smtClean="0"/>
            </a:br>
            <a:r>
              <a:rPr lang="sk-SK" sz="2800" dirty="0" smtClean="0"/>
              <a:t/>
            </a:r>
            <a:br>
              <a:rPr lang="sk-SK" sz="2800" dirty="0" smtClean="0"/>
            </a:br>
            <a:endParaRPr lang="sk-SK" sz="2800" dirty="0"/>
          </a:p>
        </p:txBody>
      </p:sp>
      <p:sp>
        <p:nvSpPr>
          <p:cNvPr id="3" name="Zástupný symbol obsahu 2"/>
          <p:cNvSpPr>
            <a:spLocks noGrp="1"/>
          </p:cNvSpPr>
          <p:nvPr>
            <p:ph idx="1"/>
          </p:nvPr>
        </p:nvSpPr>
        <p:spPr>
          <a:xfrm>
            <a:off x="251520" y="4293096"/>
            <a:ext cx="8219256" cy="1833067"/>
          </a:xfrm>
          <a:effectLst>
            <a:outerShdw blurRad="50800" dist="38100" dir="10800000" algn="r"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normAutofit lnSpcReduction="10000"/>
          </a:bodyPr>
          <a:lstStyle/>
          <a:p>
            <a:pPr>
              <a:buNone/>
            </a:pPr>
            <a:r>
              <a:rPr lang="sk-SK" sz="2800" b="1" dirty="0" err="1" smtClean="0"/>
              <a:t>Sacrifice</a:t>
            </a:r>
            <a:r>
              <a:rPr lang="sk-SK" sz="2800" b="1" dirty="0" smtClean="0"/>
              <a:t> </a:t>
            </a:r>
            <a:r>
              <a:rPr lang="sk-SK" sz="2800" b="1" dirty="0" err="1" smtClean="0"/>
              <a:t>techniques</a:t>
            </a:r>
            <a:endParaRPr lang="sk-SK" sz="2800" b="1" dirty="0" smtClean="0"/>
          </a:p>
          <a:p>
            <a:pPr>
              <a:buNone/>
            </a:pPr>
            <a:r>
              <a:rPr lang="sk-SK" sz="1900" b="1" dirty="0" err="1" smtClean="0"/>
              <a:t>Tomoe</a:t>
            </a:r>
            <a:r>
              <a:rPr lang="sk-SK" sz="1900" b="1" dirty="0" smtClean="0"/>
              <a:t> </a:t>
            </a:r>
            <a:r>
              <a:rPr lang="sk-SK" sz="1900" b="1" dirty="0" err="1" smtClean="0"/>
              <a:t>nage</a:t>
            </a:r>
            <a:r>
              <a:rPr lang="sk-SK" sz="1900" dirty="0" smtClean="0"/>
              <a:t> (</a:t>
            </a:r>
            <a:r>
              <a:rPr lang="ja-JP" altLang="en-US" sz="1900" dirty="0" smtClean="0"/>
              <a:t>巴投</a:t>
            </a:r>
            <a:r>
              <a:rPr lang="en-US" altLang="ja-JP" sz="1900" dirty="0" smtClean="0"/>
              <a:t>)</a:t>
            </a:r>
            <a:r>
              <a:rPr lang="sk-SK" altLang="ja-JP" sz="1900" dirty="0" smtClean="0"/>
              <a:t> </a:t>
            </a:r>
            <a:r>
              <a:rPr lang="sk-SK" altLang="ja-JP" sz="1800" dirty="0" smtClean="0"/>
              <a:t>front </a:t>
            </a:r>
            <a:r>
              <a:rPr lang="sk-SK" altLang="ja-JP" sz="1800" dirty="0" err="1" smtClean="0"/>
              <a:t>sacrifice</a:t>
            </a:r>
            <a:endParaRPr lang="sk-SK" altLang="ja-JP" sz="1800" dirty="0" smtClean="0"/>
          </a:p>
          <a:p>
            <a:pPr>
              <a:buNone/>
            </a:pPr>
            <a:r>
              <a:rPr lang="sk-SK" sz="1800" dirty="0" err="1" smtClean="0"/>
              <a:t>With</a:t>
            </a:r>
            <a:r>
              <a:rPr lang="sk-SK" sz="1800" dirty="0" smtClean="0"/>
              <a:t> </a:t>
            </a:r>
            <a:r>
              <a:rPr lang="sk-SK" sz="1800" dirty="0" err="1" smtClean="0"/>
              <a:t>this</a:t>
            </a:r>
            <a:r>
              <a:rPr lang="sk-SK" sz="1800" dirty="0" smtClean="0"/>
              <a:t> big </a:t>
            </a:r>
            <a:r>
              <a:rPr lang="sk-SK" sz="1800" dirty="0" err="1" smtClean="0"/>
              <a:t>technique</a:t>
            </a:r>
            <a:r>
              <a:rPr lang="sk-SK" sz="1800" dirty="0" smtClean="0"/>
              <a:t>  </a:t>
            </a:r>
            <a:r>
              <a:rPr lang="sk-SK" sz="1800" dirty="0" err="1" smtClean="0"/>
              <a:t>we</a:t>
            </a:r>
            <a:r>
              <a:rPr lang="sk-SK" sz="1800" dirty="0" smtClean="0"/>
              <a:t> </a:t>
            </a:r>
            <a:r>
              <a:rPr lang="sk-SK" sz="1800" dirty="0" err="1" smtClean="0"/>
              <a:t>can</a:t>
            </a:r>
            <a:r>
              <a:rPr lang="sk-SK" sz="1800" dirty="0" smtClean="0"/>
              <a:t> </a:t>
            </a:r>
            <a:r>
              <a:rPr lang="sk-SK" sz="1800" dirty="0" err="1" smtClean="0"/>
              <a:t>throw</a:t>
            </a:r>
            <a:r>
              <a:rPr lang="sk-SK" sz="1800" dirty="0" smtClean="0"/>
              <a:t> a </a:t>
            </a:r>
            <a:r>
              <a:rPr lang="sk-SK" sz="1800" dirty="0" err="1" smtClean="0"/>
              <a:t>heawier</a:t>
            </a:r>
            <a:r>
              <a:rPr lang="sk-SK" sz="1800" dirty="0" smtClean="0"/>
              <a:t> </a:t>
            </a:r>
          </a:p>
          <a:p>
            <a:pPr>
              <a:buNone/>
            </a:pPr>
            <a:r>
              <a:rPr lang="sk-SK" sz="1800" dirty="0" err="1" smtClean="0"/>
              <a:t>opponent</a:t>
            </a:r>
            <a:r>
              <a:rPr lang="sk-SK" sz="1800" dirty="0" smtClean="0"/>
              <a:t> </a:t>
            </a:r>
            <a:r>
              <a:rPr lang="sk-SK" sz="1800" dirty="0" err="1" smtClean="0"/>
              <a:t>like</a:t>
            </a:r>
            <a:r>
              <a:rPr lang="sk-SK" sz="1800" dirty="0" smtClean="0"/>
              <a:t> </a:t>
            </a:r>
            <a:r>
              <a:rPr lang="sk-SK" sz="1800" dirty="0" err="1" smtClean="0"/>
              <a:t>us</a:t>
            </a:r>
            <a:r>
              <a:rPr lang="sk-SK" sz="1800" dirty="0" smtClean="0"/>
              <a:t>. </a:t>
            </a:r>
            <a:r>
              <a:rPr lang="sk-SK" sz="1800" dirty="0" err="1" smtClean="0"/>
              <a:t>Tomoe</a:t>
            </a:r>
            <a:r>
              <a:rPr lang="sk-SK" sz="1800" dirty="0" smtClean="0"/>
              <a:t> </a:t>
            </a:r>
            <a:r>
              <a:rPr lang="sk-SK" sz="1800" dirty="0" err="1" smtClean="0"/>
              <a:t>nage</a:t>
            </a:r>
            <a:r>
              <a:rPr lang="sk-SK" sz="1800" dirty="0" smtClean="0"/>
              <a:t> </a:t>
            </a:r>
            <a:r>
              <a:rPr lang="sk-SK" sz="1800" dirty="0" err="1" smtClean="0"/>
              <a:t>is</a:t>
            </a:r>
            <a:r>
              <a:rPr lang="sk-SK" sz="1800" dirty="0" smtClean="0"/>
              <a:t> </a:t>
            </a:r>
            <a:r>
              <a:rPr lang="sk-SK" sz="1800" dirty="0" err="1" smtClean="0"/>
              <a:t>only</a:t>
            </a:r>
            <a:r>
              <a:rPr lang="sk-SK" sz="1800" dirty="0" smtClean="0"/>
              <a:t> </a:t>
            </a:r>
            <a:r>
              <a:rPr lang="sk-SK" sz="1800" dirty="0" err="1" smtClean="0"/>
              <a:t>for</a:t>
            </a:r>
            <a:r>
              <a:rPr lang="sk-SK" sz="1800" dirty="0" smtClean="0"/>
              <a:t> </a:t>
            </a:r>
            <a:r>
              <a:rPr lang="sk-SK" sz="1800" dirty="0" err="1" smtClean="0"/>
              <a:t>highly</a:t>
            </a:r>
            <a:r>
              <a:rPr lang="sk-SK" sz="1800" dirty="0" smtClean="0"/>
              <a:t> </a:t>
            </a:r>
            <a:r>
              <a:rPr lang="sk-SK" sz="1800" dirty="0" err="1" smtClean="0"/>
              <a:t>skills</a:t>
            </a:r>
            <a:r>
              <a:rPr lang="sk-SK" sz="1800" dirty="0" smtClean="0"/>
              <a:t> </a:t>
            </a:r>
          </a:p>
          <a:p>
            <a:pPr>
              <a:buNone/>
            </a:pPr>
            <a:r>
              <a:rPr lang="sk-SK" sz="1800" dirty="0" err="1" smtClean="0"/>
              <a:t>Judoka</a:t>
            </a:r>
            <a:endParaRPr lang="sk-SK" sz="1800" dirty="0"/>
          </a:p>
        </p:txBody>
      </p:sp>
      <p:pic>
        <p:nvPicPr>
          <p:cNvPr id="4" name="Obrázok 3" descr="image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56792"/>
            <a:ext cx="5686876" cy="1915269"/>
          </a:xfrm>
          <a:prstGeom prst="rect">
            <a:avLst/>
          </a:prstGeom>
        </p:spPr>
      </p:pic>
      <p:pic>
        <p:nvPicPr>
          <p:cNvPr id="6" name="Obrázok 5" descr="tumblr_nzcv70u81s1tfrx5ho1_400.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3356992"/>
            <a:ext cx="3429000" cy="1924050"/>
          </a:xfrm>
          <a:prstGeom prst="rect">
            <a:avLst/>
          </a:prstGeom>
        </p:spPr>
      </p:pic>
    </p:spTree>
    <p:extLst>
      <p:ext uri="{BB962C8B-B14F-4D97-AF65-F5344CB8AC3E}">
        <p14:creationId xmlns:p14="http://schemas.microsoft.com/office/powerpoint/2010/main" val="299278984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sk-SK" sz="3100" b="1" dirty="0" smtClean="0"/>
              <a:t>Techniky znehybnenia</a:t>
            </a:r>
            <a:r>
              <a:rPr lang="sk-SK" sz="2000" dirty="0" smtClean="0"/>
              <a:t/>
            </a:r>
            <a:br>
              <a:rPr lang="sk-SK" sz="2000" dirty="0" smtClean="0"/>
            </a:br>
            <a:r>
              <a:rPr lang="sk-SK" sz="2000" b="1" dirty="0" err="1" smtClean="0"/>
              <a:t>Kesa</a:t>
            </a:r>
            <a:r>
              <a:rPr lang="sk-SK" sz="2000" dirty="0" err="1" smtClean="0"/>
              <a:t>-</a:t>
            </a:r>
            <a:r>
              <a:rPr lang="sk-SK" sz="2000" b="1" dirty="0" err="1" smtClean="0"/>
              <a:t>Gatame</a:t>
            </a:r>
            <a:r>
              <a:rPr lang="sk-SK" sz="2000" dirty="0" smtClean="0"/>
              <a:t> (</a:t>
            </a:r>
            <a:r>
              <a:rPr lang="ja-JP" altLang="en-US" sz="2000" dirty="0" smtClean="0"/>
              <a:t>袈裟固</a:t>
            </a:r>
            <a:r>
              <a:rPr lang="sk-SK" altLang="ja-JP" sz="2000" dirty="0" smtClean="0"/>
              <a:t>) základné držanie za šerpu</a:t>
            </a:r>
            <a:br>
              <a:rPr lang="sk-SK" altLang="ja-JP" sz="2000" dirty="0" smtClean="0"/>
            </a:br>
            <a:r>
              <a:rPr lang="sk-SK" sz="2000" dirty="0" smtClean="0"/>
              <a:t> najčastejšie používané držanie na zemi,  v podstate z neho niet úniku.</a:t>
            </a:r>
            <a:r>
              <a:rPr lang="sk-SK" dirty="0" smtClean="0"/>
              <a:t/>
            </a:r>
            <a:br>
              <a:rPr lang="sk-SK" dirty="0" smtClean="0"/>
            </a:br>
            <a:endParaRPr lang="sk-SK" dirty="0"/>
          </a:p>
        </p:txBody>
      </p:sp>
      <p:sp>
        <p:nvSpPr>
          <p:cNvPr id="3" name="Zástupný symbol obsahu 2"/>
          <p:cNvSpPr>
            <a:spLocks noGrp="1"/>
          </p:cNvSpPr>
          <p:nvPr>
            <p:ph idx="1"/>
          </p:nvPr>
        </p:nvSpPr>
        <p:spPr>
          <a:xfrm>
            <a:off x="395536" y="4581129"/>
            <a:ext cx="8064896" cy="1944216"/>
          </a:xfrm>
          <a:effectLst>
            <a:outerShdw blurRad="50800" dist="38100" dir="10800000" algn="r"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normAutofit/>
          </a:bodyPr>
          <a:lstStyle/>
          <a:p>
            <a:pPr>
              <a:buNone/>
            </a:pPr>
            <a:r>
              <a:rPr lang="sk-SK" sz="2800" b="1" dirty="0" smtClean="0"/>
              <a:t>Holding </a:t>
            </a:r>
            <a:r>
              <a:rPr lang="sk-SK" sz="2800" b="1" dirty="0" err="1" smtClean="0"/>
              <a:t>techniques</a:t>
            </a:r>
            <a:endParaRPr lang="sk-SK" sz="2800" b="1" dirty="0" smtClean="0"/>
          </a:p>
          <a:p>
            <a:pPr>
              <a:buNone/>
            </a:pPr>
            <a:r>
              <a:rPr lang="sk-SK" sz="1800" b="1" dirty="0" err="1" smtClean="0"/>
              <a:t>Kesa</a:t>
            </a:r>
            <a:r>
              <a:rPr lang="sk-SK" sz="1800" dirty="0" err="1" smtClean="0"/>
              <a:t>-</a:t>
            </a:r>
            <a:r>
              <a:rPr lang="sk-SK" sz="1800" b="1" dirty="0" err="1" smtClean="0"/>
              <a:t>Gatame</a:t>
            </a:r>
            <a:r>
              <a:rPr lang="sk-SK" sz="1800" dirty="0" smtClean="0"/>
              <a:t> (</a:t>
            </a:r>
            <a:r>
              <a:rPr lang="ja-JP" altLang="en-US" sz="1800" dirty="0" smtClean="0"/>
              <a:t>袈裟固</a:t>
            </a:r>
            <a:r>
              <a:rPr lang="sk-SK" altLang="ja-JP" sz="1800" dirty="0" smtClean="0"/>
              <a:t>) hold on </a:t>
            </a:r>
            <a:r>
              <a:rPr lang="sk-SK" altLang="ja-JP" sz="1800" dirty="0" err="1" smtClean="0"/>
              <a:t>ground</a:t>
            </a:r>
            <a:endParaRPr lang="sk-SK" altLang="ja-JP" sz="1800" dirty="0" smtClean="0"/>
          </a:p>
          <a:p>
            <a:pPr>
              <a:buNone/>
            </a:pPr>
            <a:r>
              <a:rPr lang="sk-SK" sz="1800" dirty="0" smtClean="0"/>
              <a:t>Most </a:t>
            </a:r>
            <a:r>
              <a:rPr lang="sk-SK" sz="1800" dirty="0" err="1" smtClean="0"/>
              <a:t>usefull</a:t>
            </a:r>
            <a:r>
              <a:rPr lang="sk-SK" sz="1800" dirty="0" smtClean="0"/>
              <a:t> holding </a:t>
            </a:r>
            <a:r>
              <a:rPr lang="sk-SK" sz="1800" dirty="0" err="1" smtClean="0"/>
              <a:t>techinque</a:t>
            </a:r>
            <a:r>
              <a:rPr lang="sk-SK" sz="1800" dirty="0" smtClean="0"/>
              <a:t> on </a:t>
            </a:r>
            <a:r>
              <a:rPr lang="sk-SK" sz="1800" dirty="0" err="1" smtClean="0"/>
              <a:t>ground</a:t>
            </a:r>
            <a:r>
              <a:rPr lang="sk-SK" sz="1800" dirty="0" smtClean="0"/>
              <a:t>, </a:t>
            </a:r>
            <a:r>
              <a:rPr lang="sk-SK" sz="1800" dirty="0" err="1" smtClean="0"/>
              <a:t>from</a:t>
            </a:r>
            <a:r>
              <a:rPr lang="sk-SK" sz="1800" dirty="0" smtClean="0"/>
              <a:t> </a:t>
            </a:r>
            <a:r>
              <a:rPr lang="sk-SK" sz="1800" dirty="0" err="1" smtClean="0"/>
              <a:t>kesa</a:t>
            </a:r>
            <a:r>
              <a:rPr lang="sk-SK" sz="1800" dirty="0" smtClean="0"/>
              <a:t> </a:t>
            </a:r>
            <a:r>
              <a:rPr lang="sk-SK" sz="1800" dirty="0" err="1" smtClean="0"/>
              <a:t>gatame</a:t>
            </a:r>
            <a:r>
              <a:rPr lang="sk-SK" sz="1800" dirty="0" smtClean="0"/>
              <a:t> </a:t>
            </a:r>
            <a:r>
              <a:rPr lang="sk-SK" sz="1800" dirty="0" err="1" smtClean="0"/>
              <a:t>is</a:t>
            </a:r>
            <a:r>
              <a:rPr lang="sk-SK" sz="1800" dirty="0" smtClean="0"/>
              <a:t> </a:t>
            </a:r>
            <a:r>
              <a:rPr lang="sk-SK" sz="1800" dirty="0" err="1" smtClean="0"/>
              <a:t>now</a:t>
            </a:r>
            <a:r>
              <a:rPr lang="sk-SK" sz="1800" dirty="0" smtClean="0"/>
              <a:t> </a:t>
            </a:r>
            <a:r>
              <a:rPr lang="sk-SK" sz="1800" dirty="0" err="1" smtClean="0"/>
              <a:t>way</a:t>
            </a:r>
            <a:r>
              <a:rPr lang="sk-SK" sz="1800" dirty="0" smtClean="0"/>
              <a:t> to get </a:t>
            </a:r>
            <a:r>
              <a:rPr lang="sk-SK" sz="1800" dirty="0" err="1" smtClean="0"/>
              <a:t>up</a:t>
            </a:r>
            <a:endParaRPr lang="sk-SK" sz="1800" dirty="0"/>
          </a:p>
        </p:txBody>
      </p:sp>
      <p:pic>
        <p:nvPicPr>
          <p:cNvPr id="4" name="Obrázok 3" descr="FTVS-1984-version1-_kesa_gatame_1_large_500_31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556792"/>
            <a:ext cx="4762500" cy="2952750"/>
          </a:xfrm>
          <a:prstGeom prst="rect">
            <a:avLst/>
          </a:prstGeom>
        </p:spPr>
      </p:pic>
    </p:spTree>
    <p:extLst>
      <p:ext uri="{BB962C8B-B14F-4D97-AF65-F5344CB8AC3E}">
        <p14:creationId xmlns:p14="http://schemas.microsoft.com/office/powerpoint/2010/main" val="205149547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88640"/>
            <a:ext cx="8229600" cy="1656184"/>
          </a:xfrm>
        </p:spPr>
        <p:txBody>
          <a:bodyPr>
            <a:normAutofit fontScale="90000"/>
          </a:bodyPr>
          <a:lstStyle/>
          <a:p>
            <a:pPr algn="l"/>
            <a:r>
              <a:rPr lang="sk-SK" sz="3100" b="1" dirty="0" smtClean="0"/>
              <a:t>Technika páčenia </a:t>
            </a:r>
            <a:r>
              <a:rPr lang="sk-SK" sz="1800" dirty="0" smtClean="0"/>
              <a:t/>
            </a:r>
            <a:br>
              <a:rPr lang="sk-SK" sz="1800" dirty="0" smtClean="0"/>
            </a:br>
            <a:r>
              <a:rPr lang="sk-SK" sz="1800" b="1" dirty="0" err="1" smtClean="0"/>
              <a:t>Waki-gatame</a:t>
            </a:r>
            <a:r>
              <a:rPr lang="sk-SK" sz="1800" dirty="0" smtClean="0"/>
              <a:t>  prelom lakťa pazuchou</a:t>
            </a:r>
            <a:br>
              <a:rPr lang="sk-SK" sz="1800" dirty="0" smtClean="0"/>
            </a:br>
            <a:r>
              <a:rPr lang="sk-SK" sz="1800" dirty="0" smtClean="0"/>
              <a:t> je to </a:t>
            </a:r>
            <a:r>
              <a:rPr lang="sk-SK" sz="1800" dirty="0" err="1" smtClean="0"/>
              <a:t>pákaktorá</a:t>
            </a:r>
            <a:r>
              <a:rPr lang="sk-SK" sz="1800" dirty="0" smtClean="0"/>
              <a:t> , má široké uplatnenie v sebaobrane, ale aj v zápase</a:t>
            </a:r>
            <a:br>
              <a:rPr lang="sk-SK" sz="1800" dirty="0" smtClean="0"/>
            </a:br>
            <a:r>
              <a:rPr lang="sk-SK" sz="1800" dirty="0" smtClean="0"/>
              <a:t>je veľmi účinná, </a:t>
            </a:r>
            <a:r>
              <a:rPr lang="sk-SK" sz="1800" dirty="0" err="1" smtClean="0"/>
              <a:t>može</a:t>
            </a:r>
            <a:r>
              <a:rPr lang="sk-SK" sz="1800" dirty="0" smtClean="0"/>
              <a:t> sa vykonávať ako aj  v postojí tak aj na zemi.</a:t>
            </a:r>
            <a:br>
              <a:rPr lang="sk-SK" sz="1800" dirty="0" smtClean="0"/>
            </a:br>
            <a:r>
              <a:rPr lang="sk-SK" sz="1800" dirty="0" smtClean="0"/>
              <a:t/>
            </a:r>
            <a:br>
              <a:rPr lang="sk-SK" sz="1800" dirty="0" smtClean="0"/>
            </a:br>
            <a:endParaRPr lang="sk-SK" sz="1800" dirty="0"/>
          </a:p>
        </p:txBody>
      </p:sp>
      <p:sp>
        <p:nvSpPr>
          <p:cNvPr id="3" name="Zástupný symbol obsahu 2"/>
          <p:cNvSpPr>
            <a:spLocks noGrp="1"/>
          </p:cNvSpPr>
          <p:nvPr>
            <p:ph idx="1"/>
          </p:nvPr>
        </p:nvSpPr>
        <p:spPr>
          <a:xfrm>
            <a:off x="179512" y="5157192"/>
            <a:ext cx="8435280" cy="1545035"/>
          </a:xfrm>
          <a:effectLst>
            <a:outerShdw blurRad="50800" dist="38100" dir="10800000" algn="r"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normAutofit fontScale="85000" lnSpcReduction="10000"/>
          </a:bodyPr>
          <a:lstStyle/>
          <a:p>
            <a:pPr>
              <a:buNone/>
            </a:pPr>
            <a:r>
              <a:rPr lang="sk-SK" sz="3600" b="1" dirty="0" err="1" smtClean="0"/>
              <a:t>Armlock</a:t>
            </a:r>
            <a:r>
              <a:rPr lang="sk-SK" sz="3600" b="1" dirty="0" smtClean="0"/>
              <a:t> </a:t>
            </a:r>
            <a:r>
              <a:rPr lang="sk-SK" sz="3600" b="1" dirty="0" err="1" smtClean="0"/>
              <a:t>techniques</a:t>
            </a:r>
            <a:endParaRPr lang="sk-SK" sz="3600" b="1" dirty="0" smtClean="0"/>
          </a:p>
          <a:p>
            <a:pPr>
              <a:buNone/>
            </a:pPr>
            <a:r>
              <a:rPr lang="sk-SK" sz="2300" dirty="0" err="1" smtClean="0"/>
              <a:t>Waki-gatame</a:t>
            </a:r>
            <a:r>
              <a:rPr lang="sk-SK" sz="2300" dirty="0" smtClean="0"/>
              <a:t> </a:t>
            </a:r>
            <a:r>
              <a:rPr lang="sk-SK" sz="2300" dirty="0" err="1" smtClean="0"/>
              <a:t>amrlock</a:t>
            </a:r>
            <a:endParaRPr lang="sk-SK" sz="2300" dirty="0" smtClean="0"/>
          </a:p>
          <a:p>
            <a:pPr>
              <a:buNone/>
            </a:pPr>
            <a:r>
              <a:rPr lang="sk-SK" sz="2300" dirty="0" err="1" smtClean="0"/>
              <a:t>This</a:t>
            </a:r>
            <a:r>
              <a:rPr lang="sk-SK" sz="2300" dirty="0" smtClean="0"/>
              <a:t> </a:t>
            </a:r>
            <a:r>
              <a:rPr lang="sk-SK" sz="2300" dirty="0" err="1" smtClean="0"/>
              <a:t>technique</a:t>
            </a:r>
            <a:r>
              <a:rPr lang="sk-SK" sz="2300" dirty="0" smtClean="0"/>
              <a:t> </a:t>
            </a:r>
            <a:r>
              <a:rPr lang="sk-SK" sz="2300" dirty="0" err="1" smtClean="0"/>
              <a:t>is</a:t>
            </a:r>
            <a:r>
              <a:rPr lang="sk-SK" sz="2300" dirty="0" smtClean="0"/>
              <a:t> </a:t>
            </a:r>
            <a:r>
              <a:rPr lang="sk-SK" sz="2300" dirty="0" err="1" smtClean="0"/>
              <a:t>very</a:t>
            </a:r>
            <a:r>
              <a:rPr lang="sk-SK" sz="2300" dirty="0" smtClean="0"/>
              <a:t> </a:t>
            </a:r>
            <a:r>
              <a:rPr lang="sk-SK" sz="2300" dirty="0" err="1" smtClean="0"/>
              <a:t>usefull</a:t>
            </a:r>
            <a:r>
              <a:rPr lang="sk-SK" sz="2300" dirty="0" smtClean="0"/>
              <a:t> in </a:t>
            </a:r>
            <a:r>
              <a:rPr lang="sk-SK" sz="2300" dirty="0" err="1" smtClean="0"/>
              <a:t>self-defence</a:t>
            </a:r>
            <a:r>
              <a:rPr lang="sk-SK" sz="2300" dirty="0" smtClean="0"/>
              <a:t> and </a:t>
            </a:r>
            <a:r>
              <a:rPr lang="sk-SK" sz="2300" dirty="0" err="1" smtClean="0"/>
              <a:t>match</a:t>
            </a:r>
            <a:r>
              <a:rPr lang="sk-SK" sz="2300" dirty="0" smtClean="0"/>
              <a:t>, </a:t>
            </a:r>
            <a:r>
              <a:rPr lang="sk-SK" sz="2300" dirty="0" err="1" smtClean="0"/>
              <a:t>waki</a:t>
            </a:r>
            <a:r>
              <a:rPr lang="sk-SK" sz="2300" dirty="0" smtClean="0"/>
              <a:t> </a:t>
            </a:r>
            <a:r>
              <a:rPr lang="sk-SK" sz="2300" dirty="0" err="1" smtClean="0"/>
              <a:t>gatame</a:t>
            </a:r>
            <a:r>
              <a:rPr lang="sk-SK" sz="2300" dirty="0" smtClean="0"/>
              <a:t> </a:t>
            </a:r>
            <a:r>
              <a:rPr lang="sk-SK" sz="2300" dirty="0" err="1" smtClean="0"/>
              <a:t>we</a:t>
            </a:r>
            <a:r>
              <a:rPr lang="sk-SK" sz="2300" dirty="0" smtClean="0"/>
              <a:t> </a:t>
            </a:r>
            <a:r>
              <a:rPr lang="sk-SK" sz="2300" dirty="0" err="1" smtClean="0"/>
              <a:t>can</a:t>
            </a:r>
            <a:r>
              <a:rPr lang="sk-SK" sz="2300" dirty="0" smtClean="0"/>
              <a:t> </a:t>
            </a:r>
          </a:p>
          <a:p>
            <a:pPr>
              <a:buNone/>
            </a:pPr>
            <a:r>
              <a:rPr lang="sk-SK" sz="2300" dirty="0" err="1" smtClean="0"/>
              <a:t>practice</a:t>
            </a:r>
            <a:r>
              <a:rPr lang="sk-SK" sz="2300" dirty="0" smtClean="0"/>
              <a:t> in </a:t>
            </a:r>
            <a:r>
              <a:rPr lang="sk-SK" sz="2300" dirty="0" err="1" smtClean="0"/>
              <a:t>stance</a:t>
            </a:r>
            <a:r>
              <a:rPr lang="sk-SK" sz="2300" dirty="0" smtClean="0"/>
              <a:t> on in </a:t>
            </a:r>
            <a:r>
              <a:rPr lang="sk-SK" sz="2300" dirty="0" err="1" smtClean="0"/>
              <a:t>ground</a:t>
            </a:r>
            <a:r>
              <a:rPr lang="sk-SK" sz="2300" dirty="0" smtClean="0"/>
              <a:t>.</a:t>
            </a:r>
          </a:p>
          <a:p>
            <a:pPr>
              <a:buNone/>
            </a:pPr>
            <a:endParaRPr lang="sk-SK" dirty="0"/>
          </a:p>
        </p:txBody>
      </p:sp>
      <p:pic>
        <p:nvPicPr>
          <p:cNvPr id="4" name="Obrázok 3" descr="waki gatame 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1772816"/>
            <a:ext cx="1869958" cy="3024336"/>
          </a:xfrm>
          <a:prstGeom prst="rect">
            <a:avLst/>
          </a:prstGeom>
        </p:spPr>
      </p:pic>
      <p:pic>
        <p:nvPicPr>
          <p:cNvPr id="5" name="Obrázok 4" descr="stiahnuť.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1988840"/>
            <a:ext cx="2286000" cy="1905000"/>
          </a:xfrm>
          <a:prstGeom prst="rect">
            <a:avLst/>
          </a:prstGeom>
        </p:spPr>
      </p:pic>
    </p:spTree>
    <p:extLst>
      <p:ext uri="{BB962C8B-B14F-4D97-AF65-F5344CB8AC3E}">
        <p14:creationId xmlns:p14="http://schemas.microsoft.com/office/powerpoint/2010/main" val="429240761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60648"/>
            <a:ext cx="8409112" cy="1475656"/>
          </a:xfrm>
        </p:spPr>
        <p:txBody>
          <a:bodyPr>
            <a:normAutofit fontScale="90000"/>
          </a:bodyPr>
          <a:lstStyle/>
          <a:p>
            <a:pPr algn="l"/>
            <a:r>
              <a:rPr lang="sk-SK" sz="3100" b="1" dirty="0" smtClean="0"/>
              <a:t>Technika škrtenia</a:t>
            </a:r>
            <a:r>
              <a:rPr lang="sk-SK" sz="2000" dirty="0" smtClean="0"/>
              <a:t/>
            </a:r>
            <a:br>
              <a:rPr lang="sk-SK" sz="2000" dirty="0" smtClean="0"/>
            </a:br>
            <a:r>
              <a:rPr lang="sk-SK" sz="2000" b="1" dirty="0" err="1" smtClean="0"/>
              <a:t>Hadaka-jime</a:t>
            </a:r>
            <a:r>
              <a:rPr lang="sk-SK" sz="2000" b="1" dirty="0" smtClean="0"/>
              <a:t> (</a:t>
            </a:r>
            <a:r>
              <a:rPr lang="ja-JP" altLang="en-US" sz="2000" b="1" dirty="0" smtClean="0"/>
              <a:t>裸絞め</a:t>
            </a:r>
            <a:r>
              <a:rPr lang="en-US" altLang="ja-JP" sz="2000" dirty="0" smtClean="0"/>
              <a:t>)</a:t>
            </a:r>
            <a:r>
              <a:rPr lang="sk-SK" altLang="ja-JP" sz="2000" dirty="0" smtClean="0"/>
              <a:t> škrtenie zo </a:t>
            </a:r>
            <a:r>
              <a:rPr lang="sk-SK" altLang="ja-JP" sz="2000" dirty="0" err="1" smtClean="0"/>
              <a:t>zadu</a:t>
            </a:r>
            <a:r>
              <a:rPr lang="sk-SK" altLang="ja-JP" sz="2000" dirty="0" smtClean="0"/>
              <a:t> bez úchopu za </a:t>
            </a:r>
            <a:r>
              <a:rPr lang="sk-SK" altLang="ja-JP" sz="2000" dirty="0" err="1" smtClean="0"/>
              <a:t>limec</a:t>
            </a:r>
            <a:r>
              <a:rPr lang="sk-SK" altLang="ja-JP" sz="2000" dirty="0" smtClean="0"/>
              <a:t> </a:t>
            </a:r>
            <a:br>
              <a:rPr lang="sk-SK" altLang="ja-JP" sz="2000" dirty="0" smtClean="0"/>
            </a:br>
            <a:r>
              <a:rPr lang="sk-SK" altLang="ja-JP" sz="2000" dirty="0" smtClean="0"/>
              <a:t>Súpera škrtíme pravým predlaktím.</a:t>
            </a:r>
            <a:r>
              <a:rPr lang="sk-SK" altLang="ja-JP" dirty="0" smtClean="0"/>
              <a:t/>
            </a:r>
            <a:br>
              <a:rPr lang="sk-SK" altLang="ja-JP" dirty="0" smtClean="0"/>
            </a:br>
            <a:endParaRPr lang="sk-SK" dirty="0"/>
          </a:p>
        </p:txBody>
      </p:sp>
      <p:sp>
        <p:nvSpPr>
          <p:cNvPr id="3" name="Zástupný symbol obsahu 2"/>
          <p:cNvSpPr>
            <a:spLocks noGrp="1"/>
          </p:cNvSpPr>
          <p:nvPr>
            <p:ph idx="1"/>
          </p:nvPr>
        </p:nvSpPr>
        <p:spPr>
          <a:xfrm>
            <a:off x="323528" y="4221088"/>
            <a:ext cx="6527576" cy="2492896"/>
          </a:xfrm>
        </p:spPr>
        <p:style>
          <a:lnRef idx="0">
            <a:schemeClr val="dk1"/>
          </a:lnRef>
          <a:fillRef idx="3">
            <a:schemeClr val="dk1"/>
          </a:fillRef>
          <a:effectRef idx="3">
            <a:schemeClr val="dk1"/>
          </a:effectRef>
          <a:fontRef idx="minor">
            <a:schemeClr val="lt1"/>
          </a:fontRef>
        </p:style>
        <p:txBody>
          <a:bodyPr>
            <a:normAutofit fontScale="92500" lnSpcReduction="10000"/>
          </a:bodyPr>
          <a:lstStyle/>
          <a:p>
            <a:endParaRPr lang="sk-SK" dirty="0" smtClean="0"/>
          </a:p>
          <a:p>
            <a:pPr>
              <a:buNone/>
            </a:pPr>
            <a:r>
              <a:rPr lang="sk-SK" sz="2800" b="1" dirty="0" err="1" smtClean="0"/>
              <a:t>Choke</a:t>
            </a:r>
            <a:r>
              <a:rPr lang="sk-SK" sz="2800" b="1" dirty="0" smtClean="0"/>
              <a:t> </a:t>
            </a:r>
            <a:r>
              <a:rPr lang="sk-SK" sz="2800" b="1" dirty="0" err="1" smtClean="0"/>
              <a:t>techniques</a:t>
            </a:r>
            <a:endParaRPr lang="sk-SK" sz="2800" b="1" dirty="0" smtClean="0"/>
          </a:p>
          <a:p>
            <a:pPr>
              <a:buNone/>
            </a:pPr>
            <a:r>
              <a:rPr lang="sk-SK" sz="1800" b="1" dirty="0" err="1" smtClean="0"/>
              <a:t>Hadaka-jime</a:t>
            </a:r>
            <a:r>
              <a:rPr lang="sk-SK" sz="1800" b="1" dirty="0" smtClean="0"/>
              <a:t> (</a:t>
            </a:r>
            <a:r>
              <a:rPr lang="ja-JP" altLang="en-US" sz="1800" b="1" dirty="0" smtClean="0"/>
              <a:t>裸絞め</a:t>
            </a:r>
            <a:r>
              <a:rPr lang="en-US" altLang="ja-JP" sz="1800" dirty="0" smtClean="0"/>
              <a:t>)</a:t>
            </a:r>
            <a:r>
              <a:rPr lang="sk-SK" altLang="ja-JP" sz="1800" dirty="0" smtClean="0"/>
              <a:t> </a:t>
            </a:r>
            <a:r>
              <a:rPr lang="sk-SK" altLang="ja-JP" sz="1800" dirty="0" err="1" smtClean="0"/>
              <a:t>rear</a:t>
            </a:r>
            <a:r>
              <a:rPr lang="sk-SK" altLang="ja-JP" sz="1800" dirty="0" smtClean="0"/>
              <a:t> </a:t>
            </a:r>
            <a:r>
              <a:rPr lang="sk-SK" altLang="ja-JP" sz="1800" dirty="0" err="1" smtClean="0"/>
              <a:t>naked</a:t>
            </a:r>
            <a:r>
              <a:rPr lang="sk-SK" altLang="ja-JP" sz="1800" dirty="0" smtClean="0"/>
              <a:t> </a:t>
            </a:r>
            <a:r>
              <a:rPr lang="sk-SK" altLang="ja-JP" sz="1800" dirty="0" err="1" smtClean="0"/>
              <a:t>choke</a:t>
            </a:r>
            <a:endParaRPr lang="sk-SK" altLang="ja-JP" sz="1800" dirty="0" smtClean="0"/>
          </a:p>
          <a:p>
            <a:pPr>
              <a:buNone/>
            </a:pPr>
            <a:r>
              <a:rPr lang="en-US" sz="1800" dirty="0" smtClean="0"/>
              <a:t>he choke hold is very effective in folding the vocal cord if used in </a:t>
            </a:r>
            <a:endParaRPr lang="sk-SK" sz="1800" dirty="0" smtClean="0"/>
          </a:p>
          <a:p>
            <a:pPr>
              <a:buNone/>
            </a:pPr>
            <a:r>
              <a:rPr lang="en-US" sz="1800" dirty="0" smtClean="0"/>
              <a:t>self </a:t>
            </a:r>
            <a:r>
              <a:rPr lang="en-US" sz="1800" dirty="0" err="1" smtClean="0"/>
              <a:t>defence</a:t>
            </a:r>
            <a:r>
              <a:rPr lang="en-US" sz="1800" dirty="0" smtClean="0"/>
              <a:t>. Depending on the context, the term may refer to one </a:t>
            </a:r>
            <a:endParaRPr lang="sk-SK" sz="1800" dirty="0" smtClean="0"/>
          </a:p>
          <a:p>
            <a:pPr>
              <a:buNone/>
            </a:pPr>
            <a:r>
              <a:rPr lang="en-US" sz="1800" dirty="0" smtClean="0"/>
              <a:t>of two variations of the technique; either arm can be used to apply </a:t>
            </a:r>
            <a:endParaRPr lang="sk-SK" sz="1800" dirty="0" smtClean="0"/>
          </a:p>
          <a:p>
            <a:pPr>
              <a:buNone/>
            </a:pPr>
            <a:r>
              <a:rPr lang="en-US" sz="1800" dirty="0" smtClean="0"/>
              <a:t>the choke in both cases</a:t>
            </a:r>
            <a:endParaRPr lang="sk-SK" altLang="ja-JP" sz="1800" dirty="0" smtClean="0"/>
          </a:p>
          <a:p>
            <a:pPr>
              <a:buNone/>
            </a:pPr>
            <a:endParaRPr lang="sk-SK" dirty="0"/>
          </a:p>
        </p:txBody>
      </p:sp>
      <p:pic>
        <p:nvPicPr>
          <p:cNvPr id="4" name="Obrázok 3" descr="8d60aee0a03b0e7b6dc5075e259c89a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1700808"/>
            <a:ext cx="5472608" cy="2517400"/>
          </a:xfrm>
          <a:prstGeom prst="rect">
            <a:avLst/>
          </a:prstGeom>
        </p:spPr>
      </p:pic>
    </p:spTree>
    <p:extLst>
      <p:ext uri="{BB962C8B-B14F-4D97-AF65-F5344CB8AC3E}">
        <p14:creationId xmlns:p14="http://schemas.microsoft.com/office/powerpoint/2010/main" val="395791733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88640"/>
            <a:ext cx="8229600" cy="1642194"/>
          </a:xfrm>
        </p:spPr>
        <p:txBody>
          <a:bodyPr>
            <a:normAutofit/>
          </a:bodyPr>
          <a:lstStyle/>
          <a:p>
            <a:pPr algn="l"/>
            <a:r>
              <a:rPr lang="sk-SK" sz="2800" b="1" dirty="0" err="1" smtClean="0"/>
              <a:t>Dojo</a:t>
            </a:r>
            <a:r>
              <a:rPr lang="sk-SK" sz="2000" dirty="0" smtClean="0"/>
              <a:t/>
            </a:r>
            <a:br>
              <a:rPr lang="sk-SK" sz="2000" dirty="0" smtClean="0"/>
            </a:br>
            <a:r>
              <a:rPr lang="sk-SK" sz="2000" dirty="0" smtClean="0"/>
              <a:t>Je špecializovaná hala zo žinenkami (tatami) na trénovanie džuda.</a:t>
            </a:r>
            <a:r>
              <a:rPr lang="sk-SK" dirty="0" smtClean="0"/>
              <a:t/>
            </a:r>
            <a:br>
              <a:rPr lang="sk-SK" dirty="0" smtClean="0"/>
            </a:br>
            <a:endParaRPr lang="sk-SK" dirty="0"/>
          </a:p>
        </p:txBody>
      </p:sp>
      <p:sp>
        <p:nvSpPr>
          <p:cNvPr id="3" name="Zástupný symbol obsahu 2"/>
          <p:cNvSpPr>
            <a:spLocks noGrp="1"/>
          </p:cNvSpPr>
          <p:nvPr>
            <p:ph idx="1"/>
          </p:nvPr>
        </p:nvSpPr>
        <p:spPr>
          <a:xfrm>
            <a:off x="323528" y="4149080"/>
            <a:ext cx="6912768" cy="1368152"/>
          </a:xfrm>
          <a:effectLst>
            <a:outerShdw blurRad="50800" dist="38100" dir="10800000" algn="r"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lstStyle/>
          <a:p>
            <a:pPr>
              <a:buNone/>
            </a:pPr>
            <a:r>
              <a:rPr lang="sk-SK" sz="2800" b="1" dirty="0" err="1" smtClean="0"/>
              <a:t>Dojo</a:t>
            </a:r>
            <a:r>
              <a:rPr lang="sk-SK" sz="2800" b="1" dirty="0" smtClean="0"/>
              <a:t> </a:t>
            </a:r>
          </a:p>
          <a:p>
            <a:pPr>
              <a:buNone/>
            </a:pPr>
            <a:r>
              <a:rPr lang="sk-SK" sz="1800" dirty="0" err="1" smtClean="0"/>
              <a:t>Is</a:t>
            </a:r>
            <a:r>
              <a:rPr lang="sk-SK" sz="1800" dirty="0" smtClean="0"/>
              <a:t> </a:t>
            </a:r>
            <a:r>
              <a:rPr lang="sk-SK" sz="1800" dirty="0" err="1" smtClean="0"/>
              <a:t>specially</a:t>
            </a:r>
            <a:r>
              <a:rPr lang="sk-SK" sz="1800" dirty="0" smtClean="0"/>
              <a:t> </a:t>
            </a:r>
            <a:r>
              <a:rPr lang="sk-SK" sz="1800" dirty="0" err="1" smtClean="0"/>
              <a:t>place</a:t>
            </a:r>
            <a:r>
              <a:rPr lang="sk-SK" sz="1800" dirty="0" smtClean="0"/>
              <a:t> </a:t>
            </a:r>
            <a:r>
              <a:rPr lang="sk-SK" sz="1800" dirty="0" err="1" smtClean="0"/>
              <a:t>with</a:t>
            </a:r>
            <a:r>
              <a:rPr lang="sk-SK" sz="1800" dirty="0" smtClean="0"/>
              <a:t> tatami, </a:t>
            </a:r>
            <a:r>
              <a:rPr lang="sk-SK" sz="1800" dirty="0" err="1" smtClean="0"/>
              <a:t>where</a:t>
            </a:r>
            <a:r>
              <a:rPr lang="sk-SK" sz="1800" dirty="0" smtClean="0"/>
              <a:t> </a:t>
            </a:r>
            <a:r>
              <a:rPr lang="sk-SK" sz="1800" dirty="0" err="1" smtClean="0"/>
              <a:t>we</a:t>
            </a:r>
            <a:r>
              <a:rPr lang="sk-SK" sz="1800" dirty="0" smtClean="0"/>
              <a:t> </a:t>
            </a:r>
            <a:r>
              <a:rPr lang="sk-SK" sz="1800" dirty="0" err="1" smtClean="0"/>
              <a:t>can</a:t>
            </a:r>
            <a:r>
              <a:rPr lang="sk-SK" sz="1800" dirty="0" smtClean="0"/>
              <a:t>  </a:t>
            </a:r>
            <a:r>
              <a:rPr lang="sk-SK" sz="1800" dirty="0" err="1" smtClean="0"/>
              <a:t>make</a:t>
            </a:r>
            <a:r>
              <a:rPr lang="sk-SK" sz="1800" dirty="0" smtClean="0"/>
              <a:t> </a:t>
            </a:r>
            <a:r>
              <a:rPr lang="sk-SK" sz="1800" dirty="0" err="1" smtClean="0"/>
              <a:t>judo</a:t>
            </a:r>
            <a:r>
              <a:rPr lang="sk-SK" sz="1800" dirty="0" smtClean="0"/>
              <a:t> </a:t>
            </a:r>
            <a:r>
              <a:rPr lang="sk-SK" sz="1800" dirty="0" err="1" smtClean="0"/>
              <a:t>workouts</a:t>
            </a:r>
            <a:endParaRPr lang="sk-SK" sz="1800" dirty="0" smtClean="0"/>
          </a:p>
        </p:txBody>
      </p:sp>
      <p:pic>
        <p:nvPicPr>
          <p:cNvPr id="4" name="Obrázok 3" descr="11951261_10205790123930343_8865040908752664943_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80" y="1268760"/>
            <a:ext cx="4788024" cy="2693264"/>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88640"/>
            <a:ext cx="8424936" cy="1359024"/>
          </a:xfrm>
        </p:spPr>
        <p:txBody>
          <a:bodyPr>
            <a:normAutofit fontScale="90000"/>
          </a:bodyPr>
          <a:lstStyle/>
          <a:p>
            <a:pPr algn="l"/>
            <a:r>
              <a:rPr lang="sk-SK" sz="3100" b="1" dirty="0" smtClean="0"/>
              <a:t>Kimono</a:t>
            </a:r>
            <a:r>
              <a:rPr lang="sk-SK" sz="2000" dirty="0" smtClean="0"/>
              <a:t/>
            </a:r>
            <a:br>
              <a:rPr lang="sk-SK" sz="2000" dirty="0" smtClean="0"/>
            </a:br>
            <a:r>
              <a:rPr lang="sk-SK" sz="2000" dirty="0" smtClean="0"/>
              <a:t>Je to športový úbor, ktorý potrebuješ na trénovanie džuda, skladá sa z nohavíc, opaska, a ťažkého kabátu. Kimono môže mať rôznu gramáž a farbu.</a:t>
            </a:r>
            <a:r>
              <a:rPr lang="sk-SK" dirty="0" smtClean="0"/>
              <a:t/>
            </a:r>
            <a:br>
              <a:rPr lang="sk-SK" dirty="0" smtClean="0"/>
            </a:br>
            <a:endParaRPr lang="sk-SK" dirty="0"/>
          </a:p>
        </p:txBody>
      </p:sp>
      <p:sp>
        <p:nvSpPr>
          <p:cNvPr id="3" name="Zástupný symbol obsahu 2"/>
          <p:cNvSpPr>
            <a:spLocks noGrp="1"/>
          </p:cNvSpPr>
          <p:nvPr>
            <p:ph idx="1"/>
          </p:nvPr>
        </p:nvSpPr>
        <p:spPr>
          <a:xfrm>
            <a:off x="251520" y="1556792"/>
            <a:ext cx="4176464" cy="3456384"/>
          </a:xfrm>
          <a:effectLst>
            <a:outerShdw blurRad="50800" dist="38100" dir="10800000" algn="r"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normAutofit/>
          </a:bodyPr>
          <a:lstStyle/>
          <a:p>
            <a:pPr>
              <a:buNone/>
            </a:pPr>
            <a:r>
              <a:rPr lang="sk-SK" sz="2800" b="1" dirty="0" err="1" smtClean="0"/>
              <a:t>Judo-gi</a:t>
            </a:r>
            <a:endParaRPr lang="sk-SK" sz="2800" b="1" dirty="0" smtClean="0"/>
          </a:p>
          <a:p>
            <a:pPr>
              <a:buNone/>
            </a:pPr>
            <a:r>
              <a:rPr lang="sk-SK" sz="1800" dirty="0" err="1" smtClean="0"/>
              <a:t>Is</a:t>
            </a:r>
            <a:r>
              <a:rPr lang="sk-SK" sz="1800" dirty="0" smtClean="0"/>
              <a:t>  </a:t>
            </a:r>
            <a:r>
              <a:rPr lang="sk-SK" sz="1800" dirty="0" err="1" smtClean="0"/>
              <a:t>judo</a:t>
            </a:r>
            <a:r>
              <a:rPr lang="sk-SK" sz="1800" dirty="0" smtClean="0"/>
              <a:t> </a:t>
            </a:r>
            <a:r>
              <a:rPr lang="sk-SK" sz="1800" dirty="0" err="1" smtClean="0"/>
              <a:t>uniform</a:t>
            </a:r>
            <a:r>
              <a:rPr lang="sk-SK" sz="1800" dirty="0" smtClean="0"/>
              <a:t>, </a:t>
            </a:r>
            <a:r>
              <a:rPr lang="sk-SK" sz="1800" dirty="0" err="1" smtClean="0"/>
              <a:t>which</a:t>
            </a:r>
            <a:r>
              <a:rPr lang="sk-SK" sz="1800" dirty="0" smtClean="0"/>
              <a:t> </a:t>
            </a:r>
            <a:r>
              <a:rPr lang="sk-SK" sz="1800" dirty="0" err="1" smtClean="0"/>
              <a:t>you</a:t>
            </a:r>
            <a:r>
              <a:rPr lang="sk-SK" sz="1800" dirty="0" smtClean="0"/>
              <a:t> </a:t>
            </a:r>
            <a:r>
              <a:rPr lang="sk-SK" sz="1800" dirty="0" err="1" smtClean="0"/>
              <a:t>need</a:t>
            </a:r>
            <a:r>
              <a:rPr lang="sk-SK" sz="1800" dirty="0" smtClean="0"/>
              <a:t> to</a:t>
            </a:r>
          </a:p>
          <a:p>
            <a:pPr>
              <a:buNone/>
            </a:pPr>
            <a:r>
              <a:rPr lang="sk-SK" sz="1800" dirty="0" err="1" smtClean="0"/>
              <a:t>practice</a:t>
            </a:r>
            <a:r>
              <a:rPr lang="sk-SK" sz="1800" dirty="0" smtClean="0"/>
              <a:t> </a:t>
            </a:r>
            <a:r>
              <a:rPr lang="sk-SK" sz="1800" dirty="0" err="1" smtClean="0"/>
              <a:t>judo</a:t>
            </a:r>
            <a:r>
              <a:rPr lang="sk-SK" sz="1800" dirty="0" smtClean="0"/>
              <a:t>. </a:t>
            </a:r>
            <a:r>
              <a:rPr lang="sk-SK" sz="1800" dirty="0" err="1" smtClean="0"/>
              <a:t>Judogi</a:t>
            </a:r>
            <a:r>
              <a:rPr lang="sk-SK" sz="1800" dirty="0" smtClean="0"/>
              <a:t> </a:t>
            </a:r>
            <a:r>
              <a:rPr lang="sk-SK" sz="1800" dirty="0" err="1" smtClean="0"/>
              <a:t>hawe</a:t>
            </a:r>
            <a:r>
              <a:rPr lang="sk-SK" sz="1800" dirty="0" smtClean="0"/>
              <a:t> </a:t>
            </a:r>
            <a:r>
              <a:rPr lang="sk-SK" sz="1800" dirty="0" err="1" smtClean="0"/>
              <a:t>pants</a:t>
            </a:r>
            <a:r>
              <a:rPr lang="sk-SK" sz="1800" dirty="0" smtClean="0"/>
              <a:t>, </a:t>
            </a:r>
          </a:p>
          <a:p>
            <a:pPr>
              <a:buNone/>
            </a:pPr>
            <a:r>
              <a:rPr lang="sk-SK" sz="1800" dirty="0" err="1" smtClean="0"/>
              <a:t>belt</a:t>
            </a:r>
            <a:r>
              <a:rPr lang="sk-SK" sz="1800" dirty="0" smtClean="0"/>
              <a:t>  and </a:t>
            </a:r>
            <a:r>
              <a:rPr lang="sk-SK" sz="1800" dirty="0" err="1" smtClean="0"/>
              <a:t>heawy</a:t>
            </a:r>
            <a:r>
              <a:rPr lang="sk-SK" sz="1800" dirty="0" smtClean="0"/>
              <a:t> </a:t>
            </a:r>
            <a:r>
              <a:rPr lang="sk-SK" sz="1800" dirty="0" err="1" smtClean="0"/>
              <a:t>jacket</a:t>
            </a:r>
            <a:r>
              <a:rPr lang="sk-SK" sz="1800" dirty="0" smtClean="0"/>
              <a:t>. </a:t>
            </a:r>
            <a:r>
              <a:rPr lang="sk-SK" sz="1800" dirty="0" err="1" smtClean="0"/>
              <a:t>Judogi</a:t>
            </a:r>
            <a:r>
              <a:rPr lang="sk-SK" sz="1800" dirty="0" smtClean="0"/>
              <a:t> </a:t>
            </a:r>
            <a:r>
              <a:rPr lang="sk-SK" sz="1800" dirty="0" err="1" smtClean="0"/>
              <a:t>can</a:t>
            </a:r>
            <a:r>
              <a:rPr lang="sk-SK" sz="1800" dirty="0" smtClean="0"/>
              <a:t> </a:t>
            </a:r>
            <a:r>
              <a:rPr lang="sk-SK" sz="1800" dirty="0" err="1" smtClean="0"/>
              <a:t>be</a:t>
            </a:r>
            <a:r>
              <a:rPr lang="sk-SK" sz="1800" dirty="0" smtClean="0"/>
              <a:t> </a:t>
            </a:r>
          </a:p>
          <a:p>
            <a:pPr>
              <a:buNone/>
            </a:pPr>
            <a:r>
              <a:rPr lang="sk-SK" sz="1800" dirty="0" err="1" smtClean="0"/>
              <a:t>stylized</a:t>
            </a:r>
            <a:r>
              <a:rPr lang="sk-SK" sz="1800" dirty="0" smtClean="0"/>
              <a:t> in </a:t>
            </a:r>
            <a:r>
              <a:rPr lang="sk-SK" sz="1800" dirty="0" err="1" smtClean="0"/>
              <a:t>different</a:t>
            </a:r>
            <a:r>
              <a:rPr lang="sk-SK" sz="1800" dirty="0" smtClean="0"/>
              <a:t> </a:t>
            </a:r>
            <a:r>
              <a:rPr lang="sk-SK" sz="1800" dirty="0" err="1" smtClean="0"/>
              <a:t>collours</a:t>
            </a:r>
            <a:r>
              <a:rPr lang="sk-SK" sz="1800" dirty="0" smtClean="0"/>
              <a:t> and  </a:t>
            </a:r>
          </a:p>
          <a:p>
            <a:pPr>
              <a:buNone/>
            </a:pPr>
            <a:r>
              <a:rPr lang="sk-SK" sz="1800" dirty="0" err="1" smtClean="0"/>
              <a:t>different</a:t>
            </a:r>
            <a:r>
              <a:rPr lang="sk-SK" sz="1800" dirty="0" smtClean="0"/>
              <a:t> </a:t>
            </a:r>
            <a:r>
              <a:rPr lang="sk-SK" sz="1800" dirty="0" err="1" smtClean="0"/>
              <a:t>weigts</a:t>
            </a:r>
            <a:r>
              <a:rPr lang="sk-SK" sz="1800" dirty="0" smtClean="0"/>
              <a:t>.</a:t>
            </a:r>
            <a:endParaRPr lang="sk-SK" sz="1800" dirty="0"/>
          </a:p>
        </p:txBody>
      </p:sp>
      <p:pic>
        <p:nvPicPr>
          <p:cNvPr id="4" name="Obrázok 3" descr="d_1875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1635" y="1196753"/>
            <a:ext cx="3384376" cy="3384376"/>
          </a:xfrm>
          <a:prstGeom prst="rect">
            <a:avLst/>
          </a:prstGeom>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zsjuhvv.sk/images/stories/erazmus/img_0365-12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186670"/>
            <a:ext cx="4248472" cy="26240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zsjuhvv.sk/images/stories/2017/hokejka/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225450"/>
            <a:ext cx="4360689" cy="28988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zsjuhvv.sk/images/stories/2017/hokejka/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07" y="1225450"/>
            <a:ext cx="4516422" cy="28872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a obrÃ¡zku mÃ´Å¾e byÅ¥: 2 Ä¾udia, tancujÃºci Ä¾udia, Ä¾udia na javisku, stojaci Ä¾udia, obuv, dieÅ¥a a outdo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4181814"/>
            <a:ext cx="2920528" cy="2628912"/>
          </a:xfrm>
          <a:prstGeom prst="rect">
            <a:avLst/>
          </a:prstGeom>
          <a:noFill/>
          <a:extLst>
            <a:ext uri="{909E8E84-426E-40DD-AFC4-6F175D3DCCD1}">
              <a14:hiddenFill xmlns:a14="http://schemas.microsoft.com/office/drawing/2010/main">
                <a:solidFill>
                  <a:srgbClr val="FFFFFF"/>
                </a:solidFill>
              </a14:hiddenFill>
            </a:ext>
          </a:extLst>
        </p:spPr>
      </p:pic>
      <p:sp>
        <p:nvSpPr>
          <p:cNvPr id="6" name="Nadpis 1"/>
          <p:cNvSpPr txBox="1">
            <a:spLocks/>
          </p:cNvSpPr>
          <p:nvPr/>
        </p:nvSpPr>
        <p:spPr>
          <a:xfrm>
            <a:off x="767243" y="105203"/>
            <a:ext cx="7283152" cy="1062703"/>
          </a:xfrm>
          <a:prstGeom prst="rect">
            <a:avLst/>
          </a:prstGeom>
          <a:effectLst>
            <a:outerShdw blurRad="50800" dist="38100" dir="10800000" algn="r"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normAutofit fontScale="8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sk-SK" b="1" smtClean="0"/>
              <a:t>Naši džudisti</a:t>
            </a:r>
            <a:br>
              <a:rPr lang="sk-SK" b="1" smtClean="0"/>
            </a:br>
            <a:r>
              <a:rPr lang="sk-SK" b="1" smtClean="0"/>
              <a:t>Our judokas</a:t>
            </a:r>
            <a:endParaRPr lang="sk-SK" b="1" dirty="0"/>
          </a:p>
        </p:txBody>
      </p:sp>
    </p:spTree>
    <p:extLst>
      <p:ext uri="{BB962C8B-B14F-4D97-AF65-F5344CB8AC3E}">
        <p14:creationId xmlns:p14="http://schemas.microsoft.com/office/powerpoint/2010/main" val="356143976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Fotka ZÅ  Juh 1054 Vranov nad TopÄ¾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005064"/>
            <a:ext cx="4392488" cy="273303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otka ZÅ  Juh 1054 Vranov nad TopÄ¾o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4027213"/>
            <a:ext cx="4288164" cy="271088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a obrÃ¡zku mÃ´Å¾e byÅ¥: 5 Ä¾udÃ­, stojaci Ä¾udia a interiÃ©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8976" y="233699"/>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a obrÃ¡zku mÃ´Å¾e byÅ¥: 1 osoba, sediaca osoba, stojaca osoba, obuv a interiÃ©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8976" y="2204864"/>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otka ZÅ  Juh 1054 Vranov nad TopÄ¾o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0906" y="548680"/>
            <a:ext cx="3190956" cy="292414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Fotka ZÅ  Juh 1054 Vranov nad TopÄ¾o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548680"/>
            <a:ext cx="3554542" cy="2924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0822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obsahu 3" descr="DSC00435-1200.jp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0032" y="1737806"/>
            <a:ext cx="4075445" cy="2896297"/>
          </a:xfrm>
        </p:spPr>
      </p:pic>
      <p:pic>
        <p:nvPicPr>
          <p:cNvPr id="5" name="Obrázok 4" descr="DSC00460-120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4575" y="4809106"/>
            <a:ext cx="3041800" cy="2022796"/>
          </a:xfrm>
          <a:prstGeom prst="rect">
            <a:avLst/>
          </a:prstGeom>
        </p:spPr>
      </p:pic>
      <p:pic>
        <p:nvPicPr>
          <p:cNvPr id="6" name="Obrázok 5" descr="DSC00461-120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4493" y="4801318"/>
            <a:ext cx="3041797" cy="2022795"/>
          </a:xfrm>
          <a:prstGeom prst="rect">
            <a:avLst/>
          </a:prstGeom>
        </p:spPr>
      </p:pic>
      <p:pic>
        <p:nvPicPr>
          <p:cNvPr id="7" name="Obrázok 6" descr="DSC00575-1200.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41" y="4827416"/>
            <a:ext cx="2754326" cy="2004486"/>
          </a:xfrm>
          <a:prstGeom prst="rect">
            <a:avLst/>
          </a:prstGeom>
        </p:spPr>
      </p:pic>
      <p:pic>
        <p:nvPicPr>
          <p:cNvPr id="8" name="Obrázok 7" descr="DSC00590-1200.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41601" y="28505"/>
            <a:ext cx="2482527" cy="1650880"/>
          </a:xfrm>
          <a:prstGeom prst="rect">
            <a:avLst/>
          </a:prstGeom>
        </p:spPr>
      </p:pic>
      <p:pic>
        <p:nvPicPr>
          <p:cNvPr id="9" name="Obrázok 8" descr="DSC00670-1200.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512" y="1737806"/>
            <a:ext cx="4495811" cy="2896297"/>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sk-SK" b="1" dirty="0" smtClean="0"/>
              <a:t>JUDO</a:t>
            </a:r>
            <a:endParaRPr lang="sk-SK" b="1" dirty="0"/>
          </a:p>
        </p:txBody>
      </p:sp>
      <p:pic>
        <p:nvPicPr>
          <p:cNvPr id="5" name="Zástupný symbol obsahu 4" descr="d55570653de12914f298669168fe1735.jp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42560" y="3789040"/>
            <a:ext cx="3901440" cy="3255264"/>
          </a:xfrm>
        </p:spPr>
      </p:pic>
      <p:pic>
        <p:nvPicPr>
          <p:cNvPr id="7" name="Obrázok 6" descr="f600ff99e613b38a9a57fe6073003756--judo-jiu-jitsu.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260648"/>
            <a:ext cx="4056112" cy="4056112"/>
          </a:xfrm>
          <a:prstGeom prst="rect">
            <a:avLst/>
          </a:prstGeom>
        </p:spPr>
      </p:pic>
      <p:pic>
        <p:nvPicPr>
          <p:cNvPr id="8" name="Obrázok 7" descr="images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52936"/>
            <a:ext cx="3295650" cy="1381125"/>
          </a:xfrm>
          <a:prstGeom prst="rect">
            <a:avLst/>
          </a:prstGeom>
        </p:spPr>
      </p:pic>
      <p:pic>
        <p:nvPicPr>
          <p:cNvPr id="9" name="Obrázok 8" descr="samurai-ronin-wild-fury-bushi-bushido-martial-arts-sumi-e-original-ink-painting-artwork-mariusz-szmerd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129117"/>
            <a:ext cx="1949202" cy="2728883"/>
          </a:xfrm>
          <a:prstGeom prst="rect">
            <a:avLst/>
          </a:prstGeom>
        </p:spPr>
      </p:pic>
      <p:pic>
        <p:nvPicPr>
          <p:cNvPr id="10" name="Obrázok 9" descr="s-l640.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42674" y="2996952"/>
            <a:ext cx="2925964" cy="3569926"/>
          </a:xfrm>
          <a:prstGeom prst="rect">
            <a:avLst/>
          </a:prstGeom>
        </p:spPr>
      </p:pic>
      <p:pic>
        <p:nvPicPr>
          <p:cNvPr id="11" name="Obrázok 10" descr="stiahnuť (1).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1800" y="260648"/>
            <a:ext cx="1828800" cy="2495550"/>
          </a:xfrm>
          <a:prstGeom prst="rect">
            <a:avLst/>
          </a:prstGeom>
        </p:spPr>
      </p:pic>
    </p:spTree>
    <p:extLst>
      <p:ext uri="{BB962C8B-B14F-4D97-AF65-F5344CB8AC3E}">
        <p14:creationId xmlns:p14="http://schemas.microsoft.com/office/powerpoint/2010/main" val="350460964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88640"/>
            <a:ext cx="8291264" cy="2448272"/>
          </a:xfrm>
        </p:spPr>
        <p:txBody>
          <a:bodyPr>
            <a:normAutofit fontScale="90000"/>
          </a:bodyPr>
          <a:lstStyle/>
          <a:p>
            <a:pPr algn="l"/>
            <a:r>
              <a:rPr lang="sk-SK" sz="3100" b="1" dirty="0" smtClean="0"/>
              <a:t>História džuda</a:t>
            </a:r>
            <a:r>
              <a:rPr lang="sk-SK" dirty="0" smtClean="0"/>
              <a:t/>
            </a:r>
            <a:br>
              <a:rPr lang="sk-SK" dirty="0" smtClean="0"/>
            </a:br>
            <a:r>
              <a:rPr lang="sk-SK" sz="2000" dirty="0" err="1"/>
              <a:t>Judo</a:t>
            </a:r>
            <a:r>
              <a:rPr lang="sk-SK" sz="2000" dirty="0"/>
              <a:t> založil profesor </a:t>
            </a:r>
            <a:r>
              <a:rPr lang="sk-SK" sz="2000" dirty="0" err="1"/>
              <a:t>Džigoró</a:t>
            </a:r>
            <a:r>
              <a:rPr lang="sk-SK" sz="2000" dirty="0"/>
              <a:t> </a:t>
            </a:r>
            <a:r>
              <a:rPr lang="sk-SK" sz="2000" dirty="0" err="1"/>
              <a:t>Kanó</a:t>
            </a:r>
            <a:r>
              <a:rPr lang="sk-SK" sz="2000" dirty="0"/>
              <a:t> (angl. </a:t>
            </a:r>
            <a:r>
              <a:rPr lang="sk-SK" sz="2000" dirty="0" err="1"/>
              <a:t>Jigoro</a:t>
            </a:r>
            <a:r>
              <a:rPr lang="sk-SK" sz="2000" dirty="0"/>
              <a:t> </a:t>
            </a:r>
            <a:r>
              <a:rPr lang="sk-SK" sz="2000" dirty="0" err="1"/>
              <a:t>Kano</a:t>
            </a:r>
            <a:r>
              <a:rPr lang="sk-SK" sz="2000" dirty="0"/>
              <a:t>) v roku 1882. Motívom k štúdiu </a:t>
            </a:r>
            <a:r>
              <a:rPr lang="sk-SK" sz="2000" dirty="0" err="1"/>
              <a:t>džiu-džitsu</a:t>
            </a:r>
            <a:r>
              <a:rPr lang="sk-SK" sz="2000" dirty="0"/>
              <a:t> a iných bojových techník bol úsek jeho života na strednej škole, kde musel znášať mnohé fyzické násilie od silnejších spolužiakov. Jeho poznanie pri štúdiu rôznych foriem bojových umení u uznávaných majstrov potom prepracoval vo vlastný štýl bojového umenia (vtedy tiež nazývaného </a:t>
            </a:r>
            <a:r>
              <a:rPr lang="sk-SK" sz="2000" dirty="0" err="1"/>
              <a:t>Kano-ryu-džiu-džitsu</a:t>
            </a:r>
            <a:r>
              <a:rPr lang="sk-SK" sz="2000" dirty="0"/>
              <a:t>), ktorý nazval </a:t>
            </a:r>
            <a:r>
              <a:rPr lang="sk-SK" sz="2000" dirty="0" err="1"/>
              <a:t>Kudokan</a:t>
            </a:r>
            <a:r>
              <a:rPr lang="sk-SK" sz="2000" dirty="0"/>
              <a:t> </a:t>
            </a:r>
            <a:r>
              <a:rPr lang="sk-SK" sz="2000" dirty="0" err="1"/>
              <a:t>Judo</a:t>
            </a:r>
            <a:r>
              <a:rPr lang="sk-SK" sz="2000" dirty="0"/>
              <a:t>, aby sa odlíšil od už existujúcej školy </a:t>
            </a:r>
            <a:r>
              <a:rPr lang="sk-SK" sz="2000" dirty="0" err="1"/>
              <a:t>džiu-džitsu</a:t>
            </a:r>
            <a:r>
              <a:rPr lang="sk-SK" sz="2000" dirty="0"/>
              <a:t>, ktorá sa tiež nazývala Džudo.</a:t>
            </a:r>
            <a:br>
              <a:rPr lang="sk-SK" sz="2000" dirty="0"/>
            </a:br>
            <a:endParaRPr lang="sk-SK" sz="2000" dirty="0"/>
          </a:p>
        </p:txBody>
      </p:sp>
      <p:sp>
        <p:nvSpPr>
          <p:cNvPr id="3" name="Zástupný symbol obsahu 2"/>
          <p:cNvSpPr>
            <a:spLocks noGrp="1"/>
          </p:cNvSpPr>
          <p:nvPr>
            <p:ph idx="1"/>
          </p:nvPr>
        </p:nvSpPr>
        <p:spPr>
          <a:xfrm>
            <a:off x="3203848" y="3717032"/>
            <a:ext cx="5698976" cy="2625155"/>
          </a:xfrm>
          <a:effectLst>
            <a:outerShdw blurRad="50800" dist="38100" dir="10800000" algn="r"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normAutofit fontScale="77500" lnSpcReduction="20000"/>
          </a:bodyPr>
          <a:lstStyle/>
          <a:p>
            <a:endParaRPr lang="sk-SK" sz="1900" dirty="0" smtClean="0"/>
          </a:p>
          <a:p>
            <a:pPr marL="0" indent="0">
              <a:buNone/>
            </a:pPr>
            <a:r>
              <a:rPr lang="sk-SK" sz="3600" b="1" dirty="0" err="1" smtClean="0"/>
              <a:t>Judo</a:t>
            </a:r>
            <a:r>
              <a:rPr lang="sk-SK" sz="3600" b="1" dirty="0" smtClean="0"/>
              <a:t> </a:t>
            </a:r>
            <a:r>
              <a:rPr lang="sk-SK" sz="3600" b="1" dirty="0" err="1" smtClean="0"/>
              <a:t>history</a:t>
            </a:r>
            <a:endParaRPr lang="sk-SK" sz="3600" b="1" dirty="0"/>
          </a:p>
          <a:p>
            <a:pPr marL="0" indent="0">
              <a:buNone/>
            </a:pPr>
            <a:r>
              <a:rPr lang="en-US" sz="2100" dirty="0"/>
              <a:t>Judo was founded by Professor </a:t>
            </a:r>
            <a:r>
              <a:rPr lang="en-US" sz="2100" dirty="0" err="1"/>
              <a:t>Jigoro</a:t>
            </a:r>
            <a:r>
              <a:rPr lang="en-US" sz="2100" dirty="0"/>
              <a:t> Kano in 1882. The </a:t>
            </a:r>
            <a:r>
              <a:rPr lang="en-US" sz="2100" dirty="0" err="1" smtClean="0"/>
              <a:t>moti</a:t>
            </a:r>
            <a:r>
              <a:rPr lang="sk-SK" sz="2100" dirty="0" err="1" smtClean="0"/>
              <a:t>ve</a:t>
            </a:r>
            <a:r>
              <a:rPr lang="en-US" sz="2100" dirty="0" smtClean="0"/>
              <a:t> </a:t>
            </a:r>
            <a:r>
              <a:rPr lang="en-US" sz="2100" dirty="0"/>
              <a:t>of studying jujitsu and other combat techniques was a part of his life in high school, where he had to endure many physical violence from stronger classmates. His knowledge in the study of various forms of martial arts in renowned masters was then reworked in his own style of martial arts (also known as Kano-</a:t>
            </a:r>
            <a:r>
              <a:rPr lang="en-US" sz="2100" dirty="0" err="1"/>
              <a:t>ryu</a:t>
            </a:r>
            <a:r>
              <a:rPr lang="en-US" sz="2100" dirty="0"/>
              <a:t>-jiu-jitsu), which he called </a:t>
            </a:r>
            <a:r>
              <a:rPr lang="en-US" sz="2100" dirty="0" err="1"/>
              <a:t>Kudokan</a:t>
            </a:r>
            <a:r>
              <a:rPr lang="en-US" sz="2100" dirty="0"/>
              <a:t> Judo to distinguish himself from the existing jiu-jitsu school, called Judo.</a:t>
            </a:r>
          </a:p>
          <a:p>
            <a:endParaRPr lang="sk-SK" sz="1900" dirty="0" smtClean="0"/>
          </a:p>
          <a:p>
            <a:endParaRPr lang="sk-SK" dirty="0"/>
          </a:p>
        </p:txBody>
      </p:sp>
      <p:pic>
        <p:nvPicPr>
          <p:cNvPr id="4" name="Obrázok 3" descr="Kano_Jigor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852936"/>
            <a:ext cx="2448280" cy="2658972"/>
          </a:xfrm>
          <a:prstGeom prst="rect">
            <a:avLst/>
          </a:prstGeom>
        </p:spPr>
      </p:pic>
    </p:spTree>
    <p:extLst>
      <p:ext uri="{BB962C8B-B14F-4D97-AF65-F5344CB8AC3E}">
        <p14:creationId xmlns:p14="http://schemas.microsoft.com/office/powerpoint/2010/main" val="304871897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74638"/>
            <a:ext cx="8291264" cy="2434282"/>
          </a:xfrm>
        </p:spPr>
        <p:txBody>
          <a:bodyPr>
            <a:noAutofit/>
          </a:bodyPr>
          <a:lstStyle/>
          <a:p>
            <a:pPr algn="l"/>
            <a:r>
              <a:rPr lang="sk-SK" sz="1800" dirty="0"/>
              <a:t>Uznanie nového štýlu ostatnými školami došlo po tzv. Zápase pravdy </a:t>
            </a:r>
            <a:r>
              <a:rPr lang="sk-SK" sz="1800" dirty="0" smtClean="0"/>
              <a:t>(</a:t>
            </a:r>
            <a:r>
              <a:rPr lang="sk-SK" sz="1800" dirty="0" err="1" smtClean="0"/>
              <a:t>Dojo</a:t>
            </a:r>
            <a:r>
              <a:rPr lang="sk-SK" sz="1800" dirty="0" smtClean="0"/>
              <a:t> </a:t>
            </a:r>
            <a:r>
              <a:rPr lang="sk-SK" sz="1800" dirty="0" err="1"/>
              <a:t>yaburi</a:t>
            </a:r>
            <a:r>
              <a:rPr lang="sk-SK" sz="1800" dirty="0"/>
              <a:t>) medzi školami </a:t>
            </a:r>
            <a:r>
              <a:rPr lang="sk-SK" sz="1800" dirty="0" err="1"/>
              <a:t>Kudokan</a:t>
            </a:r>
            <a:r>
              <a:rPr lang="sk-SK" sz="1800" dirty="0"/>
              <a:t> a </a:t>
            </a:r>
            <a:r>
              <a:rPr lang="sk-SK" sz="1800" dirty="0" err="1"/>
              <a:t>Tocuka</a:t>
            </a:r>
            <a:r>
              <a:rPr lang="sk-SK" sz="1800" dirty="0"/>
              <a:t>, v ktorom </a:t>
            </a:r>
            <a:r>
              <a:rPr lang="sk-SK" sz="1800" dirty="0" err="1" smtClean="0"/>
              <a:t>Kanový</a:t>
            </a:r>
            <a:r>
              <a:rPr lang="sk-SK" sz="1800" dirty="0" smtClean="0"/>
              <a:t> </a:t>
            </a:r>
            <a:r>
              <a:rPr lang="sk-SK" sz="1800" dirty="0"/>
              <a:t>bojovníci vyhrali všetkých jedenásť </a:t>
            </a:r>
            <a:r>
              <a:rPr lang="sk-SK" sz="1800" dirty="0" smtClean="0"/>
              <a:t>zápasov. </a:t>
            </a:r>
            <a:r>
              <a:rPr lang="sk-SK" sz="1800" dirty="0"/>
              <a:t>V roku 1964 sa stalo </a:t>
            </a:r>
            <a:r>
              <a:rPr lang="sk-SK" sz="1800" dirty="0" smtClean="0"/>
              <a:t>džudo </a:t>
            </a:r>
            <a:r>
              <a:rPr lang="sk-SK" sz="1800" dirty="0"/>
              <a:t>olympijským športom. Na našom území sa vznik džuda datuje k roku 1919, kedy vysokoškolský šport začal prvý s </a:t>
            </a:r>
            <a:r>
              <a:rPr lang="sk-SK" sz="1800" dirty="0" smtClean="0"/>
              <a:t>džudom, </a:t>
            </a:r>
            <a:r>
              <a:rPr lang="sk-SK" sz="1800" dirty="0"/>
              <a:t>a na ne nadviazala armáda s kurzami sebaobrany. Dnes sa dá povedať, že </a:t>
            </a:r>
            <a:r>
              <a:rPr lang="sk-SK" sz="1800" dirty="0" smtClean="0"/>
              <a:t>džudo </a:t>
            </a:r>
            <a:r>
              <a:rPr lang="sk-SK" sz="1800" dirty="0"/>
              <a:t>má vo svete dobrý </a:t>
            </a:r>
            <a:r>
              <a:rPr lang="sk-SK" sz="1800" dirty="0" smtClean="0"/>
              <a:t>zvuk.</a:t>
            </a:r>
            <a:r>
              <a:rPr lang="sk-SK" sz="2000" dirty="0"/>
              <a:t/>
            </a:r>
            <a:br>
              <a:rPr lang="sk-SK" sz="2000" dirty="0"/>
            </a:br>
            <a:endParaRPr lang="sk-SK" sz="2000" dirty="0"/>
          </a:p>
        </p:txBody>
      </p:sp>
      <p:sp>
        <p:nvSpPr>
          <p:cNvPr id="3" name="Zástupný symbol obsahu 2"/>
          <p:cNvSpPr>
            <a:spLocks noGrp="1"/>
          </p:cNvSpPr>
          <p:nvPr>
            <p:ph idx="1"/>
          </p:nvPr>
        </p:nvSpPr>
        <p:spPr>
          <a:xfrm>
            <a:off x="3275856" y="3573016"/>
            <a:ext cx="5626968" cy="2592288"/>
          </a:xfrm>
          <a:effectLst>
            <a:outerShdw blurRad="50800" dist="38100" dir="10800000" algn="r"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noAutofit/>
          </a:bodyPr>
          <a:lstStyle/>
          <a:p>
            <a:pPr>
              <a:buNone/>
            </a:pPr>
            <a:r>
              <a:rPr lang="sk-SK" sz="1800" dirty="0" smtClean="0"/>
              <a:t>      </a:t>
            </a:r>
            <a:r>
              <a:rPr lang="en-US" sz="1800" dirty="0" smtClean="0"/>
              <a:t>The </a:t>
            </a:r>
            <a:r>
              <a:rPr lang="en-US" sz="1800" dirty="0"/>
              <a:t>recognition of the new style by other schools </a:t>
            </a:r>
            <a:r>
              <a:rPr lang="en-US" sz="1800" dirty="0" smtClean="0"/>
              <a:t>took place </a:t>
            </a:r>
            <a:r>
              <a:rPr lang="en-US" sz="1800" dirty="0"/>
              <a:t>after the </a:t>
            </a:r>
            <a:r>
              <a:rPr lang="en-US" sz="1800" dirty="0" smtClean="0"/>
              <a:t>so</a:t>
            </a:r>
            <a:r>
              <a:rPr lang="sk-SK" sz="1800" dirty="0" smtClean="0"/>
              <a:t> </a:t>
            </a:r>
            <a:r>
              <a:rPr lang="en-US" sz="1800" dirty="0" smtClean="0"/>
              <a:t>- </a:t>
            </a:r>
            <a:r>
              <a:rPr lang="en-US" sz="1800" dirty="0"/>
              <a:t>The Wrestling of Truth (Dojo </a:t>
            </a:r>
            <a:r>
              <a:rPr lang="en-US" sz="1800" dirty="0" err="1"/>
              <a:t>yaburi</a:t>
            </a:r>
            <a:r>
              <a:rPr lang="en-US" sz="1800" dirty="0"/>
              <a:t> </a:t>
            </a:r>
            <a:r>
              <a:rPr lang="en-US" sz="1800" dirty="0" smtClean="0"/>
              <a:t>between </a:t>
            </a:r>
            <a:r>
              <a:rPr lang="en-US" sz="1800" dirty="0"/>
              <a:t>the </a:t>
            </a:r>
            <a:r>
              <a:rPr lang="en-US" sz="1800" dirty="0" smtClean="0"/>
              <a:t>K</a:t>
            </a:r>
            <a:r>
              <a:rPr lang="sk-SK" sz="1800" dirty="0" smtClean="0"/>
              <a:t>o</a:t>
            </a:r>
            <a:r>
              <a:rPr lang="en-US" sz="1800" dirty="0" err="1" smtClean="0"/>
              <a:t>dokan</a:t>
            </a:r>
            <a:r>
              <a:rPr lang="en-US" sz="1800" dirty="0" smtClean="0"/>
              <a:t> </a:t>
            </a:r>
            <a:r>
              <a:rPr lang="en-US" sz="1800" dirty="0"/>
              <a:t>and </a:t>
            </a:r>
            <a:r>
              <a:rPr lang="en-US" sz="1800" dirty="0" err="1"/>
              <a:t>Tocuka</a:t>
            </a:r>
            <a:r>
              <a:rPr lang="en-US" sz="1800" dirty="0"/>
              <a:t> schools in which </a:t>
            </a:r>
            <a:r>
              <a:rPr lang="en-US" sz="1800" dirty="0" smtClean="0"/>
              <a:t>Kana</a:t>
            </a:r>
            <a:r>
              <a:rPr lang="sk-SK" sz="1800" dirty="0" smtClean="0"/>
              <a:t>o </a:t>
            </a:r>
            <a:r>
              <a:rPr lang="en-US" sz="1800" dirty="0" smtClean="0"/>
              <a:t>warriors </a:t>
            </a:r>
            <a:r>
              <a:rPr lang="en-US" sz="1800" dirty="0"/>
              <a:t>won all eleven </a:t>
            </a:r>
            <a:r>
              <a:rPr lang="en-US" sz="1800" dirty="0" smtClean="0"/>
              <a:t>matches</a:t>
            </a:r>
            <a:r>
              <a:rPr lang="sk-SK" sz="1800" dirty="0" smtClean="0"/>
              <a:t>.</a:t>
            </a:r>
            <a:r>
              <a:rPr lang="en-US" sz="1800" dirty="0" smtClean="0"/>
              <a:t> </a:t>
            </a:r>
            <a:r>
              <a:rPr lang="en-US" sz="1800" dirty="0"/>
              <a:t>In 1964 Judo became Olympic Games. In our country, the birth of jubilation dates back to 1919, when college sports began with </a:t>
            </a:r>
            <a:r>
              <a:rPr lang="en-US" sz="1800" dirty="0" err="1" smtClean="0"/>
              <a:t>ju</a:t>
            </a:r>
            <a:r>
              <a:rPr lang="sk-SK" sz="1800" dirty="0" smtClean="0"/>
              <a:t>do</a:t>
            </a:r>
            <a:r>
              <a:rPr lang="en-US" sz="1800" dirty="0" smtClean="0"/>
              <a:t> and </a:t>
            </a:r>
            <a:r>
              <a:rPr lang="en-US" sz="1800" dirty="0"/>
              <a:t>the army took </a:t>
            </a:r>
            <a:r>
              <a:rPr lang="sk-SK" sz="1800" dirty="0" err="1" smtClean="0"/>
              <a:t>lessons</a:t>
            </a:r>
            <a:r>
              <a:rPr lang="en-US" sz="1800" dirty="0" smtClean="0"/>
              <a:t> </a:t>
            </a:r>
            <a:r>
              <a:rPr lang="en-US" sz="1800" dirty="0"/>
              <a:t>with self-defense </a:t>
            </a:r>
            <a:r>
              <a:rPr lang="sk-SK" sz="1800" dirty="0" smtClean="0"/>
              <a:t>.</a:t>
            </a:r>
            <a:r>
              <a:rPr lang="en-US" sz="1800" dirty="0" smtClean="0"/>
              <a:t>Today </a:t>
            </a:r>
            <a:r>
              <a:rPr lang="en-US" sz="1800" dirty="0"/>
              <a:t>we can say that judo has a good sound in </a:t>
            </a:r>
            <a:r>
              <a:rPr lang="en-US" sz="1800" dirty="0" smtClean="0"/>
              <a:t>the</a:t>
            </a:r>
            <a:r>
              <a:rPr lang="sk-SK" sz="1800" dirty="0" smtClean="0"/>
              <a:t> </a:t>
            </a:r>
            <a:r>
              <a:rPr lang="en-US" sz="1800" dirty="0" smtClean="0"/>
              <a:t>world</a:t>
            </a:r>
            <a:r>
              <a:rPr lang="sk-SK" sz="1800" dirty="0" smtClean="0"/>
              <a:t>.</a:t>
            </a:r>
            <a:endParaRPr lang="sk-SK" sz="1800" dirty="0"/>
          </a:p>
        </p:txBody>
      </p:sp>
      <p:pic>
        <p:nvPicPr>
          <p:cNvPr id="5" name="Obrázok 4" descr="mifuneoguruma.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636912"/>
            <a:ext cx="2376487" cy="2558684"/>
          </a:xfrm>
          <a:prstGeom prst="rect">
            <a:avLst/>
          </a:prstGeom>
        </p:spPr>
      </p:pic>
      <p:pic>
        <p:nvPicPr>
          <p:cNvPr id="6" name="Obrázok 5" descr="kohaku shiai.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1988840"/>
            <a:ext cx="2083696" cy="1512168"/>
          </a:xfrm>
          <a:prstGeom prst="rect">
            <a:avLst/>
          </a:prstGeom>
        </p:spPr>
      </p:pic>
    </p:spTree>
    <p:extLst>
      <p:ext uri="{BB962C8B-B14F-4D97-AF65-F5344CB8AC3E}">
        <p14:creationId xmlns:p14="http://schemas.microsoft.com/office/powerpoint/2010/main" val="385247313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88640"/>
            <a:ext cx="8507288" cy="2808312"/>
          </a:xfrm>
        </p:spPr>
        <p:txBody>
          <a:bodyPr>
            <a:normAutofit/>
          </a:bodyPr>
          <a:lstStyle/>
          <a:p>
            <a:pPr algn="l"/>
            <a:r>
              <a:rPr lang="sk-SK" sz="2800" b="1" dirty="0" smtClean="0"/>
              <a:t>Charakteristika športového zápasu v džude</a:t>
            </a:r>
            <a:r>
              <a:rPr lang="sk-SK" dirty="0" smtClean="0"/>
              <a:t/>
            </a:r>
            <a:br>
              <a:rPr lang="sk-SK" dirty="0" smtClean="0"/>
            </a:br>
            <a:r>
              <a:rPr lang="sk-SK" sz="2000" dirty="0" smtClean="0"/>
              <a:t>Džudo je typickým športovým zápasom, v ktorom pri vlastnom výkone – stretnutí ide o prekonanie súpera fyzickou, technickou a taktickou prevahou. Pri riešení úlohy vlastného výkonu sa v džude uplatňuje veľké množstvo pohybových zručností prevažne veľmi zložitej štruktúry. Kontakt medzi oboma súpermi nastáva prostredníctvom úchopu za športový úbor -kimono</a:t>
            </a:r>
            <a:r>
              <a:rPr lang="sk-SK" dirty="0" smtClean="0"/>
              <a:t/>
            </a:r>
            <a:br>
              <a:rPr lang="sk-SK" dirty="0" smtClean="0"/>
            </a:br>
            <a:endParaRPr lang="sk-SK" dirty="0"/>
          </a:p>
        </p:txBody>
      </p:sp>
      <p:sp>
        <p:nvSpPr>
          <p:cNvPr id="3" name="Zástupný symbol obsahu 2"/>
          <p:cNvSpPr>
            <a:spLocks noGrp="1"/>
          </p:cNvSpPr>
          <p:nvPr>
            <p:ph idx="1"/>
          </p:nvPr>
        </p:nvSpPr>
        <p:spPr>
          <a:xfrm>
            <a:off x="1907704" y="4293096"/>
            <a:ext cx="6995120" cy="2409131"/>
          </a:xfrm>
          <a:effectLst>
            <a:outerShdw blurRad="50800" dist="38100" dir="10800000" algn="r"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normAutofit fontScale="62500" lnSpcReduction="20000"/>
          </a:bodyPr>
          <a:lstStyle/>
          <a:p>
            <a:pPr>
              <a:buNone/>
            </a:pPr>
            <a:endParaRPr lang="sk-SK" sz="2000" dirty="0" smtClean="0"/>
          </a:p>
          <a:p>
            <a:pPr algn="r">
              <a:buNone/>
            </a:pPr>
            <a:r>
              <a:rPr lang="sk-SK" sz="4500" dirty="0" smtClean="0"/>
              <a:t>                                     </a:t>
            </a:r>
            <a:r>
              <a:rPr lang="sk-SK" sz="4500" b="1" dirty="0" err="1" smtClean="0"/>
              <a:t>Sport</a:t>
            </a:r>
            <a:r>
              <a:rPr lang="sk-SK" sz="4500" b="1" dirty="0" smtClean="0"/>
              <a:t> </a:t>
            </a:r>
            <a:r>
              <a:rPr lang="sk-SK" sz="4500" b="1" dirty="0" err="1" smtClean="0"/>
              <a:t>match</a:t>
            </a:r>
            <a:r>
              <a:rPr lang="sk-SK" sz="4500" b="1" dirty="0" smtClean="0"/>
              <a:t> in </a:t>
            </a:r>
            <a:r>
              <a:rPr lang="sk-SK" sz="4500" b="1" dirty="0" err="1" smtClean="0"/>
              <a:t>judo</a:t>
            </a:r>
            <a:endParaRPr lang="sk-SK" sz="4500" b="1" dirty="0" smtClean="0"/>
          </a:p>
          <a:p>
            <a:pPr>
              <a:buNone/>
            </a:pPr>
            <a:r>
              <a:rPr lang="en-US" sz="2000" dirty="0" smtClean="0"/>
              <a:t/>
            </a:r>
            <a:br>
              <a:rPr lang="en-US" sz="2000" dirty="0" smtClean="0"/>
            </a:br>
            <a:r>
              <a:rPr lang="en-US" sz="2900" dirty="0" smtClean="0"/>
              <a:t>Judo is a typical sporting game where, in its own performance - the encounter is about overcoming the opponent's physical, technical and tactical dominance. In solving the role of self-propulsion, a lot of movement skills of a predominantly very complex structure are applied in juice. The contact between the two opponents takes place through the grip for the sports team </a:t>
            </a:r>
            <a:r>
              <a:rPr lang="sk-SK" sz="2900" dirty="0" smtClean="0"/>
              <a:t> -  </a:t>
            </a:r>
            <a:r>
              <a:rPr lang="sk-SK" sz="2900" dirty="0" err="1" smtClean="0"/>
              <a:t>judogi</a:t>
            </a:r>
            <a:endParaRPr lang="sk-SK" sz="2900" dirty="0"/>
          </a:p>
        </p:txBody>
      </p:sp>
      <p:pic>
        <p:nvPicPr>
          <p:cNvPr id="4" name="Obrázok 3" descr="171010131229-jack-willinghams-judo-top-10-super-teas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2204864"/>
            <a:ext cx="3548300" cy="1996725"/>
          </a:xfrm>
          <a:prstGeom prst="rect">
            <a:avLst/>
          </a:prstGeom>
        </p:spPr>
      </p:pic>
    </p:spTree>
    <p:extLst>
      <p:ext uri="{BB962C8B-B14F-4D97-AF65-F5344CB8AC3E}">
        <p14:creationId xmlns:p14="http://schemas.microsoft.com/office/powerpoint/2010/main" val="409571089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74638"/>
            <a:ext cx="8363272" cy="2578298"/>
          </a:xfrm>
        </p:spPr>
        <p:txBody>
          <a:bodyPr>
            <a:normAutofit fontScale="90000"/>
          </a:bodyPr>
          <a:lstStyle/>
          <a:p>
            <a:pPr algn="l"/>
            <a:r>
              <a:rPr lang="sk-SK" sz="2000" dirty="0" smtClean="0"/>
              <a:t>Chvatom z postoja hádže džudista súpera priamo na chrbát v ktoromkoľvek smere, rýchlo a dostatočne silno. V boji na zemi sú tri typické spôsoby chvatov držanie, škrtenie a páčenie v lakťovom kĺbe. Okrem chvatov tvoria náplň techniky džuda ďalšie typické prvky. Sú to rôzne spôsoby úchopov, postojov, pohybu po zápasisku, ďalej </a:t>
            </a:r>
            <a:r>
              <a:rPr lang="sk-SK" sz="2000" dirty="0" err="1" smtClean="0"/>
              <a:t>úhyby</a:t>
            </a:r>
            <a:r>
              <a:rPr lang="sk-SK" sz="2000" dirty="0" smtClean="0"/>
              <a:t>, úniky, blokovanie, </a:t>
            </a:r>
            <a:r>
              <a:rPr lang="sk-SK" sz="2000" dirty="0" err="1" smtClean="0"/>
              <a:t>protichvaty</a:t>
            </a:r>
            <a:r>
              <a:rPr lang="sk-SK" sz="2000" dirty="0" smtClean="0"/>
              <a:t> a tiež pády, ktoré majú ochrannú funkciu. </a:t>
            </a:r>
            <a:r>
              <a:rPr lang="sk-SK" dirty="0" smtClean="0"/>
              <a:t/>
            </a:r>
            <a:br>
              <a:rPr lang="sk-SK" dirty="0" smtClean="0"/>
            </a:br>
            <a:endParaRPr lang="sk-SK" dirty="0"/>
          </a:p>
        </p:txBody>
      </p:sp>
      <p:sp>
        <p:nvSpPr>
          <p:cNvPr id="3" name="Zástupný symbol obsahu 2"/>
          <p:cNvSpPr>
            <a:spLocks noGrp="1"/>
          </p:cNvSpPr>
          <p:nvPr>
            <p:ph idx="1"/>
          </p:nvPr>
        </p:nvSpPr>
        <p:spPr>
          <a:xfrm>
            <a:off x="2699792" y="4077072"/>
            <a:ext cx="5987008" cy="2448272"/>
          </a:xfrm>
          <a:effectLst>
            <a:outerShdw blurRad="50800" dist="38100" dir="10800000" algn="r"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normAutofit fontScale="77500" lnSpcReduction="20000"/>
          </a:bodyPr>
          <a:lstStyle/>
          <a:p>
            <a:pPr>
              <a:buNone/>
            </a:pPr>
            <a:r>
              <a:rPr lang="en-US" sz="1800" dirty="0" smtClean="0"/>
              <a:t/>
            </a:r>
            <a:br>
              <a:rPr lang="en-US" sz="1800" dirty="0" smtClean="0"/>
            </a:br>
            <a:r>
              <a:rPr lang="en-US" sz="2300" dirty="0" smtClean="0"/>
              <a:t>From the stance </a:t>
            </a:r>
            <a:r>
              <a:rPr lang="sk-SK" sz="2300" dirty="0" err="1" smtClean="0"/>
              <a:t>judoka</a:t>
            </a:r>
            <a:r>
              <a:rPr lang="sk-SK" sz="2300" dirty="0" smtClean="0"/>
              <a:t> </a:t>
            </a:r>
            <a:r>
              <a:rPr lang="sk-SK" sz="2300" dirty="0" err="1" smtClean="0"/>
              <a:t>throw</a:t>
            </a:r>
            <a:r>
              <a:rPr lang="sk-SK" sz="2300" dirty="0" smtClean="0"/>
              <a:t> </a:t>
            </a:r>
            <a:r>
              <a:rPr lang="sk-SK" sz="2300" dirty="0" err="1" smtClean="0"/>
              <a:t>his</a:t>
            </a:r>
            <a:r>
              <a:rPr lang="sk-SK" sz="2300" dirty="0" smtClean="0"/>
              <a:t> </a:t>
            </a:r>
            <a:r>
              <a:rPr lang="en-US" sz="2300" dirty="0" smtClean="0"/>
              <a:t>opponent directly on his back in any direction, fast and strong enough. There are three typical ways of struggling on the ground  holding, cutting and kneading in the elbow joint. In addition to </a:t>
            </a:r>
            <a:r>
              <a:rPr lang="sk-SK" sz="2300" dirty="0" err="1" smtClean="0"/>
              <a:t>techniques</a:t>
            </a:r>
            <a:r>
              <a:rPr lang="en-US" sz="2300" dirty="0" smtClean="0"/>
              <a:t> the content of the </a:t>
            </a:r>
            <a:r>
              <a:rPr lang="en-US" sz="2300" dirty="0" err="1" smtClean="0"/>
              <a:t>ju</a:t>
            </a:r>
            <a:r>
              <a:rPr lang="sk-SK" sz="2300" dirty="0" smtClean="0"/>
              <a:t>do</a:t>
            </a:r>
            <a:r>
              <a:rPr lang="en-US" sz="2300" dirty="0" smtClean="0"/>
              <a:t> technique is another typical element. These are different ways of gripping, attitudes, movement after a fight, further deflections, leaks, blocking, counter-attacks and also falls that have a protective function.</a:t>
            </a:r>
            <a:endParaRPr lang="sk-SK" sz="2300" dirty="0"/>
          </a:p>
        </p:txBody>
      </p:sp>
      <p:pic>
        <p:nvPicPr>
          <p:cNvPr id="4" name="Obrázok 3" descr="CJ3m.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2132856"/>
            <a:ext cx="2957471" cy="1800200"/>
          </a:xfrm>
          <a:prstGeom prst="rect">
            <a:avLst/>
          </a:prstGeom>
        </p:spPr>
      </p:pic>
    </p:spTree>
    <p:extLst>
      <p:ext uri="{BB962C8B-B14F-4D97-AF65-F5344CB8AC3E}">
        <p14:creationId xmlns:p14="http://schemas.microsoft.com/office/powerpoint/2010/main" val="331227074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5364088" cy="3645024"/>
          </a:xfrm>
        </p:spPr>
        <p:txBody>
          <a:bodyPr>
            <a:normAutofit fontScale="90000"/>
          </a:bodyPr>
          <a:lstStyle/>
          <a:p>
            <a:pPr marL="514350" indent="-514350" algn="l"/>
            <a:r>
              <a:rPr lang="sk-SK" sz="3100" b="1" dirty="0" smtClean="0"/>
              <a:t>Džudo techniky</a:t>
            </a:r>
            <a:r>
              <a:rPr lang="sk-SK" sz="2000" dirty="0" smtClean="0"/>
              <a:t/>
            </a:r>
            <a:br>
              <a:rPr lang="sk-SK" sz="2000" dirty="0" smtClean="0"/>
            </a:br>
            <a:r>
              <a:rPr lang="sk-SK" sz="2000" dirty="0" smtClean="0"/>
              <a:t>NAGE-WAZA techniky hodov:</a:t>
            </a:r>
            <a:br>
              <a:rPr lang="sk-SK" sz="2000" dirty="0" smtClean="0"/>
            </a:br>
            <a:r>
              <a:rPr lang="sk-SK" sz="2000" dirty="0" smtClean="0"/>
              <a:t> 	(</a:t>
            </a:r>
            <a:r>
              <a:rPr lang="sk-SK" sz="2000" dirty="0" err="1" smtClean="0"/>
              <a:t>te-waza</a:t>
            </a:r>
            <a:r>
              <a:rPr lang="sk-SK" sz="2000" dirty="0" smtClean="0"/>
              <a:t>) techniky rúk</a:t>
            </a:r>
            <a:br>
              <a:rPr lang="sk-SK" sz="2000" dirty="0" smtClean="0"/>
            </a:br>
            <a:r>
              <a:rPr lang="sk-SK" sz="2000" dirty="0" smtClean="0"/>
              <a:t> 	(</a:t>
            </a:r>
            <a:r>
              <a:rPr lang="sk-SK" sz="2000" dirty="0" err="1" smtClean="0"/>
              <a:t>koši-waza</a:t>
            </a:r>
            <a:r>
              <a:rPr lang="sk-SK" sz="2000" dirty="0" smtClean="0"/>
              <a:t>) techniky bokov</a:t>
            </a:r>
            <a:br>
              <a:rPr lang="sk-SK" sz="2000" dirty="0" smtClean="0"/>
            </a:br>
            <a:r>
              <a:rPr lang="sk-SK" sz="2000" dirty="0" smtClean="0"/>
              <a:t> 	(</a:t>
            </a:r>
            <a:r>
              <a:rPr lang="sk-SK" sz="2000" dirty="0" err="1" smtClean="0"/>
              <a:t>aši-waza</a:t>
            </a:r>
            <a:r>
              <a:rPr lang="sk-SK" sz="2000" dirty="0" smtClean="0"/>
              <a:t>) techniky nôh</a:t>
            </a:r>
            <a:br>
              <a:rPr lang="sk-SK" sz="2000" dirty="0" smtClean="0"/>
            </a:br>
            <a:r>
              <a:rPr lang="sk-SK" sz="2000" dirty="0" smtClean="0"/>
              <a:t>	(</a:t>
            </a:r>
            <a:r>
              <a:rPr lang="sk-SK" sz="2000" dirty="0" err="1" smtClean="0"/>
              <a:t>sutemi-waza</a:t>
            </a:r>
            <a:r>
              <a:rPr lang="sk-SK" sz="2000" dirty="0" smtClean="0"/>
              <a:t>) techniky </a:t>
            </a:r>
            <a:r>
              <a:rPr lang="sk-SK" sz="2000" dirty="0" err="1" smtClean="0"/>
              <a:t>strhov</a:t>
            </a:r>
            <a:r>
              <a:rPr lang="sk-SK" sz="2000" dirty="0" smtClean="0"/>
              <a:t/>
            </a:r>
            <a:br>
              <a:rPr lang="sk-SK" sz="2000" dirty="0" smtClean="0"/>
            </a:br>
            <a:r>
              <a:rPr lang="sk-SK" sz="2000" dirty="0" smtClean="0"/>
              <a:t>KATAME-WAZA techniky zneškodnenia na zemi: </a:t>
            </a:r>
            <a:br>
              <a:rPr lang="sk-SK" sz="2000" dirty="0" smtClean="0"/>
            </a:br>
            <a:r>
              <a:rPr lang="sk-SK" sz="2000" dirty="0" smtClean="0"/>
              <a:t>	(</a:t>
            </a:r>
            <a:r>
              <a:rPr lang="sk-SK" sz="2000" dirty="0" err="1" smtClean="0"/>
              <a:t>osaekomi-waza</a:t>
            </a:r>
            <a:r>
              <a:rPr lang="sk-SK" sz="2000" dirty="0" smtClean="0"/>
              <a:t>) techniky znehybnenia</a:t>
            </a:r>
            <a:br>
              <a:rPr lang="sk-SK" sz="2000" dirty="0" smtClean="0"/>
            </a:br>
            <a:r>
              <a:rPr lang="sk-SK" sz="2000" dirty="0" smtClean="0"/>
              <a:t>	(</a:t>
            </a:r>
            <a:r>
              <a:rPr lang="sk-SK" sz="2000" dirty="0" err="1" smtClean="0"/>
              <a:t>kansecu-waza</a:t>
            </a:r>
            <a:r>
              <a:rPr lang="sk-SK" sz="2000" dirty="0" smtClean="0"/>
              <a:t>) techniky páčenia</a:t>
            </a:r>
            <a:br>
              <a:rPr lang="sk-SK" sz="2000" dirty="0" smtClean="0"/>
            </a:br>
            <a:r>
              <a:rPr lang="sk-SK" sz="2000" dirty="0" smtClean="0"/>
              <a:t>	(</a:t>
            </a:r>
            <a:r>
              <a:rPr lang="sk-SK" sz="2000" dirty="0" err="1" smtClean="0"/>
              <a:t>šime-waza</a:t>
            </a:r>
            <a:r>
              <a:rPr lang="sk-SK" sz="2000" dirty="0" smtClean="0"/>
              <a:t>) techniky škrtenia</a:t>
            </a:r>
            <a:r>
              <a:rPr lang="sk-SK" dirty="0" smtClean="0"/>
              <a:t/>
            </a:r>
            <a:br>
              <a:rPr lang="sk-SK" dirty="0" smtClean="0"/>
            </a:br>
            <a:endParaRPr lang="sk-SK" dirty="0"/>
          </a:p>
        </p:txBody>
      </p:sp>
      <p:sp>
        <p:nvSpPr>
          <p:cNvPr id="3" name="Zástupný symbol obsahu 2"/>
          <p:cNvSpPr>
            <a:spLocks noGrp="1"/>
          </p:cNvSpPr>
          <p:nvPr>
            <p:ph idx="1"/>
          </p:nvPr>
        </p:nvSpPr>
        <p:spPr>
          <a:xfrm>
            <a:off x="4355976" y="3212976"/>
            <a:ext cx="4104456" cy="3384376"/>
          </a:xfrm>
          <a:effectLst>
            <a:outerShdw blurRad="50800" dist="38100" dir="10800000" algn="r"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normAutofit fontScale="92500" lnSpcReduction="20000"/>
          </a:bodyPr>
          <a:lstStyle/>
          <a:p>
            <a:pPr>
              <a:buNone/>
            </a:pPr>
            <a:r>
              <a:rPr lang="sk-SK" sz="3000" b="1" dirty="0" err="1" smtClean="0"/>
              <a:t>Judo</a:t>
            </a:r>
            <a:r>
              <a:rPr lang="sk-SK" sz="3000" b="1" dirty="0" smtClean="0"/>
              <a:t> </a:t>
            </a:r>
            <a:r>
              <a:rPr lang="sk-SK" sz="3000" b="1" dirty="0" err="1" smtClean="0"/>
              <a:t>techniques</a:t>
            </a:r>
            <a:endParaRPr lang="sk-SK" sz="3000" b="1" dirty="0" smtClean="0"/>
          </a:p>
          <a:p>
            <a:pPr>
              <a:buNone/>
            </a:pPr>
            <a:r>
              <a:rPr lang="sk-SK" sz="1900" dirty="0" smtClean="0"/>
              <a:t>NAGE-WAZA </a:t>
            </a:r>
            <a:r>
              <a:rPr lang="sk-SK" sz="1900" dirty="0" err="1" smtClean="0"/>
              <a:t>throw</a:t>
            </a:r>
            <a:r>
              <a:rPr lang="sk-SK" sz="1900" dirty="0" smtClean="0"/>
              <a:t> </a:t>
            </a:r>
            <a:r>
              <a:rPr lang="sk-SK" sz="1900" dirty="0" err="1" smtClean="0"/>
              <a:t>techniques</a:t>
            </a:r>
            <a:r>
              <a:rPr lang="sk-SK" sz="1900" dirty="0" smtClean="0"/>
              <a:t>:</a:t>
            </a:r>
          </a:p>
          <a:p>
            <a:pPr>
              <a:buNone/>
            </a:pPr>
            <a:r>
              <a:rPr lang="sk-SK" sz="1900" dirty="0" smtClean="0"/>
              <a:t>	(</a:t>
            </a:r>
            <a:r>
              <a:rPr lang="sk-SK" sz="1900" dirty="0" err="1" smtClean="0"/>
              <a:t>te-waza</a:t>
            </a:r>
            <a:r>
              <a:rPr lang="sk-SK" sz="1900" dirty="0" smtClean="0"/>
              <a:t>) </a:t>
            </a:r>
            <a:r>
              <a:rPr lang="sk-SK" sz="1900" dirty="0" err="1" smtClean="0"/>
              <a:t>technique</a:t>
            </a:r>
            <a:r>
              <a:rPr lang="sk-SK" sz="1900" dirty="0" smtClean="0"/>
              <a:t> </a:t>
            </a:r>
            <a:r>
              <a:rPr lang="sk-SK" sz="1900" dirty="0" err="1" smtClean="0"/>
              <a:t>of</a:t>
            </a:r>
            <a:r>
              <a:rPr lang="sk-SK" sz="1900" dirty="0" smtClean="0"/>
              <a:t> </a:t>
            </a:r>
            <a:r>
              <a:rPr lang="sk-SK" sz="1900" dirty="0" err="1" smtClean="0"/>
              <a:t>hands</a:t>
            </a:r>
            <a:endParaRPr lang="sk-SK" sz="1900" dirty="0" smtClean="0"/>
          </a:p>
          <a:p>
            <a:pPr>
              <a:buNone/>
            </a:pPr>
            <a:r>
              <a:rPr lang="sk-SK" sz="1900" dirty="0" smtClean="0"/>
              <a:t>	(</a:t>
            </a:r>
            <a:r>
              <a:rPr lang="sk-SK" sz="1900" dirty="0" err="1" smtClean="0"/>
              <a:t>koshi-waza</a:t>
            </a:r>
            <a:r>
              <a:rPr lang="sk-SK" sz="1900" dirty="0" smtClean="0"/>
              <a:t>) </a:t>
            </a:r>
            <a:r>
              <a:rPr lang="sk-SK" sz="1900" dirty="0" err="1" smtClean="0"/>
              <a:t>technique</a:t>
            </a:r>
            <a:r>
              <a:rPr lang="sk-SK" sz="1900" dirty="0" smtClean="0"/>
              <a:t> </a:t>
            </a:r>
            <a:r>
              <a:rPr lang="sk-SK" sz="1900" dirty="0" err="1" smtClean="0"/>
              <a:t>of</a:t>
            </a:r>
            <a:r>
              <a:rPr lang="sk-SK" sz="1900" dirty="0" smtClean="0"/>
              <a:t> </a:t>
            </a:r>
            <a:r>
              <a:rPr lang="sk-SK" sz="1900" dirty="0" err="1" smtClean="0"/>
              <a:t>hips</a:t>
            </a:r>
            <a:endParaRPr lang="sk-SK" sz="1900" dirty="0" smtClean="0"/>
          </a:p>
          <a:p>
            <a:pPr>
              <a:buNone/>
            </a:pPr>
            <a:r>
              <a:rPr lang="sk-SK" sz="1900" dirty="0" smtClean="0"/>
              <a:t>	(</a:t>
            </a:r>
            <a:r>
              <a:rPr lang="sk-SK" sz="1900" dirty="0" err="1" smtClean="0"/>
              <a:t>ashi-waza</a:t>
            </a:r>
            <a:r>
              <a:rPr lang="sk-SK" sz="1900" dirty="0" smtClean="0"/>
              <a:t>) </a:t>
            </a:r>
            <a:r>
              <a:rPr lang="sk-SK" sz="1900" dirty="0" err="1" smtClean="0"/>
              <a:t>legs</a:t>
            </a:r>
            <a:r>
              <a:rPr lang="sk-SK" sz="1900" dirty="0" smtClean="0"/>
              <a:t> </a:t>
            </a:r>
            <a:r>
              <a:rPr lang="sk-SK" sz="1900" dirty="0" err="1" smtClean="0"/>
              <a:t>techniques</a:t>
            </a:r>
            <a:endParaRPr lang="sk-SK" sz="1900" dirty="0" smtClean="0"/>
          </a:p>
          <a:p>
            <a:pPr>
              <a:buNone/>
            </a:pPr>
            <a:r>
              <a:rPr lang="sk-SK" sz="1900" dirty="0" smtClean="0"/>
              <a:t>	(</a:t>
            </a:r>
            <a:r>
              <a:rPr lang="sk-SK" sz="1900" dirty="0" err="1" smtClean="0"/>
              <a:t>sutemi-waza</a:t>
            </a:r>
            <a:r>
              <a:rPr lang="sk-SK" sz="1900" dirty="0" smtClean="0"/>
              <a:t>) </a:t>
            </a:r>
            <a:r>
              <a:rPr lang="sk-SK" sz="1900" dirty="0" err="1" smtClean="0"/>
              <a:t>sacrifice</a:t>
            </a:r>
            <a:r>
              <a:rPr lang="sk-SK" sz="1900" dirty="0" smtClean="0"/>
              <a:t> </a:t>
            </a:r>
            <a:r>
              <a:rPr lang="sk-SK" sz="1900" dirty="0" err="1" smtClean="0"/>
              <a:t>techniques</a:t>
            </a:r>
            <a:endParaRPr lang="sk-SK" sz="1900" dirty="0" smtClean="0"/>
          </a:p>
          <a:p>
            <a:pPr>
              <a:buNone/>
            </a:pPr>
            <a:r>
              <a:rPr lang="sk-SK" sz="1900" dirty="0" smtClean="0"/>
              <a:t>KATAME-WAZA </a:t>
            </a:r>
            <a:r>
              <a:rPr lang="sk-SK" sz="1900" dirty="0" err="1" smtClean="0"/>
              <a:t>grappling</a:t>
            </a:r>
            <a:r>
              <a:rPr lang="sk-SK" sz="1900" dirty="0" smtClean="0"/>
              <a:t> </a:t>
            </a:r>
            <a:r>
              <a:rPr lang="sk-SK" sz="1900" dirty="0" err="1" smtClean="0"/>
              <a:t>techniques</a:t>
            </a:r>
            <a:r>
              <a:rPr lang="sk-SK" sz="1900" dirty="0" smtClean="0"/>
              <a:t>:</a:t>
            </a:r>
          </a:p>
          <a:p>
            <a:pPr>
              <a:buNone/>
            </a:pPr>
            <a:r>
              <a:rPr lang="sk-SK" sz="1900" dirty="0" smtClean="0"/>
              <a:t>	(</a:t>
            </a:r>
            <a:r>
              <a:rPr lang="sk-SK" sz="1900" dirty="0" err="1" smtClean="0"/>
              <a:t>osaekomi-waza</a:t>
            </a:r>
            <a:r>
              <a:rPr lang="sk-SK" sz="1900" dirty="0" smtClean="0"/>
              <a:t>) holding </a:t>
            </a:r>
            <a:r>
              <a:rPr lang="sk-SK" sz="1900" dirty="0" err="1" smtClean="0"/>
              <a:t>techniques</a:t>
            </a:r>
            <a:r>
              <a:rPr lang="sk-SK" sz="1900" dirty="0" smtClean="0"/>
              <a:t> </a:t>
            </a:r>
          </a:p>
          <a:p>
            <a:pPr>
              <a:buNone/>
            </a:pPr>
            <a:r>
              <a:rPr lang="sk-SK" sz="1900" dirty="0" smtClean="0"/>
              <a:t>	(</a:t>
            </a:r>
            <a:r>
              <a:rPr lang="sk-SK" sz="1900" dirty="0" err="1" smtClean="0"/>
              <a:t>kansecu-waza</a:t>
            </a:r>
            <a:r>
              <a:rPr lang="sk-SK" sz="1900" dirty="0" smtClean="0"/>
              <a:t> )</a:t>
            </a:r>
            <a:r>
              <a:rPr lang="sk-SK" sz="1900" dirty="0" err="1" smtClean="0"/>
              <a:t>locks</a:t>
            </a:r>
            <a:r>
              <a:rPr lang="sk-SK" sz="1900" dirty="0" smtClean="0"/>
              <a:t> </a:t>
            </a:r>
            <a:r>
              <a:rPr lang="sk-SK" sz="1900" dirty="0" err="1" smtClean="0"/>
              <a:t>techniques</a:t>
            </a:r>
            <a:endParaRPr lang="sk-SK" sz="1900" dirty="0" smtClean="0"/>
          </a:p>
          <a:p>
            <a:pPr>
              <a:buNone/>
            </a:pPr>
            <a:r>
              <a:rPr lang="sk-SK" sz="1900" dirty="0" smtClean="0"/>
              <a:t>	(</a:t>
            </a:r>
            <a:r>
              <a:rPr lang="sk-SK" sz="1900" dirty="0" err="1" smtClean="0"/>
              <a:t>shime-waza</a:t>
            </a:r>
            <a:r>
              <a:rPr lang="sk-SK" sz="1900" dirty="0" smtClean="0"/>
              <a:t>) </a:t>
            </a:r>
            <a:r>
              <a:rPr lang="sk-SK" sz="1900" dirty="0" err="1" smtClean="0"/>
              <a:t>strangulation</a:t>
            </a:r>
            <a:r>
              <a:rPr lang="sk-SK" sz="1900" dirty="0" smtClean="0"/>
              <a:t> </a:t>
            </a:r>
            <a:r>
              <a:rPr lang="sk-SK" sz="1900" dirty="0" err="1" smtClean="0"/>
              <a:t>techniques</a:t>
            </a:r>
            <a:endParaRPr lang="sk-SK" sz="1900" dirty="0"/>
          </a:p>
        </p:txBody>
      </p:sp>
      <p:pic>
        <p:nvPicPr>
          <p:cNvPr id="4" name="Obrázok 3" descr="9577e2d6f789a5289bad0e22324c7a1b.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3429000"/>
            <a:ext cx="1624564" cy="3155404"/>
          </a:xfrm>
          <a:prstGeom prst="rect">
            <a:avLst/>
          </a:prstGeom>
        </p:spPr>
      </p:pic>
    </p:spTree>
    <p:extLst>
      <p:ext uri="{BB962C8B-B14F-4D97-AF65-F5344CB8AC3E}">
        <p14:creationId xmlns:p14="http://schemas.microsoft.com/office/powerpoint/2010/main" val="276548713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4869160"/>
            <a:ext cx="8373616" cy="1863080"/>
          </a:xfrm>
          <a:effectLst>
            <a:outerShdw blurRad="50800" dist="38100" dir="10800000" algn="r"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normAutofit/>
          </a:bodyPr>
          <a:lstStyle/>
          <a:p>
            <a:pPr algn="l"/>
            <a:r>
              <a:rPr lang="sk-SK" sz="2800" b="1" dirty="0" err="1" smtClean="0"/>
              <a:t>Arm</a:t>
            </a:r>
            <a:r>
              <a:rPr lang="sk-SK" sz="2800" b="1" dirty="0" smtClean="0"/>
              <a:t> </a:t>
            </a:r>
            <a:r>
              <a:rPr lang="sk-SK" sz="2800" b="1" dirty="0" err="1" smtClean="0"/>
              <a:t>techniques</a:t>
            </a:r>
            <a:r>
              <a:rPr lang="sk-SK" dirty="0" smtClean="0"/>
              <a:t/>
            </a:r>
            <a:br>
              <a:rPr lang="sk-SK" dirty="0" smtClean="0"/>
            </a:br>
            <a:r>
              <a:rPr lang="sk-SK" sz="1800" b="1" dirty="0" err="1" smtClean="0"/>
              <a:t>Seoi</a:t>
            </a:r>
            <a:r>
              <a:rPr lang="sk-SK" sz="1800" dirty="0" err="1" smtClean="0"/>
              <a:t>-</a:t>
            </a:r>
            <a:r>
              <a:rPr lang="sk-SK" sz="1800" b="1" dirty="0" err="1" smtClean="0"/>
              <a:t>nage</a:t>
            </a:r>
            <a:r>
              <a:rPr lang="sk-SK" sz="1800" dirty="0" smtClean="0"/>
              <a:t> (</a:t>
            </a:r>
            <a:r>
              <a:rPr lang="ja-JP" altLang="en-US" sz="1800" dirty="0" smtClean="0"/>
              <a:t>背負い投げ</a:t>
            </a:r>
            <a:r>
              <a:rPr lang="sk-SK" altLang="ja-JP" sz="1800" dirty="0" smtClean="0"/>
              <a:t>)</a:t>
            </a:r>
            <a:r>
              <a:rPr lang="sk-SK" sz="1800" dirty="0" smtClean="0"/>
              <a:t> (</a:t>
            </a:r>
            <a:r>
              <a:rPr lang="sk-SK" sz="1800" dirty="0" err="1" smtClean="0"/>
              <a:t>shoulder</a:t>
            </a:r>
            <a:r>
              <a:rPr lang="sk-SK" sz="1800" dirty="0" smtClean="0"/>
              <a:t> </a:t>
            </a:r>
            <a:r>
              <a:rPr lang="sk-SK" sz="1800" dirty="0" err="1" smtClean="0"/>
              <a:t>throw</a:t>
            </a:r>
            <a:r>
              <a:rPr lang="sk-SK" sz="1800" dirty="0" smtClean="0"/>
              <a:t>) </a:t>
            </a:r>
            <a:r>
              <a:rPr lang="sk-SK" sz="1800" dirty="0" err="1" smtClean="0"/>
              <a:t>is</a:t>
            </a:r>
            <a:r>
              <a:rPr lang="sk-SK" sz="1800" dirty="0" smtClean="0"/>
              <a:t/>
            </a:r>
            <a:br>
              <a:rPr lang="sk-SK" sz="1800" dirty="0" smtClean="0"/>
            </a:br>
            <a:r>
              <a:rPr lang="sk-SK" sz="1800" dirty="0" err="1" smtClean="0"/>
              <a:t>one</a:t>
            </a:r>
            <a:r>
              <a:rPr lang="sk-SK" sz="1800" dirty="0" smtClean="0"/>
              <a:t> </a:t>
            </a:r>
            <a:r>
              <a:rPr lang="sk-SK" sz="1800" dirty="0" err="1" smtClean="0"/>
              <a:t>of</a:t>
            </a:r>
            <a:r>
              <a:rPr lang="sk-SK" sz="1800" dirty="0" smtClean="0"/>
              <a:t> </a:t>
            </a:r>
            <a:r>
              <a:rPr lang="sk-SK" sz="1800" dirty="0" err="1" smtClean="0"/>
              <a:t>the</a:t>
            </a:r>
            <a:r>
              <a:rPr lang="sk-SK" sz="1800" dirty="0" smtClean="0"/>
              <a:t> </a:t>
            </a:r>
            <a:r>
              <a:rPr lang="sk-SK" sz="1800" dirty="0" err="1" smtClean="0"/>
              <a:t>original</a:t>
            </a:r>
            <a:r>
              <a:rPr lang="sk-SK" sz="1800" dirty="0" smtClean="0"/>
              <a:t> </a:t>
            </a:r>
            <a:r>
              <a:rPr lang="sk-SK" sz="1800" dirty="0" err="1" smtClean="0"/>
              <a:t>judo</a:t>
            </a:r>
            <a:r>
              <a:rPr lang="sk-SK" sz="1800" dirty="0" smtClean="0"/>
              <a:t> </a:t>
            </a:r>
            <a:r>
              <a:rPr lang="sk-SK" sz="1800" dirty="0" err="1" smtClean="0"/>
              <a:t>throws</a:t>
            </a:r>
            <a:r>
              <a:rPr lang="sk-SK" sz="1800" dirty="0" smtClean="0"/>
              <a:t>, </a:t>
            </a:r>
            <a:r>
              <a:rPr lang="sk-SK" sz="1800" dirty="0" err="1" smtClean="0"/>
              <a:t>seoi-nage</a:t>
            </a:r>
            <a:r>
              <a:rPr lang="sk-SK" sz="1800" dirty="0" smtClean="0"/>
              <a:t> </a:t>
            </a:r>
            <a:r>
              <a:rPr lang="sk-SK" sz="1800" dirty="0" err="1" smtClean="0"/>
              <a:t>is</a:t>
            </a:r>
            <a:r>
              <a:rPr lang="sk-SK" sz="1800" dirty="0" smtClean="0"/>
              <a:t> </a:t>
            </a:r>
            <a:r>
              <a:rPr lang="sk-SK" sz="1800" dirty="0" err="1" smtClean="0"/>
              <a:t>very</a:t>
            </a:r>
            <a:r>
              <a:rPr lang="sk-SK" sz="1800" dirty="0" smtClean="0"/>
              <a:t> </a:t>
            </a:r>
            <a:r>
              <a:rPr lang="sk-SK" sz="1800" dirty="0" err="1" smtClean="0"/>
              <a:t>effective</a:t>
            </a:r>
            <a:r>
              <a:rPr lang="sk-SK" sz="1800" dirty="0" smtClean="0"/>
              <a:t> </a:t>
            </a:r>
            <a:r>
              <a:rPr lang="sk-SK" sz="1800" dirty="0" err="1" smtClean="0"/>
              <a:t>throw</a:t>
            </a:r>
            <a:r>
              <a:rPr lang="sk-SK" sz="1800" dirty="0" smtClean="0"/>
              <a:t> and </a:t>
            </a:r>
            <a:r>
              <a:rPr lang="sk-SK" sz="1800" dirty="0" err="1" smtClean="0"/>
              <a:t>easy</a:t>
            </a:r>
            <a:r>
              <a:rPr lang="sk-SK" sz="1800" dirty="0" smtClean="0"/>
              <a:t> to </a:t>
            </a:r>
            <a:r>
              <a:rPr lang="sk-SK" sz="1800" dirty="0" err="1" smtClean="0"/>
              <a:t>learn</a:t>
            </a:r>
            <a:r>
              <a:rPr lang="sk-SK" sz="1800" dirty="0" smtClean="0"/>
              <a:t>, </a:t>
            </a:r>
            <a:r>
              <a:rPr lang="sk-SK" sz="1800" dirty="0" err="1" smtClean="0"/>
              <a:t>soldiers</a:t>
            </a:r>
            <a:r>
              <a:rPr lang="sk-SK" sz="1800" dirty="0" smtClean="0"/>
              <a:t> and police </a:t>
            </a:r>
            <a:r>
              <a:rPr lang="sk-SK" sz="1800" dirty="0" err="1" smtClean="0"/>
              <a:t>staff</a:t>
            </a:r>
            <a:r>
              <a:rPr lang="sk-SK" sz="1800" dirty="0" smtClean="0"/>
              <a:t> </a:t>
            </a:r>
            <a:r>
              <a:rPr lang="sk-SK" sz="1800" dirty="0" err="1" smtClean="0"/>
              <a:t>uses</a:t>
            </a:r>
            <a:r>
              <a:rPr lang="sk-SK" sz="1800" dirty="0" smtClean="0"/>
              <a:t> </a:t>
            </a:r>
            <a:r>
              <a:rPr lang="sk-SK" sz="1800" dirty="0" err="1" smtClean="0"/>
              <a:t>this</a:t>
            </a:r>
            <a:r>
              <a:rPr lang="sk-SK" sz="1800" dirty="0" smtClean="0"/>
              <a:t> </a:t>
            </a:r>
            <a:r>
              <a:rPr lang="sk-SK" sz="1800" dirty="0" err="1" smtClean="0"/>
              <a:t>technique</a:t>
            </a:r>
            <a:r>
              <a:rPr lang="sk-SK" sz="1800" dirty="0" smtClean="0"/>
              <a:t>.</a:t>
            </a:r>
            <a:endParaRPr lang="sk-SK" sz="1800" dirty="0"/>
          </a:p>
        </p:txBody>
      </p:sp>
      <p:sp>
        <p:nvSpPr>
          <p:cNvPr id="3" name="Zástupný symbol obsahu 2"/>
          <p:cNvSpPr>
            <a:spLocks noGrp="1"/>
          </p:cNvSpPr>
          <p:nvPr>
            <p:ph idx="1"/>
          </p:nvPr>
        </p:nvSpPr>
        <p:spPr>
          <a:xfrm>
            <a:off x="179512" y="0"/>
            <a:ext cx="8147248" cy="2060847"/>
          </a:xfrm>
        </p:spPr>
        <p:txBody>
          <a:bodyPr>
            <a:normAutofit/>
          </a:bodyPr>
          <a:lstStyle/>
          <a:p>
            <a:pPr>
              <a:buNone/>
            </a:pPr>
            <a:r>
              <a:rPr lang="sk-SK" sz="2800" b="1" dirty="0" smtClean="0"/>
              <a:t>Technika rúk</a:t>
            </a:r>
          </a:p>
          <a:p>
            <a:pPr>
              <a:buNone/>
            </a:pPr>
            <a:r>
              <a:rPr lang="sk-SK" sz="2100" b="1" dirty="0" err="1" smtClean="0"/>
              <a:t>Seoi</a:t>
            </a:r>
            <a:r>
              <a:rPr lang="sk-SK" sz="2100" dirty="0" err="1" smtClean="0"/>
              <a:t>-</a:t>
            </a:r>
            <a:r>
              <a:rPr lang="sk-SK" sz="2100" b="1" dirty="0" err="1" smtClean="0"/>
              <a:t>nage</a:t>
            </a:r>
            <a:r>
              <a:rPr lang="sk-SK" sz="2100" dirty="0" smtClean="0"/>
              <a:t> (</a:t>
            </a:r>
            <a:r>
              <a:rPr lang="ja-JP" altLang="en-US" sz="2100" dirty="0" smtClean="0"/>
              <a:t>背負い投げ</a:t>
            </a:r>
            <a:r>
              <a:rPr lang="sk-SK" altLang="ja-JP" sz="2100" dirty="0" smtClean="0"/>
              <a:t>)</a:t>
            </a:r>
          </a:p>
          <a:p>
            <a:pPr>
              <a:buNone/>
            </a:pPr>
            <a:r>
              <a:rPr lang="sk-SK" altLang="ja-JP" sz="2100" dirty="0" err="1" smtClean="0"/>
              <a:t>Prehod</a:t>
            </a:r>
            <a:r>
              <a:rPr lang="sk-SK" altLang="ja-JP" sz="2100" dirty="0" smtClean="0"/>
              <a:t> cez rameno j</a:t>
            </a:r>
            <a:r>
              <a:rPr lang="sk-SK" sz="2100" dirty="0" smtClean="0"/>
              <a:t>e to jedna zo základných techník v džude, </a:t>
            </a:r>
          </a:p>
          <a:p>
            <a:pPr>
              <a:buNone/>
            </a:pPr>
            <a:r>
              <a:rPr lang="sk-SK" sz="2100" dirty="0" smtClean="0"/>
              <a:t>je veľmi účinná a ľahko naučiteľná, používajú ju  vojaci a policajti.</a:t>
            </a:r>
          </a:p>
          <a:p>
            <a:pPr>
              <a:buNone/>
            </a:pPr>
            <a:endParaRPr lang="sk-SK" dirty="0" smtClean="0"/>
          </a:p>
          <a:p>
            <a:pPr>
              <a:buNone/>
            </a:pPr>
            <a:endParaRPr lang="sk-SK" dirty="0"/>
          </a:p>
        </p:txBody>
      </p:sp>
      <p:pic>
        <p:nvPicPr>
          <p:cNvPr id="4" name="Obrázok 3" descr="imgre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700808"/>
            <a:ext cx="3456384" cy="2985059"/>
          </a:xfrm>
          <a:prstGeom prst="rect">
            <a:avLst/>
          </a:prstGeom>
        </p:spPr>
      </p:pic>
      <p:pic>
        <p:nvPicPr>
          <p:cNvPr id="5" name="Obrázok 4" descr="UnacceptableDistantAsiantrumpetfish-max-1mb.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2420888"/>
            <a:ext cx="2286000" cy="1752600"/>
          </a:xfrm>
          <a:prstGeom prst="rect">
            <a:avLst/>
          </a:prstGeom>
        </p:spPr>
      </p:pic>
    </p:spTree>
    <p:extLst>
      <p:ext uri="{BB962C8B-B14F-4D97-AF65-F5344CB8AC3E}">
        <p14:creationId xmlns:p14="http://schemas.microsoft.com/office/powerpoint/2010/main" val="360005546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74638"/>
            <a:ext cx="8435280" cy="1858218"/>
          </a:xfrm>
        </p:spPr>
        <p:txBody>
          <a:bodyPr>
            <a:normAutofit/>
          </a:bodyPr>
          <a:lstStyle/>
          <a:p>
            <a:pPr algn="l"/>
            <a:r>
              <a:rPr lang="sk-SK" sz="2800" b="1" dirty="0" smtClean="0"/>
              <a:t>Technika bokov </a:t>
            </a:r>
            <a:r>
              <a:rPr lang="sk-SK" sz="2200" dirty="0" smtClean="0"/>
              <a:t/>
            </a:r>
            <a:br>
              <a:rPr lang="sk-SK" sz="2200" dirty="0" smtClean="0"/>
            </a:br>
            <a:r>
              <a:rPr lang="sk-SK" sz="2000" b="1" dirty="0" smtClean="0"/>
              <a:t>Ō </a:t>
            </a:r>
            <a:r>
              <a:rPr lang="sk-SK" sz="2000" b="1" dirty="0" err="1" smtClean="0"/>
              <a:t>goshi</a:t>
            </a:r>
            <a:r>
              <a:rPr lang="sk-SK" sz="2000" dirty="0" smtClean="0"/>
              <a:t> (</a:t>
            </a:r>
            <a:r>
              <a:rPr lang="ja-JP" altLang="en-US" sz="2000" dirty="0" smtClean="0"/>
              <a:t>大腰</a:t>
            </a:r>
            <a:r>
              <a:rPr lang="en-US" altLang="ja-JP" sz="2000" dirty="0" smtClean="0"/>
              <a:t>,</a:t>
            </a:r>
            <a:r>
              <a:rPr lang="sk-SK" altLang="ja-JP" sz="2000" dirty="0" smtClean="0"/>
              <a:t>) </a:t>
            </a:r>
            <a:r>
              <a:rPr lang="sk-SK" altLang="ja-JP" sz="2000" dirty="0" err="1" smtClean="0"/>
              <a:t>prehod</a:t>
            </a:r>
            <a:r>
              <a:rPr lang="sk-SK" altLang="ja-JP" sz="2000" dirty="0" smtClean="0"/>
              <a:t> cez bok </a:t>
            </a:r>
            <a:br>
              <a:rPr lang="sk-SK" altLang="ja-JP" sz="2000" dirty="0" smtClean="0"/>
            </a:br>
            <a:r>
              <a:rPr lang="sk-SK" sz="2000" dirty="0" smtClean="0"/>
              <a:t> jedna z pôvodných techník, tvorí základ džuda je obľúbená u detí.</a:t>
            </a:r>
            <a:r>
              <a:rPr lang="sk-SK" dirty="0" smtClean="0"/>
              <a:t/>
            </a:r>
            <a:br>
              <a:rPr lang="sk-SK" dirty="0" smtClean="0"/>
            </a:br>
            <a:endParaRPr lang="sk-SK" dirty="0"/>
          </a:p>
        </p:txBody>
      </p:sp>
      <p:sp>
        <p:nvSpPr>
          <p:cNvPr id="3" name="Zástupný symbol obsahu 2"/>
          <p:cNvSpPr>
            <a:spLocks noGrp="1"/>
          </p:cNvSpPr>
          <p:nvPr>
            <p:ph idx="1"/>
          </p:nvPr>
        </p:nvSpPr>
        <p:spPr>
          <a:xfrm>
            <a:off x="179512" y="4365104"/>
            <a:ext cx="8291264" cy="1761059"/>
          </a:xfrm>
          <a:effectLst>
            <a:outerShdw blurRad="50800" dist="38100" dir="10800000" algn="r"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normAutofit/>
          </a:bodyPr>
          <a:lstStyle/>
          <a:p>
            <a:pPr>
              <a:buNone/>
            </a:pPr>
            <a:r>
              <a:rPr lang="sk-SK" sz="2800" b="1" dirty="0" err="1" smtClean="0"/>
              <a:t>Hips</a:t>
            </a:r>
            <a:r>
              <a:rPr lang="sk-SK" sz="2800" b="1" dirty="0" smtClean="0"/>
              <a:t> </a:t>
            </a:r>
            <a:r>
              <a:rPr lang="sk-SK" sz="2800" b="1" dirty="0" err="1" smtClean="0"/>
              <a:t>techique</a:t>
            </a:r>
            <a:endParaRPr lang="sk-SK" sz="2800" b="1" dirty="0" smtClean="0"/>
          </a:p>
          <a:p>
            <a:pPr>
              <a:buNone/>
            </a:pPr>
            <a:r>
              <a:rPr lang="sk-SK" sz="2000" b="1" dirty="0" smtClean="0"/>
              <a:t>Ō </a:t>
            </a:r>
            <a:r>
              <a:rPr lang="sk-SK" sz="2000" b="1" dirty="0" err="1" smtClean="0"/>
              <a:t>goshi</a:t>
            </a:r>
            <a:r>
              <a:rPr lang="sk-SK" sz="2000" dirty="0" smtClean="0"/>
              <a:t> (</a:t>
            </a:r>
            <a:r>
              <a:rPr lang="ja-JP" altLang="en-US" sz="2000" dirty="0" smtClean="0"/>
              <a:t>大腰</a:t>
            </a:r>
            <a:r>
              <a:rPr lang="en-US" altLang="ja-JP" sz="2000" dirty="0" smtClean="0"/>
              <a:t>,</a:t>
            </a:r>
            <a:r>
              <a:rPr lang="sk-SK" altLang="ja-JP" sz="2000" dirty="0" smtClean="0"/>
              <a:t>) </a:t>
            </a:r>
            <a:r>
              <a:rPr lang="sk-SK" sz="2000" dirty="0" smtClean="0"/>
              <a:t>(</a:t>
            </a:r>
            <a:r>
              <a:rPr lang="sk-SK" sz="2000" dirty="0" err="1" smtClean="0"/>
              <a:t>hip</a:t>
            </a:r>
            <a:r>
              <a:rPr lang="sk-SK" sz="2000" dirty="0" smtClean="0"/>
              <a:t> </a:t>
            </a:r>
            <a:r>
              <a:rPr lang="sk-SK" sz="2000" dirty="0" err="1" smtClean="0"/>
              <a:t>throw</a:t>
            </a:r>
            <a:r>
              <a:rPr lang="sk-SK" sz="2000" dirty="0" smtClean="0"/>
              <a:t>)</a:t>
            </a:r>
          </a:p>
          <a:p>
            <a:pPr>
              <a:buNone/>
            </a:pPr>
            <a:r>
              <a:rPr lang="sk-SK" sz="2000" dirty="0" smtClean="0"/>
              <a:t>O </a:t>
            </a:r>
            <a:r>
              <a:rPr lang="sk-SK" sz="2000" dirty="0" err="1" smtClean="0"/>
              <a:t>goshi</a:t>
            </a:r>
            <a:r>
              <a:rPr lang="sk-SK" sz="2000" dirty="0" smtClean="0"/>
              <a:t> </a:t>
            </a:r>
            <a:r>
              <a:rPr lang="sk-SK" sz="2000" dirty="0" err="1" smtClean="0"/>
              <a:t>is</a:t>
            </a:r>
            <a:r>
              <a:rPr lang="sk-SK" sz="2000" dirty="0" smtClean="0"/>
              <a:t> </a:t>
            </a:r>
            <a:r>
              <a:rPr lang="sk-SK" sz="2000" dirty="0" err="1" smtClean="0"/>
              <a:t>one</a:t>
            </a:r>
            <a:r>
              <a:rPr lang="sk-SK" sz="2000" dirty="0" smtClean="0"/>
              <a:t> </a:t>
            </a:r>
            <a:r>
              <a:rPr lang="sk-SK" sz="2000" dirty="0" err="1" smtClean="0"/>
              <a:t>of</a:t>
            </a:r>
            <a:r>
              <a:rPr lang="sk-SK" sz="2000" dirty="0" smtClean="0"/>
              <a:t> </a:t>
            </a:r>
            <a:r>
              <a:rPr lang="sk-SK" sz="2000" dirty="0" err="1" smtClean="0"/>
              <a:t>the</a:t>
            </a:r>
            <a:r>
              <a:rPr lang="sk-SK" sz="2000" dirty="0" smtClean="0"/>
              <a:t> </a:t>
            </a:r>
            <a:r>
              <a:rPr lang="sk-SK" sz="2000" dirty="0" err="1" smtClean="0"/>
              <a:t>first</a:t>
            </a:r>
            <a:r>
              <a:rPr lang="sk-SK" sz="2000" dirty="0" smtClean="0"/>
              <a:t> </a:t>
            </a:r>
            <a:r>
              <a:rPr lang="sk-SK" sz="2000" dirty="0" err="1" smtClean="0"/>
              <a:t>judo</a:t>
            </a:r>
            <a:r>
              <a:rPr lang="sk-SK" sz="2000" dirty="0" smtClean="0"/>
              <a:t> </a:t>
            </a:r>
            <a:r>
              <a:rPr lang="sk-SK" sz="2000" dirty="0" err="1" smtClean="0"/>
              <a:t>techniques</a:t>
            </a:r>
            <a:r>
              <a:rPr lang="sk-SK" sz="2000" dirty="0" smtClean="0"/>
              <a:t>, o </a:t>
            </a:r>
            <a:r>
              <a:rPr lang="sk-SK" sz="2000" dirty="0" err="1" smtClean="0"/>
              <a:t>goshi</a:t>
            </a:r>
            <a:r>
              <a:rPr lang="sk-SK" sz="2000" dirty="0" smtClean="0"/>
              <a:t> </a:t>
            </a:r>
            <a:r>
              <a:rPr lang="sk-SK" sz="2000" dirty="0" err="1" smtClean="0"/>
              <a:t>is</a:t>
            </a:r>
            <a:r>
              <a:rPr lang="sk-SK" sz="2000" dirty="0" smtClean="0"/>
              <a:t> </a:t>
            </a:r>
            <a:r>
              <a:rPr lang="sk-SK" sz="2000" dirty="0" err="1" smtClean="0"/>
              <a:t>very</a:t>
            </a:r>
            <a:r>
              <a:rPr lang="sk-SK" sz="2000" dirty="0" smtClean="0"/>
              <a:t> </a:t>
            </a:r>
            <a:r>
              <a:rPr lang="sk-SK" sz="2000" dirty="0" err="1" smtClean="0"/>
              <a:t>effective</a:t>
            </a:r>
            <a:r>
              <a:rPr lang="sk-SK" sz="2000" dirty="0" smtClean="0"/>
              <a:t> </a:t>
            </a:r>
            <a:r>
              <a:rPr lang="sk-SK" sz="2000" dirty="0" err="1" smtClean="0"/>
              <a:t>throw</a:t>
            </a:r>
            <a:r>
              <a:rPr lang="sk-SK" sz="2000" dirty="0" smtClean="0"/>
              <a:t>, </a:t>
            </a:r>
            <a:r>
              <a:rPr lang="sk-SK" sz="2000" dirty="0" err="1" smtClean="0"/>
              <a:t>kids</a:t>
            </a:r>
            <a:r>
              <a:rPr lang="sk-SK" sz="2000" dirty="0" smtClean="0"/>
              <a:t> </a:t>
            </a:r>
          </a:p>
          <a:p>
            <a:pPr>
              <a:buNone/>
            </a:pPr>
            <a:r>
              <a:rPr lang="sk-SK" sz="2000" dirty="0" err="1" smtClean="0"/>
              <a:t>like</a:t>
            </a:r>
            <a:r>
              <a:rPr lang="sk-SK" sz="2000" dirty="0" smtClean="0"/>
              <a:t> </a:t>
            </a:r>
            <a:r>
              <a:rPr lang="sk-SK" sz="2000" dirty="0" err="1" smtClean="0"/>
              <a:t>this</a:t>
            </a:r>
            <a:r>
              <a:rPr lang="sk-SK" sz="2000" dirty="0" smtClean="0"/>
              <a:t> </a:t>
            </a:r>
            <a:r>
              <a:rPr lang="sk-SK" sz="2000" dirty="0" err="1" smtClean="0"/>
              <a:t>technique</a:t>
            </a:r>
            <a:r>
              <a:rPr lang="sk-SK" sz="2000" dirty="0" smtClean="0"/>
              <a:t>.</a:t>
            </a:r>
          </a:p>
          <a:p>
            <a:pPr>
              <a:buNone/>
            </a:pPr>
            <a:endParaRPr lang="sk-SK" dirty="0" smtClean="0"/>
          </a:p>
        </p:txBody>
      </p:sp>
      <p:pic>
        <p:nvPicPr>
          <p:cNvPr id="4" name="Obrázok 3" descr="2158679_ori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0768"/>
            <a:ext cx="5381625" cy="1752600"/>
          </a:xfrm>
          <a:prstGeom prst="rect">
            <a:avLst/>
          </a:prstGeom>
        </p:spPr>
      </p:pic>
      <p:pic>
        <p:nvPicPr>
          <p:cNvPr id="8" name="Obrázok 7" descr="tumblr_ni2ibqKPQJ1tfrx5ho1_400.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2564904"/>
            <a:ext cx="3429000" cy="1924050"/>
          </a:xfrm>
          <a:prstGeom prst="rect">
            <a:avLst/>
          </a:prstGeom>
        </p:spPr>
      </p:pic>
    </p:spTree>
    <p:extLst>
      <p:ext uri="{BB962C8B-B14F-4D97-AF65-F5344CB8AC3E}">
        <p14:creationId xmlns:p14="http://schemas.microsoft.com/office/powerpoint/2010/main" val="339721043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361</TotalTime>
  <Words>519</Words>
  <Application>Microsoft Office PowerPoint</Application>
  <PresentationFormat>Prezentácia na obrazovke (4:3)</PresentationFormat>
  <Paragraphs>79</Paragraphs>
  <Slides>19</Slides>
  <Notes>0</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19</vt:i4>
      </vt:variant>
    </vt:vector>
  </HeadingPairs>
  <TitlesOfParts>
    <vt:vector size="23" baseType="lpstr">
      <vt:lpstr>ＭＳ Ｐゴシック</vt:lpstr>
      <vt:lpstr>Arial</vt:lpstr>
      <vt:lpstr>Calibri</vt:lpstr>
      <vt:lpstr>Motív Office</vt:lpstr>
      <vt:lpstr>Kniha športu</vt:lpstr>
      <vt:lpstr>JUDO</vt:lpstr>
      <vt:lpstr>História džuda Judo založil profesor Džigoró Kanó (angl. Jigoro Kano) v roku 1882. Motívom k štúdiu džiu-džitsu a iných bojových techník bol úsek jeho života na strednej škole, kde musel znášať mnohé fyzické násilie od silnejších spolužiakov. Jeho poznanie pri štúdiu rôznych foriem bojových umení u uznávaných majstrov potom prepracoval vo vlastný štýl bojového umenia (vtedy tiež nazývaného Kano-ryu-džiu-džitsu), ktorý nazval Kudokan Judo, aby sa odlíšil od už existujúcej školy džiu-džitsu, ktorá sa tiež nazývala Džudo. </vt:lpstr>
      <vt:lpstr>Uznanie nového štýlu ostatnými školami došlo po tzv. Zápase pravdy (Dojo yaburi) medzi školami Kudokan a Tocuka, v ktorom Kanový bojovníci vyhrali všetkých jedenásť zápasov. V roku 1964 sa stalo džudo olympijským športom. Na našom území sa vznik džuda datuje k roku 1919, kedy vysokoškolský šport začal prvý s džudom, a na ne nadviazala armáda s kurzami sebaobrany. Dnes sa dá povedať, že džudo má vo svete dobrý zvuk. </vt:lpstr>
      <vt:lpstr>Charakteristika športového zápasu v džude Džudo je typickým športovým zápasom, v ktorom pri vlastnom výkone – stretnutí ide o prekonanie súpera fyzickou, technickou a taktickou prevahou. Pri riešení úlohy vlastného výkonu sa v džude uplatňuje veľké množstvo pohybových zručností prevažne veľmi zložitej štruktúry. Kontakt medzi oboma súpermi nastáva prostredníctvom úchopu za športový úbor -kimono </vt:lpstr>
      <vt:lpstr>Chvatom z postoja hádže džudista súpera priamo na chrbát v ktoromkoľvek smere, rýchlo a dostatočne silno. V boji na zemi sú tri typické spôsoby chvatov držanie, škrtenie a páčenie v lakťovom kĺbe. Okrem chvatov tvoria náplň techniky džuda ďalšie typické prvky. Sú to rôzne spôsoby úchopov, postojov, pohybu po zápasisku, ďalej úhyby, úniky, blokovanie, protichvaty a tiež pády, ktoré majú ochrannú funkciu.  </vt:lpstr>
      <vt:lpstr>Džudo techniky NAGE-WAZA techniky hodov:   (te-waza) techniky rúk   (koši-waza) techniky bokov   (aši-waza) techniky nôh  (sutemi-waza) techniky strhov KATAME-WAZA techniky zneškodnenia na zemi:   (osaekomi-waza) techniky znehybnenia  (kansecu-waza) techniky páčenia  (šime-waza) techniky škrtenia </vt:lpstr>
      <vt:lpstr>Arm techniques Seoi-nage (背負い投げ) (shoulder throw) is one of the original judo throws, seoi-nage is very effective throw and easy to learn, soldiers and police staff uses this technique.</vt:lpstr>
      <vt:lpstr>Technika bokov  Ō goshi (大腰,) prehod cez bok   jedna z pôvodných techník, tvorí základ džuda je obľúbená u detí. </vt:lpstr>
      <vt:lpstr>Technika nôh Osotogari (大外刈) vonkajší podraz nohou Je to jedna z prvých  40 džudo techník, veľmi účinná, má široké použitie v sebaobrane, využívajú ju aj policajti a vojaci. </vt:lpstr>
      <vt:lpstr>Technika strhov Tomoe nage (巴投) strh na nohe Veľká technika, pomocou ktorej močme hodiť aj ťažšieho súpera, dokonale ju zvládne až skúsenejší džudista.  </vt:lpstr>
      <vt:lpstr>Techniky znehybnenia Kesa-Gatame (袈裟固) základné držanie za šerpu  najčastejšie používané držanie na zemi,  v podstate z neho niet úniku. </vt:lpstr>
      <vt:lpstr>Technika páčenia  Waki-gatame  prelom lakťa pazuchou  je to pákaktorá , má široké uplatnenie v sebaobrane, ale aj v zápase je veľmi účinná, može sa vykonávať ako aj  v postojí tak aj na zemi.  </vt:lpstr>
      <vt:lpstr>Technika škrtenia Hadaka-jime (裸絞め) škrtenie zo zadu bez úchopu za limec  Súpera škrtíme pravým predlaktím. </vt:lpstr>
      <vt:lpstr>Dojo Je špecializovaná hala zo žinenkami (tatami) na trénovanie džuda. </vt:lpstr>
      <vt:lpstr>Kimono Je to športový úbor, ktorý potrebuješ na trénovanie džuda, skladá sa z nohavíc, opaska, a ťažkého kabátu. Kimono môže mať rôznu gramáž a farbu. </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Kniha športu</dc:title>
  <dc:creator>Admin</dc:creator>
  <cp:lastModifiedBy>Ľuboslav Soták</cp:lastModifiedBy>
  <cp:revision>43</cp:revision>
  <dcterms:created xsi:type="dcterms:W3CDTF">2018-06-26T10:49:45Z</dcterms:created>
  <dcterms:modified xsi:type="dcterms:W3CDTF">2018-07-03T16:51:00Z</dcterms:modified>
</cp:coreProperties>
</file>