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7" r:id="rId18"/>
    <p:sldId id="286" r:id="rId19"/>
    <p:sldId id="279" r:id="rId20"/>
    <p:sldId id="284" r:id="rId21"/>
    <p:sldId id="280" r:id="rId22"/>
    <p:sldId id="281" r:id="rId23"/>
    <p:sldId id="282" r:id="rId24"/>
    <p:sldId id="293" r:id="rId25"/>
    <p:sldId id="288" r:id="rId26"/>
    <p:sldId id="289" r:id="rId27"/>
    <p:sldId id="290" r:id="rId28"/>
    <p:sldId id="291" r:id="rId29"/>
    <p:sldId id="294" r:id="rId30"/>
    <p:sldId id="295" r:id="rId31"/>
    <p:sldId id="296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6" autoAdjust="0"/>
    <p:restoredTop sz="94718" autoAdjust="0"/>
  </p:normalViewPr>
  <p:slideViewPr>
    <p:cSldViewPr snapToGrid="0">
      <p:cViewPr varScale="1">
        <p:scale>
          <a:sx n="83" d="100"/>
          <a:sy n="83" d="100"/>
        </p:scale>
        <p:origin x="136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A4E22-F27D-44F1-950F-2F0F9F0F8B0D}" type="datetimeFigureOut">
              <a:rPr lang="sk-SK" smtClean="0"/>
              <a:t>25. 6. 2018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3C5CE-CA41-4082-BE2C-7391FEDAD7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742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3C5CE-CA41-4082-BE2C-7391FEDAD7E3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955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20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60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83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74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79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58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1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58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83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92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99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E2F99-17FD-49D2-9E84-377177A87635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89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9586" y="460978"/>
            <a:ext cx="7772400" cy="1088735"/>
          </a:xfrm>
          <a:ln/>
          <a:scene3d>
            <a:camera prst="perspectiveContrastingRightFacing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Kronika</a:t>
            </a:r>
            <a:r>
              <a:rPr lang="cs-CZ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partnerství</a:t>
            </a:r>
            <a:endParaRPr lang="cs-CZ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89317" y="4134726"/>
            <a:ext cx="5022762" cy="9428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cs-CZ" altLang="cs-CZ" sz="3600" dirty="0" err="1" smtClean="0">
                <a:solidFill>
                  <a:srgbClr val="212121"/>
                </a:solidFill>
                <a:latin typeface="inherit"/>
              </a:rPr>
              <a:t>Chronicle</a:t>
            </a:r>
            <a:r>
              <a:rPr lang="cs-CZ" altLang="cs-CZ" sz="3600" dirty="0" smtClean="0">
                <a:solidFill>
                  <a:srgbClr val="212121"/>
                </a:solidFill>
                <a:latin typeface="inherit"/>
              </a:rPr>
              <a:t>  </a:t>
            </a:r>
            <a:r>
              <a:rPr lang="cs-CZ" altLang="cs-CZ" sz="3600" dirty="0" err="1" smtClean="0">
                <a:solidFill>
                  <a:srgbClr val="212121"/>
                </a:solidFill>
                <a:latin typeface="inherit"/>
              </a:rPr>
              <a:t>of</a:t>
            </a:r>
            <a:r>
              <a:rPr lang="cs-CZ" altLang="cs-CZ" sz="3600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cs-CZ" altLang="cs-CZ" sz="3600" dirty="0" err="1" smtClean="0">
                <a:solidFill>
                  <a:srgbClr val="212121"/>
                </a:solidFill>
                <a:latin typeface="inherit"/>
              </a:rPr>
              <a:t>partnership</a:t>
            </a:r>
            <a:r>
              <a:rPr lang="cs-CZ" altLang="cs-CZ" sz="1050" dirty="0" smtClean="0">
                <a:solidFill>
                  <a:schemeClr val="tx1"/>
                </a:solidFill>
              </a:rPr>
              <a:t> </a:t>
            </a:r>
            <a:endParaRPr lang="cs-CZ" altLang="cs-CZ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9317" y="2533558"/>
            <a:ext cx="7772400" cy="1088735"/>
          </a:xfrm>
          <a:prstGeom prst="rect">
            <a:avLst/>
          </a:prstGeom>
          <a:solidFill>
            <a:srgbClr val="92D050"/>
          </a:solidFill>
          <a:scene3d>
            <a:camera prst="perspectiveHeroicExtremeLeftFacing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cs-CZ" altLang="cs-CZ" dirty="0" smtClean="0">
                <a:solidFill>
                  <a:schemeClr val="tx1"/>
                </a:solidFill>
              </a:rPr>
              <a:t> Kronika </a:t>
            </a:r>
            <a:r>
              <a:rPr lang="cs-CZ" altLang="cs-CZ" dirty="0" err="1" smtClean="0">
                <a:solidFill>
                  <a:schemeClr val="tx1"/>
                </a:solidFill>
              </a:rPr>
              <a:t>partnerstva</a:t>
            </a:r>
            <a:endParaRPr lang="cs-CZ" altLang="cs-CZ" sz="16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984" y="638126"/>
            <a:ext cx="1800000" cy="18231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09" y="5058000"/>
            <a:ext cx="631579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95993" y="354169"/>
            <a:ext cx="3613300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smtClean="0"/>
              <a:t>Máj/May 2016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395993" y="1665478"/>
            <a:ext cx="4240401" cy="45531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endParaRPr lang="cs-CZ" sz="2400" b="1" dirty="0" smtClean="0"/>
          </a:p>
          <a:p>
            <a:pPr algn="ctr"/>
            <a:r>
              <a:rPr lang="cs-CZ" sz="2400" b="1" dirty="0" err="1" smtClean="0"/>
              <a:t>Stretnutie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žiakov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vo</a:t>
            </a:r>
            <a:r>
              <a:rPr lang="cs-CZ" sz="2400" b="1" dirty="0" smtClean="0"/>
              <a:t> Vranove nad </a:t>
            </a:r>
            <a:r>
              <a:rPr lang="cs-CZ" sz="2400" b="1" dirty="0" err="1" smtClean="0"/>
              <a:t>Topľou</a:t>
            </a:r>
            <a:endParaRPr lang="cs-CZ" sz="2400" b="1" dirty="0"/>
          </a:p>
          <a:p>
            <a:pPr algn="ctr"/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prezentácia</a:t>
            </a:r>
            <a:r>
              <a:rPr lang="cs-CZ" sz="2000" dirty="0" smtClean="0"/>
              <a:t> </a:t>
            </a:r>
            <a:r>
              <a:rPr lang="cs-CZ" sz="2000" dirty="0"/>
              <a:t>školy ZŠ </a:t>
            </a:r>
            <a:r>
              <a:rPr lang="cs-CZ" sz="2000" dirty="0" smtClean="0"/>
              <a:t>Bystřice n. P.</a:t>
            </a:r>
            <a:endParaRPr lang="cs-CZ" sz="2000" dirty="0"/>
          </a:p>
          <a:p>
            <a:pPr marL="342900" indent="-342900">
              <a:buFontTx/>
              <a:buChar char="-"/>
            </a:pPr>
            <a:r>
              <a:rPr lang="cs-CZ" sz="2000" dirty="0"/>
              <a:t>výuka </a:t>
            </a:r>
            <a:r>
              <a:rPr lang="cs-CZ" sz="2000" dirty="0" smtClean="0"/>
              <a:t>volejbalu a juda</a:t>
            </a:r>
            <a:endParaRPr lang="cs-CZ" sz="2000" dirty="0"/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exkurzie</a:t>
            </a:r>
            <a:r>
              <a:rPr lang="cs-CZ" sz="2000" dirty="0" smtClean="0"/>
              <a:t>  </a:t>
            </a:r>
            <a:r>
              <a:rPr lang="cs-CZ" sz="2000" dirty="0" err="1" smtClean="0"/>
              <a:t>zamerané</a:t>
            </a:r>
            <a:r>
              <a:rPr lang="cs-CZ" sz="2000" dirty="0" smtClean="0"/>
              <a:t> k </a:t>
            </a:r>
            <a:r>
              <a:rPr lang="cs-CZ" sz="2000" dirty="0" err="1" smtClean="0"/>
              <a:t>spoznávaniu</a:t>
            </a:r>
            <a:r>
              <a:rPr lang="cs-CZ" sz="2000" dirty="0" smtClean="0"/>
              <a:t>  regionu Vranova nad </a:t>
            </a:r>
            <a:r>
              <a:rPr lang="cs-CZ" sz="2000" dirty="0" err="1" smtClean="0"/>
              <a:t>Topľou</a:t>
            </a:r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r>
              <a:rPr lang="en-GB" sz="2000" b="1" dirty="0" smtClean="0"/>
              <a:t>Meeting of pupils in </a:t>
            </a:r>
            <a:r>
              <a:rPr lang="en-GB" sz="2000" b="1" dirty="0" err="1" smtClean="0"/>
              <a:t>Vranov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nad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Topľou</a:t>
            </a:r>
            <a:endParaRPr lang="en-GB" sz="2000" b="1" dirty="0" smtClean="0"/>
          </a:p>
          <a:p>
            <a:pPr marL="342900" indent="-342900">
              <a:buFontTx/>
              <a:buChar char="-"/>
            </a:pPr>
            <a:endParaRPr lang="en-GB" sz="2000" dirty="0" smtClean="0"/>
          </a:p>
          <a:p>
            <a:pPr marL="342900" indent="-342900">
              <a:buFontTx/>
              <a:buChar char="-"/>
            </a:pPr>
            <a:r>
              <a:rPr lang="en-GB" sz="2000" dirty="0" smtClean="0"/>
              <a:t>presentation of school ZŠ </a:t>
            </a:r>
            <a:r>
              <a:rPr lang="en-GB" sz="2000" dirty="0" err="1" smtClean="0"/>
              <a:t>Bystřice</a:t>
            </a:r>
            <a:r>
              <a:rPr lang="en-GB" sz="2000" dirty="0" smtClean="0"/>
              <a:t> n. P.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lesson</a:t>
            </a:r>
            <a:r>
              <a:rPr lang="sk-SK" sz="2000" dirty="0" smtClean="0"/>
              <a:t>s</a:t>
            </a:r>
            <a:r>
              <a:rPr lang="en-GB" sz="2000" dirty="0" smtClean="0"/>
              <a:t> of volleyball and judo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excursion intended to see region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en-GB" sz="2000" dirty="0" smtClean="0"/>
              <a:t> </a:t>
            </a:r>
            <a:r>
              <a:rPr lang="en-GB" sz="2000" dirty="0" err="1" smtClean="0"/>
              <a:t>Vranov</a:t>
            </a:r>
            <a:r>
              <a:rPr lang="en-GB" sz="2000" dirty="0" smtClean="0"/>
              <a:t> </a:t>
            </a:r>
            <a:r>
              <a:rPr lang="en-GB" sz="2000" dirty="0" err="1" smtClean="0"/>
              <a:t>nad</a:t>
            </a:r>
            <a:r>
              <a:rPr lang="en-GB" sz="2000" dirty="0" smtClean="0"/>
              <a:t> </a:t>
            </a:r>
            <a:r>
              <a:rPr lang="en-GB" sz="2000" dirty="0" err="1" smtClean="0"/>
              <a:t>Topľou</a:t>
            </a:r>
            <a:endParaRPr lang="en-GB" sz="2000" dirty="0" smtClean="0"/>
          </a:p>
        </p:txBody>
      </p:sp>
      <p:pic>
        <p:nvPicPr>
          <p:cNvPr id="10241" name="Picture 1" descr="C:\Users\Ľuboslav Soták\Desktop\Buď fit\DSC05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09" y="1688123"/>
            <a:ext cx="2182591" cy="2907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42" name="Picture 2" descr="C:\Users\Ľuboslav Soták\Desktop\Buď fit\DSC054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06" y="4227759"/>
            <a:ext cx="3009794" cy="2173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4" descr="C:\Users\Ľuboslav Soták\Desktop\Buď fit\DSC051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23" y="2098432"/>
            <a:ext cx="2363800" cy="2192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43" name="Picture 3" descr="C:\Users\Ľuboslav Soták\Desktop\Buď fit\DSC051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46" y="0"/>
            <a:ext cx="3364766" cy="2133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906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285412" y="366910"/>
            <a:ext cx="4534587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 smtClean="0"/>
              <a:t>Jún</a:t>
            </a:r>
            <a:r>
              <a:rPr lang="cs-CZ" sz="3600" b="1" dirty="0" smtClean="0"/>
              <a:t>/June 2016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4579598" y="1913487"/>
            <a:ext cx="4240401" cy="45531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cs-CZ" sz="2400" b="1" dirty="0" err="1" smtClean="0"/>
              <a:t>Prezentácia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pre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žiakov</a:t>
            </a:r>
            <a:r>
              <a:rPr lang="cs-CZ" sz="2400" b="1" dirty="0" smtClean="0"/>
              <a:t> školy</a:t>
            </a:r>
          </a:p>
          <a:p>
            <a:pPr algn="ctr"/>
            <a:endParaRPr lang="cs-CZ" sz="2400" b="1" dirty="0" smtClean="0"/>
          </a:p>
          <a:p>
            <a:r>
              <a:rPr lang="cs-CZ" sz="2000" dirty="0" smtClean="0"/>
              <a:t>-    </a:t>
            </a:r>
            <a:r>
              <a:rPr lang="cs-CZ" sz="2000" dirty="0" err="1" smtClean="0"/>
              <a:t>Informácia</a:t>
            </a:r>
            <a:r>
              <a:rPr lang="cs-CZ" sz="2000" dirty="0" smtClean="0"/>
              <a:t> </a:t>
            </a:r>
            <a:r>
              <a:rPr lang="cs-CZ" sz="2000" dirty="0" err="1" smtClean="0"/>
              <a:t>pre</a:t>
            </a:r>
            <a:r>
              <a:rPr lang="cs-CZ" sz="2000" dirty="0" smtClean="0"/>
              <a:t> </a:t>
            </a:r>
            <a:r>
              <a:rPr lang="cs-CZ" sz="2000" dirty="0" err="1" smtClean="0"/>
              <a:t>žiakov</a:t>
            </a:r>
            <a:r>
              <a:rPr lang="cs-CZ" sz="2000" dirty="0" smtClean="0"/>
              <a:t> školy o realizovaných aktivitách v rámci projektu</a:t>
            </a:r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evaluácia</a:t>
            </a:r>
            <a:r>
              <a:rPr lang="cs-CZ" sz="2000" dirty="0" smtClean="0"/>
              <a:t> projektu za 1. rok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tvorba </a:t>
            </a:r>
            <a:r>
              <a:rPr lang="cs-CZ" sz="2000" dirty="0" err="1" smtClean="0"/>
              <a:t>metodickej</a:t>
            </a:r>
            <a:r>
              <a:rPr lang="cs-CZ" sz="2000" dirty="0" smtClean="0"/>
              <a:t> </a:t>
            </a:r>
            <a:r>
              <a:rPr lang="cs-CZ" sz="2000" dirty="0" err="1" smtClean="0"/>
              <a:t>príručky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pPr algn="ctr"/>
            <a:r>
              <a:rPr lang="en-GB" sz="2400" b="1" dirty="0" smtClean="0"/>
              <a:t>Presentation for pupils of school</a:t>
            </a:r>
          </a:p>
          <a:p>
            <a:pPr algn="ctr"/>
            <a:endParaRPr lang="en-GB" sz="2400" b="1" dirty="0" smtClean="0"/>
          </a:p>
          <a:p>
            <a:pPr marL="342900" indent="-342900">
              <a:buFontTx/>
              <a:buChar char="-"/>
            </a:pPr>
            <a:r>
              <a:rPr lang="en-GB" sz="2000" dirty="0" err="1" smtClean="0"/>
              <a:t>infor</a:t>
            </a:r>
            <a:r>
              <a:rPr lang="sk-SK" sz="2000" dirty="0" err="1" smtClean="0"/>
              <a:t>mation</a:t>
            </a:r>
            <a:r>
              <a:rPr lang="en-GB" sz="2000" dirty="0" smtClean="0"/>
              <a:t> </a:t>
            </a:r>
            <a:r>
              <a:rPr lang="sk-SK" sz="2000" dirty="0" err="1" smtClean="0"/>
              <a:t>for</a:t>
            </a:r>
            <a:r>
              <a:rPr lang="en-GB" sz="2000" dirty="0" smtClean="0"/>
              <a:t> pupils about project´s activities connecting with the project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evaluation of the project during the first year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making of methodical manual</a:t>
            </a:r>
          </a:p>
        </p:txBody>
      </p:sp>
      <p:pic>
        <p:nvPicPr>
          <p:cNvPr id="9218" name="Picture 2" descr="dsc_0241-10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3376246"/>
            <a:ext cx="4220307" cy="2977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222" name="Picture 6" descr="https://scontent-vie1-1.xx.fbcdn.net/v/t1.0-0/c87.0.200.200/p200x200/15319183_1308385172544974_533769693442954882_n.jpg?oh=5f8b937d454ffd63cece4bc68d3c5ee1&amp;oe=5939A23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1" y="363415"/>
            <a:ext cx="2060576" cy="2754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530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52401" y="330722"/>
            <a:ext cx="5720862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dirty="0" err="1" smtClean="0"/>
              <a:t>September</a:t>
            </a:r>
            <a:r>
              <a:rPr lang="cs-CZ" sz="3600" b="1" dirty="0" smtClean="0"/>
              <a:t>/</a:t>
            </a:r>
            <a:r>
              <a:rPr lang="cs-CZ" sz="3600" b="1" dirty="0" err="1" smtClean="0"/>
              <a:t>September</a:t>
            </a:r>
            <a:r>
              <a:rPr lang="cs-CZ" sz="3600" b="1" dirty="0" smtClean="0"/>
              <a:t> 2016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442884" y="1594975"/>
            <a:ext cx="4240401" cy="45531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cs-CZ" sz="2400" b="1" dirty="0" smtClean="0"/>
          </a:p>
          <a:p>
            <a:pPr algn="ctr"/>
            <a:r>
              <a:rPr lang="cs-CZ" sz="2400" b="1" dirty="0" err="1" smtClean="0"/>
              <a:t>Stretnutie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realizačných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tímov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organizácia</a:t>
            </a:r>
            <a:r>
              <a:rPr lang="cs-CZ" sz="2000" dirty="0" smtClean="0"/>
              <a:t> </a:t>
            </a:r>
            <a:r>
              <a:rPr lang="cs-CZ" sz="2000" dirty="0" err="1" smtClean="0"/>
              <a:t>aktivít</a:t>
            </a:r>
            <a:r>
              <a:rPr lang="cs-CZ" sz="2000" dirty="0" smtClean="0"/>
              <a:t> </a:t>
            </a:r>
            <a:r>
              <a:rPr lang="cs-CZ" sz="2000" dirty="0" err="1" smtClean="0"/>
              <a:t>pre</a:t>
            </a:r>
            <a:r>
              <a:rPr lang="cs-CZ" sz="2000" dirty="0" smtClean="0"/>
              <a:t> tento školský  rok – 2. rok </a:t>
            </a:r>
            <a:r>
              <a:rPr lang="cs-CZ" sz="2000" dirty="0" err="1" smtClean="0"/>
              <a:t>partnerstva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endParaRPr lang="cs-CZ" sz="2000" dirty="0" smtClean="0"/>
          </a:p>
          <a:p>
            <a:pPr algn="ctr"/>
            <a:r>
              <a:rPr lang="en-GB" sz="2400" b="1" dirty="0" smtClean="0"/>
              <a:t>The meeting of teams of realisation</a:t>
            </a:r>
          </a:p>
          <a:p>
            <a:pPr algn="ctr"/>
            <a:endParaRPr lang="en-GB" sz="2400" b="1" dirty="0" smtClean="0"/>
          </a:p>
          <a:p>
            <a:pPr marL="342900" indent="-342900">
              <a:buFontTx/>
              <a:buChar char="-"/>
            </a:pPr>
            <a:r>
              <a:rPr lang="en-GB" sz="2000" dirty="0" smtClean="0"/>
              <a:t>organization of activities for this school term – the second year of the partnership</a:t>
            </a:r>
          </a:p>
          <a:p>
            <a:pPr marL="342900" indent="-342900"/>
            <a:endParaRPr lang="cs-CZ" sz="2000" dirty="0"/>
          </a:p>
        </p:txBody>
      </p:sp>
      <p:pic>
        <p:nvPicPr>
          <p:cNvPr id="5122" name="Picture 2" descr="https://lh3.googleusercontent.com/XGArn6xbWT1_Ff4EGvuVblHg6SABN4AQYevV5SeC1WWWVWcmPgmi2F3RW6hjPCTGupdDHnLFNT_DAMBPP3GALWTJ4IJQqCZ9-d2D_-9XSnOT4B0ucr0M9ddtCKZv_geQDpHY-9DudMghit2CIxnZi8mG2NNIyaOwdeJJbifiRCS-Dvot9LRl-0EYpJcagL3SiWWsNNFF9g9CUDxYz4LkRKioloAWOkSEBx4wgvRLmzENKMGpi5JNdvwyGSsN8rRtRepDxZ9q3QI7HnVMe2-fs74rRvVb98hm9R289yfo7p4in8TjAu6TZeTWWJVJsmHx50-qrm-G7uzozKQ0Fc8rjThdH6qVKFSe4ZzPfrv3iq-RBz7m90lTqqOe2Rn78fa249a9Kri8ZBMOYh1sY7OUTtL8tORUy6onXqBsuh7FVFwtjoV1xWagDG0iKIhjr2NrAzPSQfWO7mD-a4LlSmZ8wAf8isBXkA4GUfMOrviZQH4Spd9StjW4e7Ne7tq0IcdjiPcsxf3e-k1OgdfekF9aMFXe_d_I5ZK8hCGWQrL_wHXCWJVxg_ddDMNhVheZpc6Hyr47r7w6V9qvkHePKXut0x_uOh-lDevLDucCDp3s0Swgiz0KZ-LI=w892-h669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135" y="1237821"/>
            <a:ext cx="2819973" cy="2114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4" name="Picture 4" descr="https://lh3.googleusercontent.com/9yrXlW5cqHDLmXdDDvY8Y3yeJyJzV7jvQCON7Hq7DxYvtQdn8QQgRufz8gOwo-VJOaMyNgRv2ZnIfnmpX4G3PXBXOphNshpoPcT2gDhV5LZF43_XDGox3tidBwrYu0P24DX_csYzNzn_UyRjXc_8LTNUK_5yb772hffNWMPBrVNKCNn6QmAxHSIPuLIvS0RDueFeo5B1ri5jXKUh9De3Yg1fXxz8IAJ7h_5pyKQbY4jJ86Ga2Wj6yG9LsU8U0RiYeHuWi1bOtWbMucijZ0aGA1yzZi8YjjbrKLmTF3j6w568B6YzujdX9gCofHXEldpjRaQxeh0xrYm97HbT9TG7eYp5W2nsF0l4vcFHMnre8_kTnMKybbBAO7zKjqky_x2dM2NRa_tan3szg_8d-7m2km7mcIQDX0CQuERhY_iy2MVUdnmPM7yXUoKP2y0b5PJveZp1yOTGIl2Dk7_DFSPVdb6w3PlUZQvymsCiBFsDCSI9T7yDvSSKtwRhyOUtyraqse0QA0dttydHdBvHfhanysmhXwm8-g_vwXkWiewKiqoe5GH7hX7e1B9gyyR8zz9uAg4YJ_jwCQ17BsHQ3hdYgQ3FdaLHb7AotiMAWSsiKSvTA4rO1Pt6=w566-h471-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70" y="3572974"/>
            <a:ext cx="3600694" cy="2996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419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091354" y="366910"/>
            <a:ext cx="4865077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dirty="0" err="1" smtClean="0"/>
              <a:t>Október</a:t>
            </a:r>
            <a:r>
              <a:rPr lang="cs-CZ" sz="3600" b="1" dirty="0" smtClean="0"/>
              <a:t>/</a:t>
            </a:r>
            <a:r>
              <a:rPr lang="cs-CZ" sz="3600" b="1" dirty="0" err="1" smtClean="0"/>
              <a:t>October</a:t>
            </a:r>
            <a:r>
              <a:rPr lang="cs-CZ" sz="3600" b="1" dirty="0" smtClean="0"/>
              <a:t> 2016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4579598" y="1512277"/>
            <a:ext cx="4240401" cy="50643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cs-CZ" sz="1600" b="1" dirty="0" smtClean="0"/>
          </a:p>
          <a:p>
            <a:pPr algn="ctr"/>
            <a:r>
              <a:rPr lang="cs-CZ" sz="1600" b="1" dirty="0" smtClean="0"/>
              <a:t>O pohár starosty města</a:t>
            </a:r>
            <a:br>
              <a:rPr lang="cs-CZ" sz="1600" b="1" dirty="0" smtClean="0"/>
            </a:br>
            <a:r>
              <a:rPr lang="cs-CZ" sz="1600" b="1" dirty="0" smtClean="0"/>
              <a:t>Bystřice n. P.</a:t>
            </a:r>
          </a:p>
          <a:p>
            <a:pPr algn="ctr"/>
            <a:endParaRPr lang="cs-CZ" sz="1600" b="1" dirty="0" smtClean="0"/>
          </a:p>
          <a:p>
            <a:pPr marL="342900" indent="-342900">
              <a:buFontTx/>
              <a:buChar char="-"/>
            </a:pPr>
            <a:r>
              <a:rPr lang="cs-CZ" sz="1600" dirty="0" err="1" smtClean="0"/>
              <a:t>plánovanie</a:t>
            </a:r>
            <a:r>
              <a:rPr lang="cs-CZ" sz="1600" dirty="0" smtClean="0"/>
              <a:t> </a:t>
            </a:r>
            <a:r>
              <a:rPr lang="cs-CZ" sz="1600" dirty="0" err="1" smtClean="0"/>
              <a:t>ďalších</a:t>
            </a:r>
            <a:r>
              <a:rPr lang="cs-CZ" sz="1600" dirty="0" smtClean="0"/>
              <a:t> </a:t>
            </a:r>
            <a:r>
              <a:rPr lang="cs-CZ" sz="1600" dirty="0" err="1" smtClean="0"/>
              <a:t>aktivít</a:t>
            </a:r>
            <a:r>
              <a:rPr lang="cs-CZ" sz="1600" dirty="0" smtClean="0"/>
              <a:t> </a:t>
            </a:r>
            <a:r>
              <a:rPr lang="cs-CZ" sz="1600" dirty="0" err="1" smtClean="0"/>
              <a:t>partnerstva</a:t>
            </a:r>
            <a:endParaRPr lang="cs-CZ" sz="1600" dirty="0" smtClean="0"/>
          </a:p>
          <a:p>
            <a:pPr marL="342900" indent="-342900">
              <a:buFontTx/>
              <a:buChar char="-"/>
            </a:pPr>
            <a:r>
              <a:rPr lang="cs-CZ" sz="1600" dirty="0" err="1" smtClean="0"/>
              <a:t>vzájomné</a:t>
            </a:r>
            <a:r>
              <a:rPr lang="cs-CZ" sz="1600" dirty="0" smtClean="0"/>
              <a:t> </a:t>
            </a:r>
            <a:r>
              <a:rPr lang="cs-CZ" sz="1600" dirty="0" err="1" smtClean="0"/>
              <a:t>spoznávanie</a:t>
            </a:r>
            <a:r>
              <a:rPr lang="cs-CZ" sz="1600" dirty="0" smtClean="0"/>
              <a:t> </a:t>
            </a:r>
            <a:r>
              <a:rPr lang="cs-CZ" sz="1600" dirty="0" err="1" smtClean="0"/>
              <a:t>žiakov</a:t>
            </a:r>
            <a:endParaRPr lang="cs-CZ" sz="1600" dirty="0" smtClean="0"/>
          </a:p>
          <a:p>
            <a:pPr marL="342900" indent="-342900">
              <a:buFontTx/>
              <a:buChar char="-"/>
            </a:pPr>
            <a:r>
              <a:rPr lang="cs-CZ" sz="1600" dirty="0" err="1" smtClean="0"/>
              <a:t>prezentácia</a:t>
            </a:r>
            <a:r>
              <a:rPr lang="cs-CZ" sz="1600" dirty="0" smtClean="0"/>
              <a:t> projektu </a:t>
            </a:r>
            <a:r>
              <a:rPr lang="cs-CZ" sz="1600" dirty="0" err="1" smtClean="0"/>
              <a:t>pre</a:t>
            </a:r>
            <a:r>
              <a:rPr lang="cs-CZ" sz="1600" dirty="0" smtClean="0"/>
              <a:t> </a:t>
            </a:r>
            <a:r>
              <a:rPr lang="cs-CZ" sz="1600" dirty="0" err="1" smtClean="0"/>
              <a:t>rodičov</a:t>
            </a:r>
            <a:r>
              <a:rPr lang="cs-CZ" sz="1600" dirty="0" smtClean="0"/>
              <a:t> </a:t>
            </a:r>
            <a:r>
              <a:rPr lang="cs-CZ" sz="1600" dirty="0" err="1" smtClean="0"/>
              <a:t>žiakov</a:t>
            </a:r>
            <a:r>
              <a:rPr lang="cs-CZ" sz="1600" dirty="0" smtClean="0"/>
              <a:t> </a:t>
            </a:r>
            <a:r>
              <a:rPr lang="cs-CZ" sz="1600" dirty="0" err="1" smtClean="0"/>
              <a:t>našej</a:t>
            </a:r>
            <a:r>
              <a:rPr lang="cs-CZ" sz="1600" dirty="0" smtClean="0"/>
              <a:t> školy</a:t>
            </a:r>
          </a:p>
          <a:p>
            <a:pPr marL="342900" indent="-342900"/>
            <a:endParaRPr lang="cs-CZ" sz="1600" dirty="0" smtClean="0"/>
          </a:p>
          <a:p>
            <a:pPr algn="ctr"/>
            <a:r>
              <a:rPr lang="en-GB" sz="1600" b="1" dirty="0" smtClean="0"/>
              <a:t>About the cup of town major of</a:t>
            </a:r>
            <a:br>
              <a:rPr lang="en-GB" sz="1600" b="1" dirty="0" smtClean="0"/>
            </a:br>
            <a:r>
              <a:rPr lang="en-GB" sz="1600" b="1" dirty="0" err="1" smtClean="0"/>
              <a:t>Bystřice</a:t>
            </a:r>
            <a:r>
              <a:rPr lang="en-GB" sz="1600" b="1" dirty="0" smtClean="0"/>
              <a:t> n. P.</a:t>
            </a:r>
          </a:p>
          <a:p>
            <a:pPr algn="ctr"/>
            <a:endParaRPr lang="en-GB" sz="1600" b="1" dirty="0" smtClean="0"/>
          </a:p>
          <a:p>
            <a:pPr marL="342900" indent="-342900">
              <a:buFontTx/>
              <a:buChar char="-"/>
            </a:pPr>
            <a:r>
              <a:rPr lang="en-GB" sz="1600" dirty="0" smtClean="0"/>
              <a:t>planning another activities of the partnership</a:t>
            </a:r>
          </a:p>
          <a:p>
            <a:pPr marL="342900" indent="-342900">
              <a:buFontTx/>
              <a:buChar char="-"/>
            </a:pPr>
            <a:r>
              <a:rPr lang="en-GB" sz="1600" dirty="0" smtClean="0"/>
              <a:t>knowing of pupils to each other</a:t>
            </a:r>
          </a:p>
          <a:p>
            <a:pPr marL="342900" indent="-342900">
              <a:buFontTx/>
              <a:buChar char="-"/>
            </a:pPr>
            <a:r>
              <a:rPr lang="en-GB" sz="1600" dirty="0" smtClean="0"/>
              <a:t>presentation of the project for parents of our school pupils</a:t>
            </a:r>
          </a:p>
        </p:txBody>
      </p:sp>
      <p:pic>
        <p:nvPicPr>
          <p:cNvPr id="6" name="Picture 2" descr="https://scontent-vie1-1.xx.fbcdn.net/v/t34.0-12/14628000_1305604902785403_842836257_n.jpg?oh=280714b62f5f595833144e33a3f890ed&amp;oe=58A36C7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8" y="199293"/>
            <a:ext cx="3716215" cy="2840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170" name="Picture 2" descr="Pohar starosty1 5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" y="3220918"/>
            <a:ext cx="3730869" cy="279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190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92" y="2926755"/>
            <a:ext cx="2589415" cy="1729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STUDENT\Desktop\Foto 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33" y="3998882"/>
            <a:ext cx="1910727" cy="2736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ok 7" descr="P_20151027_15582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4681563" y="4572005"/>
            <a:ext cx="2473570" cy="1835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3" descr="E:\Stanislav Kozák\Foto 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45" y="0"/>
            <a:ext cx="3176955" cy="1951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33" y="1854629"/>
            <a:ext cx="2003576" cy="2144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6" descr="https://scontent-fra3-1.xx.fbcdn.net/hphotos-xfp1/v/t1.0-9/11855735_1007110952652543_2381468200494310438_n.jpg?oh=581f7a83356b5c959df8d62fa8a57c61&amp;oe=56D0AF4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5937">
            <a:off x="4477018" y="1239218"/>
            <a:ext cx="3227109" cy="1815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Nadpis 7"/>
          <p:cNvSpPr txBox="1">
            <a:spLocks/>
          </p:cNvSpPr>
          <p:nvPr/>
        </p:nvSpPr>
        <p:spPr>
          <a:xfrm>
            <a:off x="164123" y="354169"/>
            <a:ext cx="5627077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err="1" smtClean="0"/>
              <a:t>November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lang="cs-CZ" sz="3600" b="1" dirty="0" smtClean="0"/>
              <a:t>Nov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ember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2016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Zástupný symbol pro text 11"/>
          <p:cNvSpPr txBox="1">
            <a:spLocks/>
          </p:cNvSpPr>
          <p:nvPr/>
        </p:nvSpPr>
        <p:spPr>
          <a:xfrm>
            <a:off x="488244" y="1585241"/>
            <a:ext cx="4240401" cy="48272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 cap="flat" cmpd="sng" algn="ctr">
            <a:solidFill>
              <a:srgbClr val="FFC000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sk-SK" sz="2400" b="1" dirty="0" smtClean="0"/>
              <a:t>Príprava projektového stretnutia vo Vranove nad Topľou</a:t>
            </a:r>
          </a:p>
          <a:p>
            <a:endParaRPr lang="sk-SK" sz="2400" b="1" dirty="0" smtClean="0"/>
          </a:p>
          <a:p>
            <a:r>
              <a:rPr lang="sk-SK" sz="2400" dirty="0" smtClean="0"/>
              <a:t>- stretnutie realizačných tímov</a:t>
            </a:r>
          </a:p>
          <a:p>
            <a:r>
              <a:rPr lang="sk-SK" sz="2400" dirty="0" smtClean="0"/>
              <a:t> - tvorba vizitiek</a:t>
            </a:r>
          </a:p>
          <a:p>
            <a:pPr>
              <a:buFontTx/>
              <a:buChar char="-"/>
            </a:pPr>
            <a:r>
              <a:rPr lang="sk-SK" sz="2400" dirty="0" smtClean="0"/>
              <a:t> príprava harmonogramu aktivít</a:t>
            </a:r>
          </a:p>
          <a:p>
            <a:endParaRPr lang="sk-SK" sz="2400" dirty="0" smtClean="0"/>
          </a:p>
          <a:p>
            <a:r>
              <a:rPr lang="en-GB" sz="2400" b="1" dirty="0" smtClean="0"/>
              <a:t>Preparation of project meeting in </a:t>
            </a:r>
            <a:r>
              <a:rPr lang="en-GB" sz="2400" b="1" dirty="0" err="1" smtClean="0"/>
              <a:t>Vranov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nad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Topľou</a:t>
            </a:r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dirty="0" smtClean="0"/>
              <a:t>- meeting of teams of realisation</a:t>
            </a:r>
          </a:p>
          <a:p>
            <a:r>
              <a:rPr lang="en-GB" sz="2400" dirty="0" smtClean="0"/>
              <a:t> - making the cards</a:t>
            </a:r>
          </a:p>
          <a:p>
            <a:pPr>
              <a:buFontTx/>
              <a:buChar char="-"/>
            </a:pPr>
            <a:r>
              <a:rPr lang="en-GB" sz="2400" dirty="0" smtClean="0"/>
              <a:t> preparation of the schedule of activities</a:t>
            </a:r>
          </a:p>
          <a:p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7"/>
          <p:cNvSpPr>
            <a:spLocks noGrp="1"/>
          </p:cNvSpPr>
          <p:nvPr>
            <p:ph type="title"/>
          </p:nvPr>
        </p:nvSpPr>
        <p:spPr>
          <a:xfrm>
            <a:off x="3423138" y="329965"/>
            <a:ext cx="5533293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dirty="0" err="1" smtClean="0"/>
              <a:t>December</a:t>
            </a:r>
            <a:r>
              <a:rPr lang="cs-CZ" sz="3600" b="1" dirty="0" smtClean="0"/>
              <a:t>/</a:t>
            </a:r>
            <a:r>
              <a:rPr lang="cs-CZ" sz="3600" b="1" dirty="0" err="1" smtClean="0"/>
              <a:t>December</a:t>
            </a:r>
            <a:r>
              <a:rPr lang="cs-CZ" sz="3600" b="1" dirty="0" smtClean="0"/>
              <a:t> 2016</a:t>
            </a:r>
            <a:endParaRPr lang="cs-CZ" sz="3600" b="1" dirty="0"/>
          </a:p>
        </p:txBody>
      </p:sp>
      <p:pic>
        <p:nvPicPr>
          <p:cNvPr id="5121" name="Picture 1" descr="C:\Users\Ľuboslav Soták\Desktop\Buď fit\DSC04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" y="121434"/>
            <a:ext cx="2929162" cy="2489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4" name="Picture 4" descr="https://scontent-vie1-1.xx.fbcdn.net/v/t1.0-0/c0.0.200.200/p200x200/15268029_1308389622544529_6382840899078576668_n.jpg?oh=2a1eda71edb12ce110441344a079caec&amp;oe=58FD903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34" y="1747271"/>
            <a:ext cx="2669911" cy="2772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Zástupný symbol pro text 11"/>
          <p:cNvSpPr txBox="1">
            <a:spLocks/>
          </p:cNvSpPr>
          <p:nvPr/>
        </p:nvSpPr>
        <p:spPr>
          <a:xfrm>
            <a:off x="5227782" y="1496291"/>
            <a:ext cx="3823854" cy="52151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sk-SK" sz="2400" b="1" dirty="0" smtClean="0"/>
              <a:t>Stretnutie vo Vranove nad Topľou</a:t>
            </a:r>
          </a:p>
          <a:p>
            <a:endParaRPr lang="sk-SK" sz="2400" b="1" dirty="0" smtClean="0">
              <a:ln w="57150">
                <a:solidFill>
                  <a:schemeClr val="tx1"/>
                </a:solidFill>
              </a:ln>
            </a:endParaRPr>
          </a:p>
          <a:p>
            <a:pPr>
              <a:buFontTx/>
              <a:buChar char="-"/>
            </a:pPr>
            <a:r>
              <a:rPr lang="sk-SK" sz="2400" dirty="0" smtClean="0"/>
              <a:t> výučba  volejbalu, džuda, doplnkové športové aktivity</a:t>
            </a:r>
          </a:p>
          <a:p>
            <a:pPr>
              <a:buFontTx/>
              <a:buChar char="-"/>
            </a:pPr>
            <a:r>
              <a:rPr lang="sk-SK" sz="2400" dirty="0" smtClean="0"/>
              <a:t> exkurzie zamerané na spoznávanie regiónu Vranov nad Topľou</a:t>
            </a:r>
          </a:p>
          <a:p>
            <a:pPr>
              <a:buFontTx/>
              <a:buChar char="-"/>
            </a:pPr>
            <a:r>
              <a:rPr lang="sk-SK" sz="2400" dirty="0" smtClean="0"/>
              <a:t> </a:t>
            </a:r>
            <a:r>
              <a:rPr lang="sk-SK" sz="2400" dirty="0" err="1" smtClean="0"/>
              <a:t>evalvácia</a:t>
            </a:r>
            <a:endParaRPr lang="sk-SK" sz="2400" dirty="0" smtClean="0"/>
          </a:p>
          <a:p>
            <a:endParaRPr lang="en-GB" sz="2400" dirty="0" smtClean="0">
              <a:ln w="57150">
                <a:solidFill>
                  <a:schemeClr val="tx1"/>
                </a:solidFill>
              </a:ln>
            </a:endParaRPr>
          </a:p>
          <a:p>
            <a:r>
              <a:rPr lang="en-GB" sz="2400" b="1" dirty="0" smtClean="0"/>
              <a:t>Meeting in </a:t>
            </a:r>
            <a:r>
              <a:rPr lang="en-GB" sz="2400" b="1" dirty="0" err="1" smtClean="0"/>
              <a:t>Vranov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nad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Topľou</a:t>
            </a:r>
            <a:endParaRPr lang="en-GB" sz="2400" b="1" dirty="0" smtClean="0"/>
          </a:p>
          <a:p>
            <a:endParaRPr lang="en-GB" sz="2400" b="1" dirty="0" smtClean="0"/>
          </a:p>
          <a:p>
            <a:pPr>
              <a:buFontTx/>
              <a:buChar char="-"/>
            </a:pPr>
            <a:r>
              <a:rPr lang="en-GB" sz="2400" dirty="0" smtClean="0"/>
              <a:t> teaching of volleyball, judo, additional sport activities</a:t>
            </a:r>
          </a:p>
          <a:p>
            <a:pPr>
              <a:buFontTx/>
              <a:buChar char="-"/>
            </a:pPr>
            <a:r>
              <a:rPr lang="en-GB" sz="2400" dirty="0" smtClean="0"/>
              <a:t> excursions pointed  to recognising of region of </a:t>
            </a:r>
            <a:r>
              <a:rPr lang="en-GB" sz="2400" dirty="0" err="1" smtClean="0"/>
              <a:t>Vranov</a:t>
            </a:r>
            <a:r>
              <a:rPr lang="en-GB" sz="2400" dirty="0" smtClean="0"/>
              <a:t> </a:t>
            </a:r>
            <a:r>
              <a:rPr lang="en-GB" sz="2400" dirty="0" err="1" smtClean="0"/>
              <a:t>nad</a:t>
            </a:r>
            <a:r>
              <a:rPr lang="en-GB" sz="2400" dirty="0" smtClean="0"/>
              <a:t> </a:t>
            </a:r>
            <a:r>
              <a:rPr lang="en-GB" sz="2400" dirty="0" err="1" smtClean="0"/>
              <a:t>Topľou</a:t>
            </a:r>
            <a:endParaRPr lang="en-GB" sz="2400" dirty="0" smtClean="0"/>
          </a:p>
          <a:p>
            <a:r>
              <a:rPr lang="en-GB" sz="2400" dirty="0" smtClean="0"/>
              <a:t>- evaluation</a:t>
            </a:r>
          </a:p>
          <a:p>
            <a:endParaRPr lang="sk-SK" sz="2400" dirty="0"/>
          </a:p>
        </p:txBody>
      </p:sp>
      <p:pic>
        <p:nvPicPr>
          <p:cNvPr id="12" name="Picture 2" descr="C:\Users\Ľuboslav Soták\Desktop\Buď fit\DSC050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" y="3294183"/>
            <a:ext cx="2712938" cy="2672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6" name="Picture 6" descr="https://scontent-vie1-1.xx.fbcdn.net/v/t1.0-0/c0.33.200.200/p200x200/15317780_1308385615878263_5771397652159772335_n.jpg?oh=3f18f7e0da168f832fe39cb1bd169730&amp;oe=590051F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35" y="4630614"/>
            <a:ext cx="2593310" cy="2080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7"/>
          <p:cNvSpPr txBox="1">
            <a:spLocks/>
          </p:cNvSpPr>
          <p:nvPr/>
        </p:nvSpPr>
        <p:spPr>
          <a:xfrm>
            <a:off x="187569" y="390357"/>
            <a:ext cx="4865077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err="1" smtClean="0"/>
              <a:t>Januá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r/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January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2017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text 11"/>
          <p:cNvSpPr txBox="1">
            <a:spLocks/>
          </p:cNvSpPr>
          <p:nvPr/>
        </p:nvSpPr>
        <p:spPr>
          <a:xfrm>
            <a:off x="429629" y="1547446"/>
            <a:ext cx="4240401" cy="49002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 cap="flat" cmpd="sng" algn="ctr">
            <a:solidFill>
              <a:srgbClr val="FFC000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sk-SK" sz="2400" b="1" dirty="0" smtClean="0"/>
              <a:t>Stretnutie realizačných tímov</a:t>
            </a:r>
          </a:p>
          <a:p>
            <a:endParaRPr lang="sk-SK" sz="2400" b="1" dirty="0" smtClean="0"/>
          </a:p>
          <a:p>
            <a:pPr marL="342900" indent="-342900">
              <a:buFontTx/>
              <a:buChar char="-"/>
            </a:pPr>
            <a:r>
              <a:rPr lang="sk-SK" sz="2400" dirty="0" smtClean="0"/>
              <a:t>priebežná tvorba Knihy športu a metodík </a:t>
            </a:r>
          </a:p>
          <a:p>
            <a:pPr marL="342900" indent="-342900">
              <a:buFontTx/>
              <a:buChar char="-"/>
            </a:pPr>
            <a:r>
              <a:rPr lang="sk-SK" sz="2400" dirty="0"/>
              <a:t>k</a:t>
            </a:r>
            <a:r>
              <a:rPr lang="sk-SK" sz="2400" dirty="0" smtClean="0"/>
              <a:t>orčuľovanie – podpora pohybových aktivít</a:t>
            </a:r>
          </a:p>
          <a:p>
            <a:endParaRPr lang="sk-SK" sz="2400" dirty="0" smtClean="0"/>
          </a:p>
          <a:p>
            <a:r>
              <a:rPr lang="en-GB" sz="2400" b="1" dirty="0" smtClean="0"/>
              <a:t>Meeting of the teams of realisation</a:t>
            </a:r>
          </a:p>
          <a:p>
            <a:endParaRPr lang="en-GB" sz="2400" b="1" dirty="0" smtClean="0"/>
          </a:p>
          <a:p>
            <a:pPr marL="342900" indent="-342900">
              <a:buFontTx/>
              <a:buChar char="-"/>
            </a:pPr>
            <a:r>
              <a:rPr lang="en-GB" sz="2400" dirty="0" smtClean="0"/>
              <a:t>continuous creating of Sport book, methodologies </a:t>
            </a:r>
            <a:endParaRPr lang="sk-SK" sz="2400" dirty="0" smtClean="0"/>
          </a:p>
          <a:p>
            <a:pPr marL="342900" indent="-342900">
              <a:buFontTx/>
              <a:buChar char="-"/>
            </a:pPr>
            <a:r>
              <a:rPr lang="sk-SK" sz="2400" dirty="0"/>
              <a:t>s</a:t>
            </a:r>
            <a:r>
              <a:rPr lang="en-GB" sz="2400" dirty="0" err="1" smtClean="0"/>
              <a:t>kating</a:t>
            </a:r>
            <a:r>
              <a:rPr lang="en-GB" sz="2400" dirty="0" smtClean="0"/>
              <a:t> – sup</a:t>
            </a:r>
            <a:r>
              <a:rPr lang="sk-SK" sz="2400" dirty="0" smtClean="0"/>
              <a:t>p</a:t>
            </a:r>
            <a:r>
              <a:rPr lang="en-GB" sz="2400" dirty="0" smtClean="0"/>
              <a:t>ort of the movement activities</a:t>
            </a:r>
          </a:p>
          <a:p>
            <a:endParaRPr lang="sk-SK" sz="2400" dirty="0" smtClean="0"/>
          </a:p>
        </p:txBody>
      </p:sp>
      <p:pic>
        <p:nvPicPr>
          <p:cNvPr id="1026" name="Picture 2" descr="https://lh3.googleusercontent.com/YLgJqUUfdkNuqBwuEioktib_pAbWyV0yTZ-tT79GFxnFfmtUGE-E4IPZUlIT-hNX_L-fcgKnAflndJuCdv_OLpzoxX6sdfzSl_HOMuEwb3DnJL9bB8m55Ta5e1GW0EkkQ0euthUjOffR3zycmISG9ML_pKb8ol-KiFB-FBmUfF7iho7ylTfU7PHQG2f4cNGPoJMgZB8D9EDH2bOqs7gEkt2zmJzeiw67nc5IxfCbVgfJ4eZAAhYI87mC9M39CunfANpqrZL9Wl4S2dwNXJz5FycJLsjt86ujZOOF3mJlfhbDAM5ORaNP9aotzjDvU___kUT-k7B9dYhiQTTe3LGeZVmOsW5tXrt28zMkrisRxFE4XqiStYJTag5HgQn1fMB6WnK_0b54fBCLh3MXcqE3e-H7h4akWZYopFY1CyhVNbdnPdIrtLUsDplNmoyeJgQWUWI9D62lvAxX-YfGjulnSAAUe7v3RzqCDugJB9r1nROAu1p4gW3IdxLr3d-CtCMkrpAFOWFio71pKbz0rvaGvOewAbsAtu6tB1Dt3FOerY1QTPsO9WMgblg9gqjnhCc4mOfgwkbo90N8NZD1D2DeAUQepdLnK3gx-drhQbJhlVkyil-DvUOk=w1024-h576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68" y="281354"/>
            <a:ext cx="3548184" cy="2731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8" name="Picture 4" descr="https://lh3.googleusercontent.com/PtPfwaNkKFGLxJOxsz5CNVrwD0rWfMGGyV-74mGi5hHtrQrbij9EQaLhDrZ3wNSI07pUxUPzpU1POlSLC2bYvjvfjsNPm5RZNUl4QPzIN6tgLAGhyV7zX7s6iijfHoOfqFyjnJNrSPHIhSSlL9R9RhbFxc2B0uMm5L-RGoZBgMFnDX8EG910bYeQBFF6rv-PuVXHuHbx4qjrgfq6cAt3afsoXEfnAiFo14m_Wp4U8MFgnmnar105Y-P2u41_Pmc8qqsemoyW5zjmJ1ua0pCLdBn7xt11ZI60SLapW2SBqeaaTmBLeVWFh6HIK46N8JKwk3P3zNUzXQkOYHyhmEo4JXnRiV1gGblnyAT4vy3v55yYvcZYFwqKsrSuN9NbJB9lDDo2-J1-OuLy20M-BDFCMpHUJ1BRv4ioIpP2_UAh3Iov7eQuH7aWg9jUzaELJSHr_g-uPUC3BXGAhP0nWTXVrTqNIJIxIjHuvEYsUvTECRdlxgERNr7IVPtwJiBwNNQQRFUPb6iKNYPZ_M3Wc23sM4Kbei_LXniWARrsSH-y3o6LEFwus2ONwQQzgzTMor95dkh25vu-uBusmmWs5njkl8HIUwbEkC_FfPiKohBMjs2ltduq8B9x=w1024-h641-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38" y="3428145"/>
            <a:ext cx="4130816" cy="2585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11"/>
          <p:cNvSpPr txBox="1">
            <a:spLocks/>
          </p:cNvSpPr>
          <p:nvPr/>
        </p:nvSpPr>
        <p:spPr>
          <a:xfrm>
            <a:off x="5283200" y="1431635"/>
            <a:ext cx="3661507" cy="5043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 cap="flat" cmpd="sng" algn="ctr">
            <a:solidFill>
              <a:srgbClr val="FFC000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sk-SK" sz="2200" dirty="0" smtClean="0"/>
              <a:t>-   doplnkové </a:t>
            </a:r>
            <a:r>
              <a:rPr lang="sk-SK" sz="2200" dirty="0"/>
              <a:t>pohybové aktivity žiakov a rodičov – zumba a aerobik</a:t>
            </a:r>
          </a:p>
          <a:p>
            <a:r>
              <a:rPr lang="sk-SK" sz="2200" dirty="0" smtClean="0"/>
              <a:t>-   priebežná </a:t>
            </a:r>
            <a:r>
              <a:rPr lang="sk-SK" sz="2200" dirty="0"/>
              <a:t>tvorba kroniky partnerstva</a:t>
            </a:r>
          </a:p>
          <a:p>
            <a:endParaRPr lang="sk-SK" sz="2400" dirty="0" smtClean="0"/>
          </a:p>
          <a:p>
            <a:r>
              <a:rPr lang="sk-SK" sz="2400" dirty="0" smtClean="0"/>
              <a:t>- </a:t>
            </a:r>
            <a:r>
              <a:rPr lang="sk-SK" sz="2200" dirty="0" err="1"/>
              <a:t>a</a:t>
            </a:r>
            <a:r>
              <a:rPr lang="sk-SK" sz="2200" dirty="0" err="1" smtClean="0"/>
              <a:t>dditional</a:t>
            </a:r>
            <a:r>
              <a:rPr lang="sk-SK" sz="2200" dirty="0" smtClean="0"/>
              <a:t> movement activities of pupils and </a:t>
            </a:r>
            <a:r>
              <a:rPr lang="sk-SK" sz="2200" dirty="0" err="1" smtClean="0"/>
              <a:t>parents</a:t>
            </a:r>
            <a:r>
              <a:rPr lang="sk-SK" sz="2200" dirty="0" smtClean="0"/>
              <a:t> - zumba and </a:t>
            </a:r>
            <a:r>
              <a:rPr lang="sk-SK" sz="2200" dirty="0" err="1" smtClean="0"/>
              <a:t>aerobic</a:t>
            </a:r>
            <a:endParaRPr lang="sk-SK" sz="2200" dirty="0" smtClean="0"/>
          </a:p>
          <a:p>
            <a:r>
              <a:rPr lang="sk-SK" sz="2400" dirty="0" smtClean="0"/>
              <a:t>- </a:t>
            </a:r>
            <a:r>
              <a:rPr lang="en-GB" sz="2200" dirty="0">
                <a:solidFill>
                  <a:prstClr val="black"/>
                </a:solidFill>
              </a:rPr>
              <a:t>continuous creating of </a:t>
            </a:r>
            <a:r>
              <a:rPr lang="sk-SK" sz="2200" dirty="0" smtClean="0">
                <a:solidFill>
                  <a:prstClr val="black"/>
                </a:solidFill>
              </a:rPr>
              <a:t>book of partnership</a:t>
            </a:r>
            <a:endParaRPr lang="en-GB" sz="2400" dirty="0" smtClean="0"/>
          </a:p>
          <a:p>
            <a:endParaRPr lang="sk-SK" sz="2400" dirty="0"/>
          </a:p>
        </p:txBody>
      </p:sp>
      <p:sp>
        <p:nvSpPr>
          <p:cNvPr id="11" name="Nadpis 7"/>
          <p:cNvSpPr>
            <a:spLocks noGrp="1"/>
          </p:cNvSpPr>
          <p:nvPr>
            <p:ph type="title"/>
          </p:nvPr>
        </p:nvSpPr>
        <p:spPr>
          <a:xfrm>
            <a:off x="3976914" y="366910"/>
            <a:ext cx="4979517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dirty="0" err="1" smtClean="0"/>
              <a:t>Február</a:t>
            </a:r>
            <a:r>
              <a:rPr lang="cs-CZ" sz="3600" b="1" dirty="0" smtClean="0"/>
              <a:t>/</a:t>
            </a:r>
            <a:r>
              <a:rPr lang="cs-CZ" sz="3600" b="1" dirty="0" err="1" smtClean="0"/>
              <a:t>February</a:t>
            </a:r>
            <a:r>
              <a:rPr lang="cs-CZ" sz="3600" b="1" dirty="0" smtClean="0"/>
              <a:t> 2017</a:t>
            </a:r>
            <a:endParaRPr lang="cs-CZ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174"/>
            <a:ext cx="2756148" cy="2815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48" y="3817174"/>
            <a:ext cx="2416671" cy="2815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48" y="1556973"/>
            <a:ext cx="1798638" cy="182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228"/>
            <a:ext cx="2465862" cy="319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4555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7"/>
          <p:cNvSpPr txBox="1">
            <a:spLocks/>
          </p:cNvSpPr>
          <p:nvPr/>
        </p:nvSpPr>
        <p:spPr>
          <a:xfrm>
            <a:off x="187569" y="390357"/>
            <a:ext cx="4865077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noProof="0" dirty="0" err="1" smtClean="0"/>
              <a:t>Marec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March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2017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text 11"/>
          <p:cNvSpPr txBox="1">
            <a:spLocks/>
          </p:cNvSpPr>
          <p:nvPr/>
        </p:nvSpPr>
        <p:spPr>
          <a:xfrm>
            <a:off x="429629" y="1547446"/>
            <a:ext cx="4240401" cy="49002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 cap="flat" cmpd="sng" algn="ctr">
            <a:solidFill>
              <a:srgbClr val="FFC000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sk-SK" sz="2400" b="1" dirty="0" smtClean="0"/>
              <a:t>Stretnutie realizačných tímov</a:t>
            </a:r>
          </a:p>
          <a:p>
            <a:endParaRPr lang="sk-SK" sz="2400" dirty="0"/>
          </a:p>
          <a:p>
            <a:r>
              <a:rPr lang="sk-SK" sz="2400" dirty="0"/>
              <a:t>-</a:t>
            </a:r>
            <a:r>
              <a:rPr lang="sk-SK" sz="2400" dirty="0" smtClean="0"/>
              <a:t>    príprava  </a:t>
            </a:r>
            <a:r>
              <a:rPr lang="sk-SK" sz="2400" dirty="0"/>
              <a:t>Dňa otvorených dverí a projektového dňa</a:t>
            </a:r>
          </a:p>
          <a:p>
            <a:r>
              <a:rPr lang="sk-SK" sz="2400" dirty="0" smtClean="0"/>
              <a:t>-    </a:t>
            </a:r>
            <a:r>
              <a:rPr lang="sk-SK" sz="2400" dirty="0" err="1" smtClean="0"/>
              <a:t>florbalový</a:t>
            </a:r>
            <a:r>
              <a:rPr lang="sk-SK" sz="2400" dirty="0" smtClean="0"/>
              <a:t>  turnaj </a:t>
            </a:r>
            <a:r>
              <a:rPr lang="sk-SK" sz="2400" dirty="0"/>
              <a:t>žiakov 2. stupňa</a:t>
            </a:r>
          </a:p>
          <a:p>
            <a:pPr marL="342900" indent="-342900">
              <a:buFontTx/>
              <a:buChar char="-"/>
            </a:pPr>
            <a:r>
              <a:rPr lang="sk-SK" sz="2400" dirty="0" smtClean="0"/>
              <a:t>priebežná tvorba Knihy športu a metodík 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r>
              <a:rPr lang="en-GB" sz="2400" b="1" dirty="0" smtClean="0"/>
              <a:t>Meeting of the teams of realisation</a:t>
            </a:r>
          </a:p>
          <a:p>
            <a:r>
              <a:rPr lang="sk-SK" sz="2400" dirty="0" smtClean="0"/>
              <a:t>-     </a:t>
            </a:r>
            <a:r>
              <a:rPr lang="sk-SK" sz="2400" dirty="0" err="1"/>
              <a:t>p</a:t>
            </a:r>
            <a:r>
              <a:rPr lang="sk-SK" sz="2400" dirty="0" err="1" smtClean="0"/>
              <a:t>reparing</a:t>
            </a:r>
            <a:r>
              <a:rPr lang="sk-SK" sz="2400" dirty="0" smtClean="0"/>
              <a:t> of </a:t>
            </a:r>
            <a:r>
              <a:rPr lang="sk-SK" sz="2400" dirty="0" err="1" smtClean="0"/>
              <a:t>Day</a:t>
            </a:r>
            <a:r>
              <a:rPr lang="sk-SK" sz="2400" dirty="0" smtClean="0"/>
              <a:t> of </a:t>
            </a:r>
            <a:r>
              <a:rPr lang="sk-SK" sz="2400" dirty="0" err="1" smtClean="0"/>
              <a:t>open</a:t>
            </a:r>
            <a:r>
              <a:rPr lang="sk-SK" sz="2400" dirty="0" smtClean="0"/>
              <a:t> door and </a:t>
            </a:r>
            <a:r>
              <a:rPr lang="sk-SK" sz="2400" dirty="0" err="1" smtClean="0"/>
              <a:t>project</a:t>
            </a:r>
            <a:r>
              <a:rPr lang="sk-SK" sz="2400" dirty="0" smtClean="0"/>
              <a:t> </a:t>
            </a:r>
            <a:r>
              <a:rPr lang="sk-SK" sz="2400" dirty="0" err="1" smtClean="0"/>
              <a:t>day</a:t>
            </a:r>
            <a:endParaRPr lang="en-GB" sz="2400" dirty="0" smtClean="0"/>
          </a:p>
          <a:p>
            <a:pPr marL="342900" indent="-342900">
              <a:buFontTx/>
              <a:buChar char="-"/>
            </a:pPr>
            <a:r>
              <a:rPr lang="en-GB" sz="2400" dirty="0" smtClean="0"/>
              <a:t>continuous creating of Sport book, methodologies </a:t>
            </a:r>
            <a:endParaRPr lang="sk-SK" sz="2400" dirty="0" smtClean="0"/>
          </a:p>
          <a:p>
            <a:pPr marL="342900" indent="-342900">
              <a:buFontTx/>
              <a:buChar char="-"/>
            </a:pPr>
            <a:r>
              <a:rPr lang="sk-SK" sz="2400" dirty="0" err="1" smtClean="0"/>
              <a:t>Floorball</a:t>
            </a:r>
            <a:r>
              <a:rPr lang="sk-SK" sz="2400" dirty="0" smtClean="0"/>
              <a:t> tournament </a:t>
            </a:r>
            <a:r>
              <a:rPr lang="en-GB" sz="2400" dirty="0" smtClean="0"/>
              <a:t> </a:t>
            </a:r>
            <a:r>
              <a:rPr lang="sk-SK" sz="2400" dirty="0" err="1" smtClean="0"/>
              <a:t>for</a:t>
            </a:r>
            <a:r>
              <a:rPr lang="sk-SK" sz="2400" dirty="0" smtClean="0"/>
              <a:t> pupils 5th. – 9th. </a:t>
            </a:r>
            <a:r>
              <a:rPr lang="sk-SK" sz="2400" dirty="0" err="1" smtClean="0"/>
              <a:t>classes</a:t>
            </a:r>
            <a:endParaRPr lang="en-GB" sz="2400" dirty="0" smtClean="0"/>
          </a:p>
          <a:p>
            <a:endParaRPr lang="sk-SK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49" y="127313"/>
            <a:ext cx="3484928" cy="1395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27" y="1605363"/>
            <a:ext cx="3807771" cy="285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69" y="4592939"/>
            <a:ext cx="3236686" cy="2112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2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8300" y="168852"/>
            <a:ext cx="3209925" cy="736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k-SK" sz="3200" dirty="0" smtClean="0"/>
              <a:t>Apríl/ </a:t>
            </a:r>
            <a:r>
              <a:rPr lang="sk-SK" sz="3200" dirty="0" err="1" smtClean="0"/>
              <a:t>April</a:t>
            </a:r>
            <a:r>
              <a:rPr lang="sk-SK" sz="3200" dirty="0" smtClean="0"/>
              <a:t> 2017</a:t>
            </a:r>
            <a:endParaRPr lang="sk-SK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39" y="155663"/>
            <a:ext cx="2588600" cy="2918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096164" y="1034473"/>
            <a:ext cx="4047836" cy="57542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sk-SK" sz="1800" b="1" dirty="0" smtClean="0"/>
              <a:t>Deň otvorených dverí </a:t>
            </a:r>
          </a:p>
          <a:p>
            <a:r>
              <a:rPr lang="sk-SK" sz="1800" dirty="0" smtClean="0"/>
              <a:t>– prezentácia doposiaľ uskutočnených aktivít projektu pre verejnosť</a:t>
            </a:r>
          </a:p>
          <a:p>
            <a:r>
              <a:rPr lang="sk-SK" sz="1800" dirty="0" smtClean="0"/>
              <a:t>- projektový deň – Životné prostredie a zdravie</a:t>
            </a:r>
          </a:p>
          <a:p>
            <a:r>
              <a:rPr lang="sk-SK" sz="1800" dirty="0" smtClean="0"/>
              <a:t>- Telemost – videokonferencia s partnerskou školou o priebehu projektového dňa </a:t>
            </a:r>
          </a:p>
          <a:p>
            <a:r>
              <a:rPr lang="en-US" sz="1800" b="1" dirty="0"/>
              <a:t> The day of free </a:t>
            </a:r>
            <a:r>
              <a:rPr lang="en-US" sz="1800" b="1" dirty="0" smtClean="0"/>
              <a:t>entrance</a:t>
            </a:r>
            <a:endParaRPr lang="sk-SK" sz="1800" b="1" dirty="0" smtClean="0"/>
          </a:p>
          <a:p>
            <a:r>
              <a:rPr lang="sk-SK" sz="1800" dirty="0" smtClean="0"/>
              <a:t>- </a:t>
            </a:r>
            <a:r>
              <a:rPr lang="en-US" sz="1800" dirty="0" smtClean="0"/>
              <a:t>presentation </a:t>
            </a:r>
            <a:r>
              <a:rPr lang="en-US" sz="1800" dirty="0"/>
              <a:t>about realized activities within the </a:t>
            </a:r>
            <a:r>
              <a:rPr lang="en-US" sz="1800" dirty="0" smtClean="0"/>
              <a:t>project</a:t>
            </a:r>
            <a:r>
              <a:rPr lang="sk-SK" sz="1800" dirty="0" smtClean="0"/>
              <a:t> </a:t>
            </a:r>
            <a:r>
              <a:rPr lang="sk-SK" sz="1800" dirty="0" err="1" smtClean="0"/>
              <a:t>for</a:t>
            </a:r>
            <a:r>
              <a:rPr lang="sk-SK" sz="1800" dirty="0" smtClean="0"/>
              <a:t> </a:t>
            </a:r>
            <a:r>
              <a:rPr lang="sk-SK" sz="1800" dirty="0" err="1" smtClean="0"/>
              <a:t>public</a:t>
            </a:r>
            <a:endParaRPr lang="sk-SK" sz="1800" dirty="0"/>
          </a:p>
          <a:p>
            <a:r>
              <a:rPr lang="sk-SK" sz="1800" dirty="0" smtClean="0"/>
              <a:t>- p</a:t>
            </a:r>
            <a:r>
              <a:rPr lang="en-US" sz="1800" dirty="0" err="1" smtClean="0"/>
              <a:t>roject</a:t>
            </a:r>
            <a:r>
              <a:rPr lang="en-US" sz="1800" dirty="0" smtClean="0"/>
              <a:t> day</a:t>
            </a:r>
            <a:r>
              <a:rPr lang="sk-SK" sz="1800" dirty="0"/>
              <a:t>-</a:t>
            </a:r>
            <a:r>
              <a:rPr lang="en-US" sz="1800" dirty="0" smtClean="0"/>
              <a:t> „</a:t>
            </a:r>
            <a:r>
              <a:rPr lang="sk-SK" sz="1800" dirty="0" err="1" smtClean="0"/>
              <a:t>Environment</a:t>
            </a:r>
            <a:r>
              <a:rPr lang="sk-SK" sz="1800" dirty="0" smtClean="0"/>
              <a:t> and </a:t>
            </a:r>
            <a:r>
              <a:rPr lang="sk-SK" sz="1800" dirty="0" err="1" smtClean="0"/>
              <a:t>health</a:t>
            </a:r>
            <a:r>
              <a:rPr lang="en-US" sz="1800" dirty="0" smtClean="0"/>
              <a:t>“</a:t>
            </a:r>
            <a:endParaRPr lang="en-US" sz="1800" dirty="0"/>
          </a:p>
          <a:p>
            <a:r>
              <a:rPr lang="sk-SK" sz="1800" dirty="0" smtClean="0"/>
              <a:t>- Tele- </a:t>
            </a:r>
            <a:r>
              <a:rPr lang="sk-SK" sz="1800" dirty="0" err="1" smtClean="0"/>
              <a:t>bridge</a:t>
            </a:r>
            <a:r>
              <a:rPr lang="sk-SK" sz="1800" dirty="0" smtClean="0"/>
              <a:t> - </a:t>
            </a:r>
            <a:r>
              <a:rPr lang="sk-SK" sz="1800" dirty="0" err="1" smtClean="0"/>
              <a:t>videoconference</a:t>
            </a:r>
            <a:r>
              <a:rPr lang="sk-SK" sz="1800" dirty="0" smtClean="0"/>
              <a:t> </a:t>
            </a:r>
            <a:r>
              <a:rPr lang="sk-SK" sz="1800" dirty="0" err="1" smtClean="0"/>
              <a:t>with</a:t>
            </a:r>
            <a:r>
              <a:rPr lang="sk-SK" sz="1800" dirty="0" smtClean="0"/>
              <a:t> partner </a:t>
            </a:r>
            <a:r>
              <a:rPr lang="sk-SK" sz="1800" dirty="0" err="1" smtClean="0"/>
              <a:t>school</a:t>
            </a:r>
            <a:r>
              <a:rPr lang="sk-SK" sz="1800" dirty="0" smtClean="0"/>
              <a:t> </a:t>
            </a:r>
            <a:r>
              <a:rPr lang="en-US" sz="1800" dirty="0" smtClean="0"/>
              <a:t>about </a:t>
            </a:r>
            <a:r>
              <a:rPr lang="en-US" sz="1800" dirty="0"/>
              <a:t>realization of the project day</a:t>
            </a:r>
          </a:p>
          <a:p>
            <a:endParaRPr lang="sk-SK" sz="1800" dirty="0" smtClean="0"/>
          </a:p>
          <a:p>
            <a:endParaRPr lang="sk-SK" sz="1800" dirty="0"/>
          </a:p>
        </p:txBody>
      </p:sp>
      <p:pic>
        <p:nvPicPr>
          <p:cNvPr id="2054" name="Picture 6" descr="http://zsjuhvv.sk/images/stories/2017/dsc_0209-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68852"/>
            <a:ext cx="2306514" cy="2905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41" y="3619500"/>
            <a:ext cx="2665823" cy="2821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3619500"/>
            <a:ext cx="2306514" cy="2821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7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40677" y="175846"/>
            <a:ext cx="4829909" cy="9048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2800" b="1" dirty="0" err="1" smtClean="0"/>
              <a:t>September</a:t>
            </a:r>
            <a:r>
              <a:rPr lang="cs-CZ" sz="2800" b="1" dirty="0" smtClean="0"/>
              <a:t>/</a:t>
            </a:r>
            <a:r>
              <a:rPr lang="cs-CZ" sz="2800" b="1" dirty="0" err="1" smtClean="0"/>
              <a:t>September</a:t>
            </a:r>
            <a:r>
              <a:rPr lang="cs-CZ" sz="2800" b="1" dirty="0" smtClean="0"/>
              <a:t> 2015</a:t>
            </a:r>
            <a:endParaRPr lang="cs-CZ" sz="28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395993" y="1371600"/>
            <a:ext cx="4240401" cy="52167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1600" b="1" dirty="0" err="1" smtClean="0"/>
              <a:t>Medzinárodné</a:t>
            </a:r>
            <a:r>
              <a:rPr lang="cs-CZ" sz="1600" b="1" dirty="0" smtClean="0"/>
              <a:t> projektové </a:t>
            </a:r>
            <a:r>
              <a:rPr lang="cs-CZ" sz="1600" b="1" dirty="0" err="1" smtClean="0"/>
              <a:t>stretnutie</a:t>
            </a: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1600" b="1" dirty="0" err="1" smtClean="0"/>
              <a:t>vo</a:t>
            </a:r>
            <a:r>
              <a:rPr lang="cs-CZ" sz="1600" b="1" dirty="0" smtClean="0"/>
              <a:t> Vranove n. T.</a:t>
            </a:r>
          </a:p>
          <a:p>
            <a:pPr algn="ctr"/>
            <a:endParaRPr lang="cs-CZ" sz="1600" b="1" dirty="0"/>
          </a:p>
          <a:p>
            <a:pPr marL="342900" indent="-342900">
              <a:buFontTx/>
              <a:buChar char="-"/>
            </a:pPr>
            <a:r>
              <a:rPr lang="cs-CZ" sz="1600" dirty="0" err="1" smtClean="0"/>
              <a:t>plánovanie</a:t>
            </a:r>
            <a:r>
              <a:rPr lang="cs-CZ" sz="1600" dirty="0" smtClean="0"/>
              <a:t> </a:t>
            </a:r>
            <a:r>
              <a:rPr lang="cs-CZ" sz="1600" dirty="0" err="1" smtClean="0"/>
              <a:t>aktivít</a:t>
            </a:r>
            <a:r>
              <a:rPr lang="cs-CZ" sz="1600" dirty="0" smtClean="0"/>
              <a:t> </a:t>
            </a:r>
            <a:r>
              <a:rPr lang="cs-CZ" sz="1600" dirty="0" err="1" smtClean="0"/>
              <a:t>partnerstva</a:t>
            </a:r>
            <a:endParaRPr lang="cs-CZ" sz="1600" dirty="0" smtClean="0"/>
          </a:p>
          <a:p>
            <a:pPr marL="342900" indent="-342900">
              <a:buFontTx/>
              <a:buChar char="-"/>
            </a:pPr>
            <a:r>
              <a:rPr lang="cs-CZ" sz="1600" dirty="0" err="1" smtClean="0"/>
              <a:t>návšteva</a:t>
            </a:r>
            <a:r>
              <a:rPr lang="cs-CZ" sz="1600" dirty="0" smtClean="0"/>
              <a:t> u primátora  </a:t>
            </a:r>
            <a:r>
              <a:rPr lang="cs-CZ" sz="1600" dirty="0" err="1" smtClean="0"/>
              <a:t>mesta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Vranova  n. T.</a:t>
            </a:r>
          </a:p>
          <a:p>
            <a:pPr marL="342900" indent="-342900">
              <a:buFontTx/>
              <a:buChar char="-"/>
            </a:pPr>
            <a:r>
              <a:rPr lang="cs-CZ" sz="1600" dirty="0" err="1" smtClean="0"/>
              <a:t>Prezentácia</a:t>
            </a:r>
            <a:r>
              <a:rPr lang="cs-CZ" sz="1600" dirty="0" smtClean="0"/>
              <a:t> projektu „Buď  fit“ </a:t>
            </a:r>
            <a:r>
              <a:rPr lang="cs-CZ" sz="1600" dirty="0" err="1" smtClean="0"/>
              <a:t>pre</a:t>
            </a:r>
            <a:r>
              <a:rPr lang="cs-CZ" sz="1600" dirty="0" smtClean="0"/>
              <a:t> </a:t>
            </a:r>
            <a:r>
              <a:rPr lang="cs-CZ" sz="1600" dirty="0" err="1" smtClean="0"/>
              <a:t>rodičov</a:t>
            </a:r>
            <a:r>
              <a:rPr lang="cs-CZ" sz="1600" dirty="0" smtClean="0"/>
              <a:t> a </a:t>
            </a:r>
            <a:r>
              <a:rPr lang="cs-CZ" sz="1600" dirty="0" err="1" smtClean="0"/>
              <a:t>žiakov</a:t>
            </a:r>
            <a:endParaRPr lang="cs-CZ" sz="1600" dirty="0" smtClean="0"/>
          </a:p>
          <a:p>
            <a:pPr algn="ctr"/>
            <a:r>
              <a:rPr lang="en-GB" sz="1600" b="1" dirty="0" smtClean="0"/>
              <a:t>International project meeting</a:t>
            </a:r>
            <a:br>
              <a:rPr lang="en-GB" sz="1600" b="1" dirty="0" smtClean="0"/>
            </a:br>
            <a:r>
              <a:rPr lang="en-GB" sz="1600" b="1" dirty="0" smtClean="0"/>
              <a:t>in </a:t>
            </a:r>
            <a:r>
              <a:rPr lang="en-GB" sz="1600" b="1" dirty="0" err="1" smtClean="0"/>
              <a:t>Vranov</a:t>
            </a:r>
            <a:r>
              <a:rPr lang="en-GB" sz="1600" b="1" dirty="0" smtClean="0"/>
              <a:t> n. T.</a:t>
            </a:r>
          </a:p>
          <a:p>
            <a:pPr algn="ctr"/>
            <a:endParaRPr lang="en-GB" sz="1600" b="1" dirty="0" smtClean="0"/>
          </a:p>
          <a:p>
            <a:pPr marL="342900" indent="-342900">
              <a:buFontTx/>
              <a:buChar char="-"/>
            </a:pPr>
            <a:r>
              <a:rPr lang="en-GB" sz="1600" dirty="0" smtClean="0"/>
              <a:t>planning of partnership activities</a:t>
            </a:r>
          </a:p>
          <a:p>
            <a:pPr marL="342900" indent="-342900">
              <a:buFontTx/>
              <a:buChar char="-"/>
            </a:pPr>
            <a:r>
              <a:rPr lang="en-GB" sz="1600" dirty="0" smtClean="0"/>
              <a:t>visit </a:t>
            </a:r>
            <a:r>
              <a:rPr lang="sk-SK" sz="1600" dirty="0" smtClean="0"/>
              <a:t>on</a:t>
            </a:r>
            <a:r>
              <a:rPr lang="en-GB" sz="1600" dirty="0" smtClean="0"/>
              <a:t> the town major of</a:t>
            </a:r>
            <a:br>
              <a:rPr lang="en-GB" sz="1600" dirty="0" smtClean="0"/>
            </a:br>
            <a:r>
              <a:rPr lang="en-GB" sz="1600" dirty="0" err="1" smtClean="0"/>
              <a:t>Vranov</a:t>
            </a:r>
            <a:r>
              <a:rPr lang="en-GB" sz="1600" dirty="0" smtClean="0"/>
              <a:t>  n. T.</a:t>
            </a:r>
          </a:p>
          <a:p>
            <a:pPr marL="342900" indent="-342900">
              <a:buFontTx/>
              <a:buChar char="-"/>
            </a:pPr>
            <a:r>
              <a:rPr lang="en-GB" sz="1600" dirty="0" smtClean="0"/>
              <a:t>Presentation of the project „Be  fit“ for parents and pupils</a:t>
            </a:r>
          </a:p>
          <a:p>
            <a:pPr marL="342900" indent="-342900"/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3286" y="3536217"/>
            <a:ext cx="4088135" cy="2735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Obráze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6769" y="515815"/>
            <a:ext cx="3669323" cy="2833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922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037" y="134330"/>
            <a:ext cx="3914210" cy="11620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k-SK" sz="4000" dirty="0" smtClean="0"/>
              <a:t>Máj/ </a:t>
            </a:r>
            <a:r>
              <a:rPr lang="sk-SK" sz="4000" dirty="0" err="1" smtClean="0"/>
              <a:t>May</a:t>
            </a:r>
            <a:r>
              <a:rPr lang="sk-SK" sz="4000" dirty="0" smtClean="0"/>
              <a:t> 2017</a:t>
            </a:r>
            <a:endParaRPr lang="sk-SK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7432" y="3324560"/>
            <a:ext cx="3177737" cy="3104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3784" y="1515887"/>
            <a:ext cx="3452979" cy="52570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C000"/>
            </a:solidFill>
          </a:ln>
          <a:effectLst/>
        </p:spPr>
        <p:txBody>
          <a:bodyPr>
            <a:normAutofit lnSpcReduction="10000"/>
          </a:bodyPr>
          <a:lstStyle/>
          <a:p>
            <a:r>
              <a:rPr lang="sk-SK" sz="1800" dirty="0" smtClean="0"/>
              <a:t>- stretnutie </a:t>
            </a:r>
            <a:r>
              <a:rPr lang="sk-SK" sz="1800" dirty="0"/>
              <a:t>realizačného </a:t>
            </a:r>
            <a:r>
              <a:rPr lang="sk-SK" sz="1800" dirty="0" smtClean="0"/>
              <a:t>tímu </a:t>
            </a:r>
          </a:p>
          <a:p>
            <a:r>
              <a:rPr lang="sk-SK" sz="1800" dirty="0" smtClean="0"/>
              <a:t>- príprava </a:t>
            </a:r>
            <a:r>
              <a:rPr lang="sk-SK" sz="1800" dirty="0"/>
              <a:t>na projektové stretnutie v </a:t>
            </a:r>
            <a:r>
              <a:rPr lang="sk-SK" sz="1800" dirty="0" err="1"/>
              <a:t>Bystřici</a:t>
            </a:r>
            <a:r>
              <a:rPr lang="sk-SK" sz="1800" dirty="0"/>
              <a:t> nad </a:t>
            </a:r>
            <a:r>
              <a:rPr lang="sk-SK" sz="1800" dirty="0" err="1" smtClean="0"/>
              <a:t>Pernštejnem</a:t>
            </a:r>
            <a:endParaRPr lang="sk-SK" sz="1800" dirty="0" smtClean="0"/>
          </a:p>
          <a:p>
            <a:r>
              <a:rPr lang="sk-SK" sz="1800" dirty="0" smtClean="0"/>
              <a:t>- volejbalový </a:t>
            </a:r>
            <a:r>
              <a:rPr lang="sk-SK" sz="1800" dirty="0"/>
              <a:t>turnaj RUŽA (turnaj vo volejbale – rodičov, učiteľov, žiakov, absolventov</a:t>
            </a:r>
          </a:p>
          <a:p>
            <a:endParaRPr lang="sk-SK" dirty="0"/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meeting</a:t>
            </a:r>
            <a:r>
              <a:rPr lang="sk-SK" sz="1800" dirty="0" smtClean="0"/>
              <a:t> of </a:t>
            </a:r>
            <a:r>
              <a:rPr lang="sk-SK" sz="1800" dirty="0" err="1" smtClean="0"/>
              <a:t>the</a:t>
            </a:r>
            <a:r>
              <a:rPr lang="sk-SK" sz="1800" dirty="0" smtClean="0"/>
              <a:t> </a:t>
            </a:r>
            <a:r>
              <a:rPr lang="sk-SK" sz="1800" dirty="0" err="1" smtClean="0"/>
              <a:t>realisation</a:t>
            </a:r>
            <a:r>
              <a:rPr lang="sk-SK" sz="1800" dirty="0" smtClean="0"/>
              <a:t> team</a:t>
            </a:r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preparation</a:t>
            </a:r>
            <a:r>
              <a:rPr lang="sk-SK" sz="1800" dirty="0" smtClean="0"/>
              <a:t> </a:t>
            </a:r>
            <a:r>
              <a:rPr lang="sk-SK" sz="1800" dirty="0" err="1" smtClean="0"/>
              <a:t>for</a:t>
            </a:r>
            <a:r>
              <a:rPr lang="sk-SK" sz="1800" dirty="0" smtClean="0"/>
              <a:t> a </a:t>
            </a:r>
            <a:r>
              <a:rPr lang="sk-SK" sz="1800" dirty="0" err="1" smtClean="0"/>
              <a:t>project</a:t>
            </a:r>
            <a:r>
              <a:rPr lang="sk-SK" sz="1800" dirty="0" smtClean="0"/>
              <a:t> </a:t>
            </a:r>
            <a:r>
              <a:rPr lang="sk-SK" sz="1800" dirty="0" err="1" smtClean="0"/>
              <a:t>meeting</a:t>
            </a:r>
            <a:r>
              <a:rPr lang="sk-SK" sz="1800" dirty="0" smtClean="0"/>
              <a:t> in </a:t>
            </a:r>
            <a:r>
              <a:rPr lang="sk-SK" sz="1800" dirty="0" err="1" smtClean="0"/>
              <a:t>Bystřice</a:t>
            </a:r>
            <a:r>
              <a:rPr lang="sk-SK" sz="1800" dirty="0" smtClean="0"/>
              <a:t> nad </a:t>
            </a:r>
            <a:r>
              <a:rPr lang="sk-SK" sz="1800" dirty="0" err="1" smtClean="0"/>
              <a:t>Pernštejnem</a:t>
            </a:r>
            <a:endParaRPr lang="sk-SK" sz="1800" dirty="0" smtClean="0"/>
          </a:p>
          <a:p>
            <a:r>
              <a:rPr lang="sk-SK" sz="1800" dirty="0" smtClean="0"/>
              <a:t>- </a:t>
            </a:r>
            <a:r>
              <a:rPr lang="sk-SK" sz="1800" dirty="0" err="1"/>
              <a:t>v</a:t>
            </a:r>
            <a:r>
              <a:rPr lang="sk-SK" sz="1800" dirty="0" err="1" smtClean="0"/>
              <a:t>olleyball</a:t>
            </a:r>
            <a:r>
              <a:rPr lang="sk-SK" sz="1800" dirty="0" smtClean="0"/>
              <a:t> tournament RUŽA (</a:t>
            </a:r>
            <a:r>
              <a:rPr lang="sk-SK" sz="1800" dirty="0" err="1" smtClean="0"/>
              <a:t>volleyball</a:t>
            </a:r>
            <a:r>
              <a:rPr lang="sk-SK" sz="1800" dirty="0" smtClean="0"/>
              <a:t> tournament </a:t>
            </a:r>
            <a:r>
              <a:rPr lang="sk-SK" sz="1800" dirty="0" err="1" smtClean="0"/>
              <a:t>for</a:t>
            </a:r>
            <a:r>
              <a:rPr lang="sk-SK" sz="1800" dirty="0" smtClean="0"/>
              <a:t> parents, </a:t>
            </a:r>
            <a:r>
              <a:rPr lang="sk-SK" sz="1800" dirty="0" err="1" smtClean="0"/>
              <a:t>teachers</a:t>
            </a:r>
            <a:r>
              <a:rPr lang="sk-SK" sz="1800" dirty="0" smtClean="0"/>
              <a:t>, </a:t>
            </a:r>
            <a:r>
              <a:rPr lang="sk-SK" sz="1800" dirty="0" err="1" smtClean="0"/>
              <a:t>students</a:t>
            </a:r>
            <a:r>
              <a:rPr lang="sk-SK" sz="1800" dirty="0" smtClean="0"/>
              <a:t> and </a:t>
            </a:r>
            <a:r>
              <a:rPr lang="sk-SK" sz="1800" dirty="0" err="1" smtClean="0"/>
              <a:t>graduates</a:t>
            </a:r>
            <a:r>
              <a:rPr lang="sk-SK" sz="1800" dirty="0" smtClean="0"/>
              <a:t>)</a:t>
            </a:r>
            <a:endParaRPr lang="sk-SK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416" y="1296380"/>
            <a:ext cx="2510977" cy="2177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4" y="178848"/>
            <a:ext cx="2798203" cy="2859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036" y="4062411"/>
            <a:ext cx="2332776" cy="2366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9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8410" y="199176"/>
            <a:ext cx="3587917" cy="789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k-SK" sz="3200" dirty="0" smtClean="0"/>
              <a:t>Jún/ </a:t>
            </a:r>
            <a:r>
              <a:rPr lang="sk-SK" sz="3200" dirty="0" err="1" smtClean="0"/>
              <a:t>June</a:t>
            </a:r>
            <a:r>
              <a:rPr lang="sk-SK" sz="3200" dirty="0" smtClean="0"/>
              <a:t> 2017</a:t>
            </a:r>
            <a:endParaRPr lang="sk-SK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1" y="3769312"/>
            <a:ext cx="3360717" cy="3000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177061" y="1136073"/>
            <a:ext cx="3865339" cy="55695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sz="1800" b="1" dirty="0" err="1"/>
              <a:t>Stretnutie</a:t>
            </a:r>
            <a:r>
              <a:rPr lang="cs-CZ" sz="1800" b="1" dirty="0"/>
              <a:t> </a:t>
            </a:r>
            <a:r>
              <a:rPr lang="cs-CZ" sz="1800" b="1" dirty="0" err="1"/>
              <a:t>žiakov</a:t>
            </a:r>
            <a:r>
              <a:rPr lang="cs-CZ" sz="1800" b="1" dirty="0"/>
              <a:t> v Bystřici n. P.</a:t>
            </a:r>
          </a:p>
          <a:p>
            <a:pPr algn="ctr"/>
            <a:endParaRPr lang="cs-CZ" sz="1800" b="1" dirty="0" smtClean="0"/>
          </a:p>
          <a:p>
            <a:pPr marL="342900" indent="-342900">
              <a:buFontTx/>
              <a:buChar char="-"/>
            </a:pPr>
            <a:r>
              <a:rPr lang="cs-CZ" sz="1800" dirty="0" err="1" smtClean="0"/>
              <a:t>prezentácia</a:t>
            </a:r>
            <a:r>
              <a:rPr lang="cs-CZ" sz="1800" dirty="0" smtClean="0"/>
              <a:t> </a:t>
            </a:r>
            <a:r>
              <a:rPr lang="cs-CZ" sz="1800" dirty="0"/>
              <a:t>školy ZŠ </a:t>
            </a:r>
            <a:r>
              <a:rPr lang="cs-CZ" sz="1800" dirty="0" err="1"/>
              <a:t>Juh</a:t>
            </a:r>
            <a:r>
              <a:rPr lang="cs-CZ" sz="1800" dirty="0"/>
              <a:t> 1054 </a:t>
            </a:r>
            <a:br>
              <a:rPr lang="cs-CZ" sz="1800" dirty="0"/>
            </a:br>
            <a:r>
              <a:rPr lang="cs-CZ" sz="1800" dirty="0"/>
              <a:t>Vranov n. T.</a:t>
            </a:r>
          </a:p>
          <a:p>
            <a:pPr marL="342900" indent="-342900">
              <a:buFontTx/>
              <a:buChar char="-"/>
            </a:pPr>
            <a:r>
              <a:rPr lang="cs-CZ" sz="1800" dirty="0"/>
              <a:t>výuka florbalu a </a:t>
            </a:r>
            <a:r>
              <a:rPr lang="cs-CZ" sz="1800" dirty="0" err="1" smtClean="0"/>
              <a:t>hokeja</a:t>
            </a:r>
            <a:endParaRPr lang="cs-CZ" sz="1800" dirty="0" smtClean="0"/>
          </a:p>
          <a:p>
            <a:pPr marL="342900" indent="-342900">
              <a:buFontTx/>
              <a:buChar char="-"/>
            </a:pPr>
            <a:r>
              <a:rPr lang="cs-CZ" sz="1800" dirty="0" err="1" smtClean="0"/>
              <a:t>Doplnkové</a:t>
            </a:r>
            <a:r>
              <a:rPr lang="cs-CZ" sz="1800" dirty="0" smtClean="0"/>
              <a:t> </a:t>
            </a:r>
            <a:r>
              <a:rPr lang="cs-CZ" sz="1800" dirty="0" err="1" smtClean="0"/>
              <a:t>športové</a:t>
            </a:r>
            <a:r>
              <a:rPr lang="cs-CZ" sz="1800" dirty="0" smtClean="0"/>
              <a:t> aktivity</a:t>
            </a:r>
            <a:endParaRPr lang="cs-CZ" sz="1800" dirty="0"/>
          </a:p>
          <a:p>
            <a:pPr marL="342900" indent="-342900">
              <a:buFontTx/>
              <a:buChar char="-"/>
            </a:pPr>
            <a:r>
              <a:rPr lang="cs-CZ" sz="1800" dirty="0" err="1" smtClean="0"/>
              <a:t>cykloexkurzia</a:t>
            </a:r>
            <a:r>
              <a:rPr lang="cs-CZ" sz="1800" dirty="0" smtClean="0"/>
              <a:t> </a:t>
            </a:r>
            <a:r>
              <a:rPr lang="cs-CZ" sz="1800" dirty="0"/>
              <a:t>po okolí Bystřice n. P.</a:t>
            </a:r>
          </a:p>
          <a:p>
            <a:pPr algn="ctr"/>
            <a:r>
              <a:rPr lang="en-GB" sz="1800" b="1" dirty="0" smtClean="0"/>
              <a:t>Meeting </a:t>
            </a:r>
            <a:r>
              <a:rPr lang="en-GB" sz="1800" b="1" dirty="0"/>
              <a:t>of pupils in </a:t>
            </a:r>
            <a:r>
              <a:rPr lang="en-GB" sz="1800" b="1" dirty="0" err="1"/>
              <a:t>Bystřici</a:t>
            </a:r>
            <a:r>
              <a:rPr lang="en-GB" sz="1800" b="1" dirty="0"/>
              <a:t> n. P.</a:t>
            </a:r>
          </a:p>
          <a:p>
            <a:pPr algn="ctr"/>
            <a:endParaRPr lang="en-GB" sz="1800" b="1" dirty="0"/>
          </a:p>
          <a:p>
            <a:pPr marL="342900" indent="-342900">
              <a:buFontTx/>
              <a:buChar char="-"/>
            </a:pPr>
            <a:r>
              <a:rPr lang="en-GB" sz="1800" dirty="0"/>
              <a:t>presentation of school ZŠ </a:t>
            </a:r>
            <a:r>
              <a:rPr lang="en-GB" sz="1800" dirty="0" err="1"/>
              <a:t>Juh</a:t>
            </a:r>
            <a:r>
              <a:rPr lang="en-GB" sz="1800" dirty="0"/>
              <a:t> 1054 </a:t>
            </a:r>
            <a:r>
              <a:rPr lang="en-GB" sz="1800" dirty="0" err="1" smtClean="0"/>
              <a:t>Vranov</a:t>
            </a:r>
            <a:r>
              <a:rPr lang="en-GB" sz="1800" dirty="0" smtClean="0"/>
              <a:t> </a:t>
            </a:r>
            <a:r>
              <a:rPr lang="en-GB" sz="1800" dirty="0"/>
              <a:t>n. T.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teaching of floorball and </a:t>
            </a:r>
            <a:r>
              <a:rPr lang="en-GB" sz="1800" dirty="0" smtClean="0"/>
              <a:t>hockey</a:t>
            </a:r>
            <a:endParaRPr lang="sk-SK" sz="1800" dirty="0" smtClean="0"/>
          </a:p>
          <a:p>
            <a:pPr marL="342900" indent="-342900">
              <a:buFontTx/>
              <a:buChar char="-"/>
            </a:pPr>
            <a:r>
              <a:rPr lang="sk-SK" sz="1800" dirty="0" err="1"/>
              <a:t>a</a:t>
            </a:r>
            <a:r>
              <a:rPr lang="sk-SK" sz="1800" dirty="0" err="1" smtClean="0"/>
              <a:t>dditional</a:t>
            </a:r>
            <a:r>
              <a:rPr lang="sk-SK" sz="1800" dirty="0" smtClean="0"/>
              <a:t> movement activities</a:t>
            </a:r>
            <a:endParaRPr lang="en-GB" sz="1800" dirty="0"/>
          </a:p>
          <a:p>
            <a:pPr marL="342900" indent="-342900">
              <a:buFontTx/>
              <a:buChar char="-"/>
            </a:pPr>
            <a:r>
              <a:rPr lang="en-GB" sz="1800" dirty="0"/>
              <a:t>excursion </a:t>
            </a:r>
            <a:r>
              <a:rPr lang="sk-SK" sz="1800" dirty="0" smtClean="0"/>
              <a:t>by </a:t>
            </a:r>
            <a:r>
              <a:rPr lang="sk-SK" sz="1800" dirty="0" err="1" smtClean="0"/>
              <a:t>bike</a:t>
            </a:r>
            <a:r>
              <a:rPr lang="sk-SK" sz="1800" dirty="0" smtClean="0"/>
              <a:t> </a:t>
            </a:r>
            <a:r>
              <a:rPr lang="en-GB" sz="1800" dirty="0" smtClean="0"/>
              <a:t>around </a:t>
            </a:r>
            <a:r>
              <a:rPr lang="en-GB" sz="1800" dirty="0" err="1"/>
              <a:t>Bystřice</a:t>
            </a:r>
            <a:r>
              <a:rPr lang="en-GB" sz="1800" dirty="0"/>
              <a:t> n. P</a:t>
            </a:r>
            <a:r>
              <a:rPr lang="en-GB" sz="1800" dirty="0" smtClean="0"/>
              <a:t>.</a:t>
            </a:r>
            <a:endParaRPr lang="sk-SK" sz="1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" y="162231"/>
            <a:ext cx="2605039" cy="3015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zsjuhvv.sk/images/stories/2017/19142912_1502107499839406_2456643508038342081_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03" y="63238"/>
            <a:ext cx="2274277" cy="2068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293" y="2261335"/>
            <a:ext cx="2601664" cy="2720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7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5772" y="273050"/>
            <a:ext cx="3189742" cy="11620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sk-SK" sz="3200" dirty="0" smtClean="0"/>
              <a:t>September/</a:t>
            </a:r>
            <a:br>
              <a:rPr lang="sk-SK" sz="3200" dirty="0" smtClean="0"/>
            </a:br>
            <a:r>
              <a:rPr lang="sk-SK" sz="3200" dirty="0" smtClean="0"/>
              <a:t>September 2017</a:t>
            </a:r>
            <a:endParaRPr lang="sk-SK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0" y="1831303"/>
            <a:ext cx="3565236" cy="45114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sk-SK" sz="1600" b="1" dirty="0" smtClean="0"/>
              <a:t>Stretnutie realizačných tímov pedagógov a žiakov</a:t>
            </a:r>
          </a:p>
          <a:p>
            <a:endParaRPr lang="sk-SK" sz="1600" b="1" dirty="0" smtClean="0"/>
          </a:p>
          <a:p>
            <a:r>
              <a:rPr lang="sk-SK" sz="1600" dirty="0" smtClean="0"/>
              <a:t>- prezentácia projektu pre pedagógov a rodičov žiakov školy</a:t>
            </a:r>
          </a:p>
          <a:p>
            <a:r>
              <a:rPr lang="sk-SK" sz="1600" dirty="0" smtClean="0"/>
              <a:t>- návšteva TV JOJ pri príležitosti  zapojenia sa školy do florbal.sk ligy</a:t>
            </a:r>
          </a:p>
          <a:p>
            <a:r>
              <a:rPr lang="sk-SK" sz="1600" b="1" dirty="0" err="1" smtClean="0"/>
              <a:t>Meeting</a:t>
            </a:r>
            <a:r>
              <a:rPr lang="sk-SK" sz="1600" b="1" dirty="0" smtClean="0"/>
              <a:t> of </a:t>
            </a:r>
            <a:r>
              <a:rPr lang="sk-SK" sz="1600" b="1" dirty="0" err="1" smtClean="0"/>
              <a:t>the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realisation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teams</a:t>
            </a:r>
            <a:r>
              <a:rPr lang="sk-SK" sz="1600" b="1" dirty="0" smtClean="0"/>
              <a:t> of </a:t>
            </a:r>
            <a:r>
              <a:rPr lang="sk-SK" sz="1600" b="1" dirty="0" err="1" smtClean="0"/>
              <a:t>teachers</a:t>
            </a:r>
            <a:r>
              <a:rPr lang="sk-SK" sz="1600" b="1" dirty="0" smtClean="0"/>
              <a:t> and </a:t>
            </a:r>
            <a:r>
              <a:rPr lang="sk-SK" sz="1600" b="1" dirty="0" err="1" smtClean="0"/>
              <a:t>pupils</a:t>
            </a:r>
            <a:endParaRPr lang="sk-SK" sz="1600" b="1" dirty="0" smtClean="0"/>
          </a:p>
          <a:p>
            <a:endParaRPr lang="sk-SK" sz="1600" b="1" dirty="0" smtClean="0"/>
          </a:p>
          <a:p>
            <a:r>
              <a:rPr lang="sk-SK" sz="1600" dirty="0" smtClean="0"/>
              <a:t>- </a:t>
            </a:r>
            <a:r>
              <a:rPr lang="sk-SK" sz="1600" dirty="0" err="1" smtClean="0"/>
              <a:t>project</a:t>
            </a:r>
            <a:r>
              <a:rPr lang="sk-SK" sz="1600" dirty="0" smtClean="0"/>
              <a:t> </a:t>
            </a:r>
            <a:r>
              <a:rPr lang="sk-SK" sz="1600" dirty="0" err="1" smtClean="0"/>
              <a:t>presentation</a:t>
            </a:r>
            <a:r>
              <a:rPr lang="sk-SK" sz="1600" dirty="0" smtClean="0"/>
              <a:t> </a:t>
            </a:r>
            <a:r>
              <a:rPr lang="sk-SK" sz="1600" dirty="0" err="1" smtClean="0"/>
              <a:t>for</a:t>
            </a:r>
            <a:r>
              <a:rPr lang="sk-SK" sz="1600" dirty="0" smtClean="0"/>
              <a:t> </a:t>
            </a:r>
            <a:r>
              <a:rPr lang="sk-SK" sz="1600" dirty="0" err="1" smtClean="0"/>
              <a:t>teachers</a:t>
            </a:r>
            <a:r>
              <a:rPr lang="sk-SK" sz="1600" dirty="0" smtClean="0"/>
              <a:t> and parents of </a:t>
            </a:r>
            <a:r>
              <a:rPr lang="sk-SK" sz="1600" dirty="0" err="1" smtClean="0"/>
              <a:t>our</a:t>
            </a:r>
            <a:r>
              <a:rPr lang="sk-SK" sz="1600" dirty="0" smtClean="0"/>
              <a:t> </a:t>
            </a:r>
            <a:r>
              <a:rPr lang="sk-SK" sz="1600" dirty="0" err="1" smtClean="0"/>
              <a:t>school</a:t>
            </a:r>
            <a:r>
              <a:rPr lang="sk-SK" sz="1600" dirty="0" smtClean="0"/>
              <a:t> pupils  </a:t>
            </a:r>
          </a:p>
          <a:p>
            <a:r>
              <a:rPr lang="sk-SK" sz="1600" dirty="0" smtClean="0"/>
              <a:t>- </a:t>
            </a:r>
            <a:r>
              <a:rPr lang="sk-SK" sz="1600" dirty="0" err="1"/>
              <a:t>v</a:t>
            </a:r>
            <a:r>
              <a:rPr lang="sk-SK" sz="1600" dirty="0" err="1" smtClean="0"/>
              <a:t>isit</a:t>
            </a:r>
            <a:r>
              <a:rPr lang="sk-SK" sz="1600" dirty="0" smtClean="0"/>
              <a:t> by TV JOJ </a:t>
            </a:r>
            <a:r>
              <a:rPr lang="sk-SK" sz="1600" dirty="0" err="1" smtClean="0"/>
              <a:t>for</a:t>
            </a:r>
            <a:r>
              <a:rPr lang="sk-SK" sz="1600" dirty="0" smtClean="0"/>
              <a:t> </a:t>
            </a:r>
            <a:r>
              <a:rPr lang="sk-SK" sz="1600" dirty="0" err="1" smtClean="0"/>
              <a:t>occasion</a:t>
            </a:r>
            <a:r>
              <a:rPr lang="sk-SK" sz="1600" dirty="0" smtClean="0"/>
              <a:t>:</a:t>
            </a:r>
          </a:p>
          <a:p>
            <a:r>
              <a:rPr lang="sk-SK" sz="1600" dirty="0" err="1" smtClean="0"/>
              <a:t>Involvement</a:t>
            </a:r>
            <a:r>
              <a:rPr lang="sk-SK" sz="1600" dirty="0" smtClean="0"/>
              <a:t> of </a:t>
            </a:r>
            <a:r>
              <a:rPr lang="sk-SK" sz="1600" dirty="0" err="1" smtClean="0"/>
              <a:t>our</a:t>
            </a:r>
            <a:r>
              <a:rPr lang="sk-SK" sz="1600" dirty="0" smtClean="0"/>
              <a:t> </a:t>
            </a:r>
            <a:r>
              <a:rPr lang="sk-SK" sz="1600" dirty="0" err="1" smtClean="0"/>
              <a:t>school</a:t>
            </a:r>
            <a:r>
              <a:rPr lang="sk-SK" sz="1600" dirty="0" smtClean="0"/>
              <a:t> to </a:t>
            </a:r>
            <a:r>
              <a:rPr lang="sk-SK" sz="1600" dirty="0" err="1" smtClean="0"/>
              <a:t>the</a:t>
            </a:r>
            <a:r>
              <a:rPr lang="sk-SK" sz="1600" dirty="0" smtClean="0"/>
              <a:t> </a:t>
            </a:r>
            <a:r>
              <a:rPr lang="sk-SK" sz="1600" dirty="0" err="1" smtClean="0"/>
              <a:t>floorball</a:t>
            </a:r>
            <a:r>
              <a:rPr lang="sk-SK" sz="1600" dirty="0" smtClean="0"/>
              <a:t> </a:t>
            </a:r>
            <a:r>
              <a:rPr lang="sk-SK" sz="1600" dirty="0" err="1" smtClean="0"/>
              <a:t>league</a:t>
            </a:r>
            <a:endParaRPr lang="sk-SK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85" y="405843"/>
            <a:ext cx="2924175" cy="257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38" y="405843"/>
            <a:ext cx="2299105" cy="2585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38" y="3601754"/>
            <a:ext cx="2560361" cy="2616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8857" y="3555999"/>
            <a:ext cx="2546804" cy="2786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1200" y="142421"/>
            <a:ext cx="3193144" cy="11620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sk-SK" sz="3200" dirty="0" smtClean="0"/>
              <a:t>Október/</a:t>
            </a:r>
            <a:br>
              <a:rPr lang="sk-SK" sz="3200" dirty="0" smtClean="0"/>
            </a:br>
            <a:r>
              <a:rPr lang="sk-SK" sz="3200" dirty="0" err="1" smtClean="0"/>
              <a:t>October</a:t>
            </a:r>
            <a:r>
              <a:rPr lang="sk-SK" sz="3200" dirty="0" smtClean="0"/>
              <a:t> 2017</a:t>
            </a:r>
            <a:endParaRPr lang="sk-SK" sz="3200" dirty="0"/>
          </a:p>
        </p:txBody>
      </p:sp>
      <p:pic>
        <p:nvPicPr>
          <p:cNvPr id="2050" name="Picture 2" descr="C:\Users\Ľuboslav Soták\Desktop\OH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" y="-47933"/>
            <a:ext cx="2790091" cy="2051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 flipH="1">
            <a:off x="5791199" y="1451429"/>
            <a:ext cx="3193144" cy="52977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k-SK" sz="2000" b="1" dirty="0" smtClean="0"/>
              <a:t>Atletická súťaž </a:t>
            </a:r>
          </a:p>
          <a:p>
            <a:r>
              <a:rPr lang="sk-SK" sz="1600" dirty="0" smtClean="0"/>
              <a:t>– O pohár </a:t>
            </a:r>
            <a:r>
              <a:rPr lang="sk-SK" sz="1600" dirty="0" err="1" smtClean="0"/>
              <a:t>starosty</a:t>
            </a:r>
            <a:r>
              <a:rPr lang="sk-SK" sz="1600" dirty="0" smtClean="0"/>
              <a:t> </a:t>
            </a:r>
            <a:r>
              <a:rPr lang="sk-SK" sz="1600" dirty="0" err="1" smtClean="0"/>
              <a:t>Bystřice</a:t>
            </a:r>
            <a:r>
              <a:rPr lang="sk-SK" sz="1600" dirty="0" smtClean="0"/>
              <a:t> nad </a:t>
            </a:r>
            <a:r>
              <a:rPr lang="sk-SK" sz="1600" dirty="0" err="1" smtClean="0"/>
              <a:t>Pernštejnem</a:t>
            </a:r>
            <a:endParaRPr lang="sk-SK" sz="1600" dirty="0" smtClean="0"/>
          </a:p>
          <a:p>
            <a:r>
              <a:rPr lang="sk-SK" sz="1600" dirty="0" smtClean="0"/>
              <a:t>- projektový deň – Idea olympijských a paraolympijských hier</a:t>
            </a:r>
          </a:p>
          <a:p>
            <a:r>
              <a:rPr lang="sk-SK" sz="1600" dirty="0" smtClean="0"/>
              <a:t>- príprava </a:t>
            </a:r>
            <a:r>
              <a:rPr lang="sk-SK" sz="1600" dirty="0"/>
              <a:t>na vzdelávaciu aktivitu v  </a:t>
            </a:r>
            <a:r>
              <a:rPr lang="sk-SK" sz="1600" dirty="0" err="1"/>
              <a:t>Bystřici</a:t>
            </a:r>
            <a:r>
              <a:rPr lang="sk-SK" sz="1600" dirty="0"/>
              <a:t> nad </a:t>
            </a:r>
            <a:r>
              <a:rPr lang="sk-SK" sz="1600" dirty="0" err="1" smtClean="0"/>
              <a:t>Pernštejnem</a:t>
            </a:r>
            <a:endParaRPr lang="sk-SK" sz="1600" dirty="0" smtClean="0"/>
          </a:p>
          <a:p>
            <a:endParaRPr lang="sk-SK" dirty="0"/>
          </a:p>
          <a:p>
            <a:r>
              <a:rPr lang="sk-SK" sz="2000" b="1" dirty="0" err="1" smtClean="0"/>
              <a:t>Athletic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competition</a:t>
            </a:r>
            <a:endParaRPr lang="sk-SK" sz="2000" b="1" dirty="0" smtClean="0"/>
          </a:p>
          <a:p>
            <a:r>
              <a:rPr lang="sk-SK" sz="1600" dirty="0" smtClean="0"/>
              <a:t>- </a:t>
            </a:r>
            <a:r>
              <a:rPr lang="sk-SK" sz="1600" dirty="0" err="1" smtClean="0"/>
              <a:t>Mayor</a:t>
            </a:r>
            <a:r>
              <a:rPr lang="en-US" sz="1600" dirty="0" smtClean="0"/>
              <a:t>’s</a:t>
            </a:r>
            <a:r>
              <a:rPr lang="sk-SK" sz="1600" dirty="0" smtClean="0"/>
              <a:t> cup </a:t>
            </a:r>
            <a:r>
              <a:rPr lang="sk-SK" sz="1600" dirty="0" err="1" smtClean="0"/>
              <a:t>Bystřice</a:t>
            </a:r>
            <a:r>
              <a:rPr lang="sk-SK" sz="1600" dirty="0" smtClean="0"/>
              <a:t> nad P.</a:t>
            </a:r>
          </a:p>
          <a:p>
            <a:r>
              <a:rPr lang="sk-SK" sz="1600" dirty="0" smtClean="0"/>
              <a:t>- </a:t>
            </a:r>
            <a:r>
              <a:rPr lang="sk-SK" sz="1600" dirty="0" err="1" smtClean="0"/>
              <a:t>The</a:t>
            </a:r>
            <a:r>
              <a:rPr lang="sk-SK" sz="1600" dirty="0" smtClean="0"/>
              <a:t> </a:t>
            </a:r>
            <a:r>
              <a:rPr lang="sk-SK" sz="1600" dirty="0" err="1" smtClean="0"/>
              <a:t>project</a:t>
            </a:r>
            <a:r>
              <a:rPr lang="sk-SK" sz="1600" dirty="0" smtClean="0"/>
              <a:t> </a:t>
            </a:r>
            <a:r>
              <a:rPr lang="sk-SK" sz="1600" dirty="0" err="1" smtClean="0"/>
              <a:t>day</a:t>
            </a:r>
            <a:r>
              <a:rPr lang="sk-SK" sz="1600" dirty="0" smtClean="0"/>
              <a:t> – idea of </a:t>
            </a:r>
            <a:r>
              <a:rPr lang="sk-SK" sz="1600" dirty="0" err="1" smtClean="0"/>
              <a:t>the</a:t>
            </a:r>
            <a:r>
              <a:rPr lang="sk-SK" sz="1600" dirty="0" smtClean="0"/>
              <a:t> </a:t>
            </a:r>
            <a:r>
              <a:rPr lang="sk-SK" sz="1600" dirty="0" err="1" smtClean="0"/>
              <a:t>Olympic</a:t>
            </a:r>
            <a:r>
              <a:rPr lang="sk-SK" sz="1600" dirty="0" smtClean="0"/>
              <a:t> and </a:t>
            </a:r>
            <a:r>
              <a:rPr lang="sk-SK" sz="1600" dirty="0" err="1" smtClean="0"/>
              <a:t>Paraolympic</a:t>
            </a:r>
            <a:r>
              <a:rPr lang="sk-SK" sz="1600" dirty="0" smtClean="0"/>
              <a:t> </a:t>
            </a:r>
            <a:r>
              <a:rPr lang="sk-SK" sz="1600" dirty="0" err="1" smtClean="0"/>
              <a:t>Games</a:t>
            </a:r>
            <a:endParaRPr lang="sk-SK" sz="1600" dirty="0" smtClean="0"/>
          </a:p>
          <a:p>
            <a:r>
              <a:rPr lang="sk-SK" sz="1600" dirty="0" smtClean="0"/>
              <a:t>- </a:t>
            </a:r>
            <a:r>
              <a:rPr lang="sk-SK" sz="1600" dirty="0" err="1"/>
              <a:t>p</a:t>
            </a:r>
            <a:r>
              <a:rPr lang="sk-SK" sz="1600" dirty="0" err="1" smtClean="0"/>
              <a:t>reparartion</a:t>
            </a:r>
            <a:r>
              <a:rPr lang="sk-SK" sz="1600" dirty="0" smtClean="0"/>
              <a:t> </a:t>
            </a:r>
            <a:r>
              <a:rPr lang="sk-SK" sz="1600" dirty="0" err="1" smtClean="0"/>
              <a:t>for</a:t>
            </a:r>
            <a:r>
              <a:rPr lang="sk-SK" sz="1600" dirty="0" smtClean="0"/>
              <a:t> </a:t>
            </a:r>
            <a:r>
              <a:rPr lang="sk-SK" sz="1600" dirty="0" err="1" smtClean="0"/>
              <a:t>education</a:t>
            </a:r>
            <a:r>
              <a:rPr lang="sk-SK" sz="1600" dirty="0" smtClean="0"/>
              <a:t> </a:t>
            </a:r>
            <a:r>
              <a:rPr lang="sk-SK" sz="1600" dirty="0" err="1" smtClean="0"/>
              <a:t>activity</a:t>
            </a:r>
            <a:r>
              <a:rPr lang="sk-SK" sz="1600" dirty="0" smtClean="0"/>
              <a:t> in </a:t>
            </a:r>
            <a:r>
              <a:rPr lang="sk-SK" sz="1600" dirty="0" err="1" smtClean="0"/>
              <a:t>Bystřice</a:t>
            </a:r>
            <a:r>
              <a:rPr lang="sk-SK" sz="1600" dirty="0" smtClean="0"/>
              <a:t> nad P. </a:t>
            </a:r>
            <a:endParaRPr lang="sk-SK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43" y="104949"/>
            <a:ext cx="2815772" cy="1898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3146"/>
            <a:ext cx="2591975" cy="2378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Ľuboslav Soták\Desktop\OH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61" y="2003146"/>
            <a:ext cx="2870153" cy="2378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" y="4252686"/>
            <a:ext cx="2086707" cy="2033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Ľuboslav Soták\Desktop\OH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71" y="4134757"/>
            <a:ext cx="1765789" cy="2151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60" y="4381500"/>
            <a:ext cx="1791954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1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191624"/>
            <a:ext cx="5130801" cy="8377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sk-SK" sz="3200" dirty="0" smtClean="0"/>
              <a:t>November/ November 2017</a:t>
            </a:r>
            <a:endParaRPr lang="sk-SK" sz="3200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162" y="3194844"/>
            <a:ext cx="9525" cy="9525"/>
          </a:xfrm>
          <a:prstGeom prst="rect">
            <a:avLst/>
          </a:prstGeo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" y="1435100"/>
            <a:ext cx="3610082" cy="5279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sk-SK" sz="2000" b="1" dirty="0" smtClean="0"/>
              <a:t>Telemost</a:t>
            </a:r>
            <a:r>
              <a:rPr lang="sk-SK" sz="1600" dirty="0" smtClean="0"/>
              <a:t> </a:t>
            </a:r>
          </a:p>
          <a:p>
            <a:r>
              <a:rPr lang="sk-SK" sz="1800" dirty="0" smtClean="0"/>
              <a:t>–  príprava a realizácia - výmena informácií o priebehu projektového dňa</a:t>
            </a:r>
          </a:p>
          <a:p>
            <a:r>
              <a:rPr lang="sk-SK" sz="1800" dirty="0" smtClean="0"/>
              <a:t>-  tvorba vizitiek</a:t>
            </a:r>
          </a:p>
          <a:p>
            <a:r>
              <a:rPr lang="sk-SK" sz="1800" dirty="0" smtClean="0"/>
              <a:t>- vzdelávacia aktivita v </a:t>
            </a:r>
            <a:r>
              <a:rPr lang="sk-SK" sz="1800" dirty="0" err="1" smtClean="0"/>
              <a:t>Bystřici</a:t>
            </a:r>
            <a:r>
              <a:rPr lang="sk-SK" sz="1800" dirty="0" smtClean="0"/>
              <a:t> nad </a:t>
            </a:r>
            <a:r>
              <a:rPr lang="sk-SK" sz="1800" dirty="0" err="1" smtClean="0"/>
              <a:t>Pernštejnem</a:t>
            </a:r>
            <a:r>
              <a:rPr lang="sk-SK" sz="1800" dirty="0" smtClean="0"/>
              <a:t> </a:t>
            </a:r>
          </a:p>
          <a:p>
            <a:r>
              <a:rPr lang="cs-CZ" sz="1800" dirty="0" smtClean="0"/>
              <a:t>- </a:t>
            </a:r>
            <a:r>
              <a:rPr lang="cs-CZ" sz="1800" dirty="0" err="1" smtClean="0"/>
              <a:t>prezentácia</a:t>
            </a:r>
            <a:r>
              <a:rPr lang="cs-CZ" sz="1800" dirty="0" smtClean="0"/>
              <a:t> školy ZŠ </a:t>
            </a:r>
            <a:r>
              <a:rPr lang="cs-CZ" sz="1800" dirty="0" err="1" smtClean="0"/>
              <a:t>Juh</a:t>
            </a:r>
            <a:r>
              <a:rPr lang="cs-CZ" sz="1800" dirty="0" smtClean="0"/>
              <a:t> 1054 </a:t>
            </a:r>
            <a:br>
              <a:rPr lang="cs-CZ" sz="1800" dirty="0" smtClean="0"/>
            </a:br>
            <a:r>
              <a:rPr lang="cs-CZ" sz="1800" dirty="0" smtClean="0"/>
              <a:t>Vranov n. T.</a:t>
            </a:r>
          </a:p>
          <a:p>
            <a:r>
              <a:rPr lang="sk-SK" sz="2000" b="1" dirty="0" smtClean="0"/>
              <a:t>Tele – </a:t>
            </a:r>
            <a:r>
              <a:rPr lang="sk-SK" sz="2000" b="1" dirty="0" err="1" smtClean="0"/>
              <a:t>bridge</a:t>
            </a:r>
            <a:r>
              <a:rPr lang="sk-SK" sz="2000" b="1" dirty="0" smtClean="0"/>
              <a:t> </a:t>
            </a:r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preparation</a:t>
            </a:r>
            <a:r>
              <a:rPr lang="sk-SK" sz="1800" dirty="0" smtClean="0"/>
              <a:t> and </a:t>
            </a:r>
            <a:r>
              <a:rPr lang="sk-SK" sz="1800" dirty="0" err="1" smtClean="0"/>
              <a:t>realization</a:t>
            </a:r>
            <a:r>
              <a:rPr lang="sk-SK" sz="1800" dirty="0" smtClean="0"/>
              <a:t> - </a:t>
            </a:r>
            <a:r>
              <a:rPr lang="en-US" sz="1800" dirty="0" smtClean="0"/>
              <a:t>exchange of information about realization of the project day</a:t>
            </a:r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making</a:t>
            </a:r>
            <a:r>
              <a:rPr lang="sk-SK" sz="1800" dirty="0" smtClean="0"/>
              <a:t> of </a:t>
            </a:r>
            <a:r>
              <a:rPr lang="sk-SK" sz="1800" dirty="0" err="1" smtClean="0"/>
              <a:t>cards</a:t>
            </a:r>
            <a:endParaRPr lang="sk-SK" sz="1800" dirty="0" smtClean="0"/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educational</a:t>
            </a:r>
            <a:r>
              <a:rPr lang="sk-SK" sz="1800" dirty="0" smtClean="0"/>
              <a:t> </a:t>
            </a:r>
            <a:r>
              <a:rPr lang="sk-SK" sz="1800" dirty="0" err="1" smtClean="0"/>
              <a:t>activity</a:t>
            </a:r>
            <a:r>
              <a:rPr lang="sk-SK" sz="1800" dirty="0" smtClean="0"/>
              <a:t> in </a:t>
            </a:r>
            <a:r>
              <a:rPr lang="sk-SK" sz="1800" dirty="0" err="1" smtClean="0"/>
              <a:t>Bystřici</a:t>
            </a:r>
            <a:r>
              <a:rPr lang="sk-SK" sz="1800" dirty="0" smtClean="0"/>
              <a:t> nad P.</a:t>
            </a:r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presentation</a:t>
            </a:r>
            <a:r>
              <a:rPr lang="sk-SK" sz="1800" dirty="0" smtClean="0"/>
              <a:t> of ZŠ Juh 1054 Vranov </a:t>
            </a:r>
            <a:r>
              <a:rPr lang="sk-SK" sz="1800" dirty="0" err="1" smtClean="0"/>
              <a:t>n.T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028" name="Picture 4" descr="http://zsjuhvv.sk/images/stories/telemost/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82" y="1110829"/>
            <a:ext cx="2890982" cy="1989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lick to enlarge image 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zsjuhvv.sk/images/stories/telemost/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82" y="108761"/>
            <a:ext cx="2761926" cy="1841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zsjuhvv.sk/images/stories/erazmus/img_1928-12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99" y="2789261"/>
            <a:ext cx="2974109" cy="1982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zsjuhvv.sk/images/stories/erazmus/img_2393-120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81" y="4433455"/>
            <a:ext cx="3422071" cy="2281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aoblený obdĺžnik 13"/>
          <p:cNvSpPr/>
          <p:nvPr/>
        </p:nvSpPr>
        <p:spPr>
          <a:xfrm>
            <a:off x="5033818" y="181956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8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tka Klzisko ZÅ  Juh Vranov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43" y="1411696"/>
            <a:ext cx="3055942" cy="1931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 obrÃ¡zku mÃ´Å¾e byÅ¥: 10 Ä¾udÃ­, , usmievajÃºci sa Ä¾udia, sediaci Ä¾udia a interiÃ©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" y="2757849"/>
            <a:ext cx="2560631" cy="2198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tka ZÅ  Juh 1054 Vranov nad TopÄ¾ou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10" y="4505726"/>
            <a:ext cx="3131124" cy="2152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3657598" y="273050"/>
            <a:ext cx="4987635" cy="7706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sk-SK" sz="3200" dirty="0" smtClean="0"/>
              <a:t>December/ December 2017</a:t>
            </a:r>
            <a:endParaRPr lang="sk-SK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 flipH="1">
            <a:off x="5467927" y="1435100"/>
            <a:ext cx="3574470" cy="5222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r>
              <a:rPr lang="sk-SK" sz="1600" b="1" dirty="0"/>
              <a:t>Stretnutie realizačných tímov</a:t>
            </a:r>
          </a:p>
          <a:p>
            <a:endParaRPr lang="sk-SK" sz="1600" b="1" dirty="0"/>
          </a:p>
          <a:p>
            <a:pPr marL="342900" indent="-342900">
              <a:buFontTx/>
              <a:buChar char="-"/>
            </a:pPr>
            <a:r>
              <a:rPr lang="sk-SK" sz="1600" dirty="0"/>
              <a:t>priebežná tvorba Knihy športu a metodík </a:t>
            </a:r>
          </a:p>
          <a:p>
            <a:pPr marL="342900" indent="-342900">
              <a:buFontTx/>
              <a:buChar char="-"/>
            </a:pPr>
            <a:r>
              <a:rPr lang="sk-SK" sz="1600" dirty="0"/>
              <a:t>k</a:t>
            </a:r>
            <a:r>
              <a:rPr lang="sk-SK" sz="1600" dirty="0" smtClean="0"/>
              <a:t>orčuľovanie </a:t>
            </a:r>
            <a:r>
              <a:rPr lang="sk-SK" sz="1600" dirty="0"/>
              <a:t>– podpora pohybových </a:t>
            </a:r>
            <a:r>
              <a:rPr lang="sk-SK" sz="1600" dirty="0" smtClean="0"/>
              <a:t>aktivít 1. stupeň a ŠKD</a:t>
            </a:r>
          </a:p>
          <a:p>
            <a:pPr marL="342900" indent="-342900">
              <a:buFontTx/>
              <a:buChar char="-"/>
            </a:pPr>
            <a:r>
              <a:rPr lang="sk-SK" sz="1600" dirty="0"/>
              <a:t>i</a:t>
            </a:r>
            <a:r>
              <a:rPr lang="sk-SK" sz="1600" dirty="0" smtClean="0"/>
              <a:t>nformácie o  vzdelávacej aktivite</a:t>
            </a:r>
            <a:endParaRPr lang="sk-SK" sz="1600" dirty="0"/>
          </a:p>
          <a:p>
            <a:endParaRPr lang="sk-SK" sz="1600" dirty="0"/>
          </a:p>
          <a:p>
            <a:r>
              <a:rPr lang="en-GB" sz="1600" b="1" dirty="0"/>
              <a:t>Meeting of the teams of realisation</a:t>
            </a:r>
          </a:p>
          <a:p>
            <a:endParaRPr lang="en-GB" sz="1600" b="1" dirty="0"/>
          </a:p>
          <a:p>
            <a:pPr marL="342900" indent="-342900">
              <a:buFontTx/>
              <a:buChar char="-"/>
            </a:pPr>
            <a:r>
              <a:rPr lang="en-GB" sz="1600" dirty="0"/>
              <a:t>continuous creating of Sport book, methodologies </a:t>
            </a:r>
            <a:endParaRPr lang="sk-SK" sz="1600" dirty="0"/>
          </a:p>
          <a:p>
            <a:pPr marL="342900" indent="-342900">
              <a:buFontTx/>
              <a:buChar char="-"/>
            </a:pPr>
            <a:r>
              <a:rPr lang="sk-SK" sz="1600" dirty="0"/>
              <a:t>s</a:t>
            </a:r>
            <a:r>
              <a:rPr lang="en-GB" sz="1600" dirty="0" err="1" smtClean="0"/>
              <a:t>kating</a:t>
            </a:r>
            <a:r>
              <a:rPr lang="en-GB" sz="1600" dirty="0" smtClean="0"/>
              <a:t> </a:t>
            </a:r>
            <a:r>
              <a:rPr lang="en-GB" sz="1600" dirty="0"/>
              <a:t>– sup</a:t>
            </a:r>
            <a:r>
              <a:rPr lang="sk-SK" sz="1600" dirty="0"/>
              <a:t>p</a:t>
            </a:r>
            <a:r>
              <a:rPr lang="en-GB" sz="1600" dirty="0"/>
              <a:t>ort of the movement </a:t>
            </a:r>
            <a:r>
              <a:rPr lang="en-GB" sz="1600" dirty="0" smtClean="0"/>
              <a:t>activities</a:t>
            </a:r>
            <a:endParaRPr lang="sk-SK" sz="1600" dirty="0" smtClean="0"/>
          </a:p>
          <a:p>
            <a:pPr marL="342900" indent="-342900">
              <a:buFontTx/>
              <a:buChar char="-"/>
            </a:pPr>
            <a:r>
              <a:rPr lang="sk-SK" sz="1600" dirty="0" err="1"/>
              <a:t>i</a:t>
            </a:r>
            <a:r>
              <a:rPr lang="sk-SK" sz="1600" dirty="0" err="1" smtClean="0"/>
              <a:t>nformations</a:t>
            </a:r>
            <a:r>
              <a:rPr lang="sk-SK" sz="1600" dirty="0" smtClean="0"/>
              <a:t> </a:t>
            </a:r>
            <a:r>
              <a:rPr lang="sk-SK" sz="1600" dirty="0" err="1" smtClean="0"/>
              <a:t>about</a:t>
            </a:r>
            <a:r>
              <a:rPr lang="sk-SK" sz="1600" dirty="0" smtClean="0"/>
              <a:t> </a:t>
            </a:r>
            <a:r>
              <a:rPr lang="sk-SK" sz="1600" dirty="0" err="1" smtClean="0"/>
              <a:t>the</a:t>
            </a:r>
            <a:r>
              <a:rPr lang="sk-SK" sz="1600" dirty="0" smtClean="0"/>
              <a:t> </a:t>
            </a:r>
            <a:r>
              <a:rPr lang="sk-SK" sz="1600" dirty="0" err="1" smtClean="0"/>
              <a:t>educational</a:t>
            </a:r>
            <a:r>
              <a:rPr lang="sk-SK" sz="1600" dirty="0" smtClean="0"/>
              <a:t> </a:t>
            </a:r>
            <a:r>
              <a:rPr lang="sk-SK" sz="1600" dirty="0" err="1" smtClean="0"/>
              <a:t>activity</a:t>
            </a:r>
            <a:endParaRPr lang="en-GB" sz="1600" dirty="0"/>
          </a:p>
          <a:p>
            <a:endParaRPr lang="sk-SK" dirty="0"/>
          </a:p>
        </p:txBody>
      </p:sp>
      <p:pic>
        <p:nvPicPr>
          <p:cNvPr id="1026" name="Picture 2" descr="Fotka Klzisko ZÅ  Juh Vranov.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4" y="-986"/>
            <a:ext cx="2497379" cy="202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8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382" y="273050"/>
            <a:ext cx="3491345" cy="826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k-SK" sz="2800" dirty="0" smtClean="0"/>
              <a:t>Január/</a:t>
            </a:r>
            <a:r>
              <a:rPr lang="sk-SK" sz="2800" dirty="0" err="1" smtClean="0"/>
              <a:t>January</a:t>
            </a:r>
            <a:r>
              <a:rPr lang="sk-SK" sz="2800" dirty="0" smtClean="0"/>
              <a:t> 2018</a:t>
            </a:r>
            <a:endParaRPr lang="sk-SK" sz="2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20073" y="1435100"/>
            <a:ext cx="3117632" cy="52025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sk-SK" sz="1600" b="1" dirty="0"/>
              <a:t>Stretnutie realizačných tímov</a:t>
            </a:r>
          </a:p>
          <a:p>
            <a:endParaRPr lang="sk-SK" sz="1600" dirty="0"/>
          </a:p>
          <a:p>
            <a:r>
              <a:rPr lang="sk-SK" sz="1600" dirty="0" smtClean="0"/>
              <a:t>- prezentácia džuda  pre žiakov školy</a:t>
            </a:r>
          </a:p>
          <a:p>
            <a:r>
              <a:rPr lang="sk-SK" sz="1600" dirty="0" smtClean="0"/>
              <a:t>- podporné </a:t>
            </a:r>
            <a:r>
              <a:rPr lang="sk-SK" sz="1600" dirty="0" err="1" smtClean="0"/>
              <a:t>pohýbové</a:t>
            </a:r>
            <a:r>
              <a:rPr lang="sk-SK" sz="1600" dirty="0" smtClean="0"/>
              <a:t> aktivity – verejné </a:t>
            </a:r>
            <a:r>
              <a:rPr lang="sk-SK" sz="1600" dirty="0" err="1" smtClean="0"/>
              <a:t>koruľovanie</a:t>
            </a:r>
            <a:r>
              <a:rPr lang="sk-SK" sz="1600" dirty="0" smtClean="0"/>
              <a:t> žiakov 2. stupňa</a:t>
            </a:r>
          </a:p>
          <a:p>
            <a:r>
              <a:rPr lang="sk-SK" sz="1600" dirty="0" smtClean="0"/>
              <a:t>- turnaj vo </a:t>
            </a:r>
            <a:r>
              <a:rPr lang="sk-SK" sz="1600" dirty="0" err="1" smtClean="0"/>
              <a:t>florbale</a:t>
            </a:r>
            <a:endParaRPr lang="sk-SK" sz="1600" dirty="0" smtClean="0"/>
          </a:p>
          <a:p>
            <a:endParaRPr lang="sk-SK" sz="1600" b="1" dirty="0" smtClean="0"/>
          </a:p>
          <a:p>
            <a:r>
              <a:rPr lang="sk-SK" sz="1600" b="1" dirty="0" err="1" smtClean="0"/>
              <a:t>Meeting</a:t>
            </a:r>
            <a:r>
              <a:rPr lang="sk-SK" sz="1600" b="1" dirty="0" smtClean="0"/>
              <a:t>  of </a:t>
            </a:r>
            <a:r>
              <a:rPr lang="sk-SK" sz="1600" b="1" dirty="0" err="1" smtClean="0"/>
              <a:t>realisation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teams</a:t>
            </a:r>
            <a:endParaRPr lang="sk-SK" sz="1600" b="1" dirty="0" smtClean="0"/>
          </a:p>
          <a:p>
            <a:r>
              <a:rPr lang="sk-SK" sz="1600" b="1" dirty="0" smtClean="0"/>
              <a:t> </a:t>
            </a:r>
            <a:endParaRPr lang="sk-SK" sz="1600" dirty="0" smtClean="0"/>
          </a:p>
          <a:p>
            <a:r>
              <a:rPr lang="sk-SK" sz="1600" dirty="0" smtClean="0"/>
              <a:t>- </a:t>
            </a:r>
            <a:r>
              <a:rPr lang="sk-SK" sz="1600" dirty="0" err="1" smtClean="0"/>
              <a:t>presentation</a:t>
            </a:r>
            <a:r>
              <a:rPr lang="sk-SK" sz="1600" dirty="0" smtClean="0"/>
              <a:t> of </a:t>
            </a:r>
            <a:r>
              <a:rPr lang="sk-SK" sz="1600" dirty="0" err="1" smtClean="0"/>
              <a:t>judo</a:t>
            </a:r>
            <a:r>
              <a:rPr lang="sk-SK" sz="1600" dirty="0" smtClean="0"/>
              <a:t> </a:t>
            </a:r>
            <a:r>
              <a:rPr lang="sk-SK" sz="1600" dirty="0" err="1" smtClean="0"/>
              <a:t>for</a:t>
            </a:r>
            <a:r>
              <a:rPr lang="sk-SK" sz="1600" dirty="0" smtClean="0"/>
              <a:t> </a:t>
            </a:r>
            <a:r>
              <a:rPr lang="sk-SK" sz="1600" dirty="0" err="1" smtClean="0"/>
              <a:t>pupils</a:t>
            </a:r>
            <a:endParaRPr lang="sk-SK" sz="1600" dirty="0" smtClean="0"/>
          </a:p>
          <a:p>
            <a:r>
              <a:rPr lang="sk-SK" sz="1600" dirty="0" smtClean="0"/>
              <a:t>- s</a:t>
            </a:r>
            <a:r>
              <a:rPr lang="en-GB" sz="1600" dirty="0" err="1" smtClean="0"/>
              <a:t>kating</a:t>
            </a:r>
            <a:r>
              <a:rPr lang="en-GB" sz="1600" dirty="0" smtClean="0"/>
              <a:t> </a:t>
            </a:r>
            <a:r>
              <a:rPr lang="en-GB" sz="1600" dirty="0"/>
              <a:t>– sup</a:t>
            </a:r>
            <a:r>
              <a:rPr lang="sk-SK" sz="1600" dirty="0"/>
              <a:t>p</a:t>
            </a:r>
            <a:r>
              <a:rPr lang="en-GB" sz="1600" dirty="0"/>
              <a:t>ort of the movement activities</a:t>
            </a:r>
          </a:p>
          <a:p>
            <a:r>
              <a:rPr lang="sk-SK" sz="1600" dirty="0" smtClean="0"/>
              <a:t>- </a:t>
            </a:r>
            <a:r>
              <a:rPr lang="sk-SK" sz="1600" dirty="0" err="1" smtClean="0"/>
              <a:t>floorball</a:t>
            </a:r>
            <a:r>
              <a:rPr lang="sk-SK" sz="1600" dirty="0" smtClean="0"/>
              <a:t> </a:t>
            </a:r>
            <a:r>
              <a:rPr lang="sk-SK" sz="1600" dirty="0" err="1" smtClean="0"/>
              <a:t>tournament</a:t>
            </a:r>
            <a:r>
              <a:rPr lang="sk-SK" sz="1600" dirty="0" smtClean="0"/>
              <a:t> </a:t>
            </a:r>
            <a:r>
              <a:rPr lang="sk-SK" sz="1600" dirty="0" err="1" smtClean="0"/>
              <a:t>for</a:t>
            </a:r>
            <a:r>
              <a:rPr lang="sk-SK" sz="1600" dirty="0" smtClean="0"/>
              <a:t> </a:t>
            </a:r>
            <a:r>
              <a:rPr lang="sk-SK" sz="1600" dirty="0" err="1" smtClean="0"/>
              <a:t>pupils</a:t>
            </a:r>
            <a:endParaRPr lang="sk-SK" sz="1600" dirty="0" smtClean="0"/>
          </a:p>
          <a:p>
            <a:endParaRPr lang="sk-SK" sz="1600" dirty="0"/>
          </a:p>
        </p:txBody>
      </p:sp>
      <p:pic>
        <p:nvPicPr>
          <p:cNvPr id="3074" name="Picture 2" descr="Na obrÃ¡zku mÃ´Å¾e byÅ¥: jedna osoba alebo viacerÃ­ Ä¾udia, Ä¾udia na javisku, stojaci Ä¾udia, basketbalovÃ© ihrisko, dieÅ¥a, obuv a interiÃ©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89" y="116610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tka Judo Vranov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40" y="215106"/>
            <a:ext cx="2809875" cy="2791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a obrÃ¡zku mÃ´Å¾e byÅ¥: jedna osoba alebo viacerÃ­ Ä¾udia, Ä¾udia na javisku, tancujÃºci Ä¾udia, basketbalovÃ© ihrisko, obuv a interiÃ©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90" y="2165927"/>
            <a:ext cx="2184399" cy="2184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197" y="3195783"/>
            <a:ext cx="3038762" cy="218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4453227"/>
            <a:ext cx="2857500" cy="218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18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5070764" y="273050"/>
            <a:ext cx="3916218" cy="8907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k-SK" sz="2800" dirty="0" smtClean="0"/>
              <a:t>Február/ </a:t>
            </a:r>
            <a:r>
              <a:rPr lang="sk-SK" sz="2800" dirty="0" err="1" smtClean="0"/>
              <a:t>February</a:t>
            </a:r>
            <a:r>
              <a:rPr lang="sk-SK" sz="2800" dirty="0" smtClean="0"/>
              <a:t> 2018</a:t>
            </a:r>
            <a:endParaRPr lang="sk-SK" sz="2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 flipH="1">
            <a:off x="5551053" y="1366982"/>
            <a:ext cx="3528287" cy="50984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k-SK" sz="1800" b="1" dirty="0"/>
              <a:t>Stretnutie realizačných tímov</a:t>
            </a:r>
          </a:p>
          <a:p>
            <a:endParaRPr lang="sk-SK" sz="1800" dirty="0" smtClean="0"/>
          </a:p>
          <a:p>
            <a:r>
              <a:rPr lang="sk-SK" sz="1800" dirty="0" smtClean="0"/>
              <a:t>- priebežná tvorba metodík</a:t>
            </a:r>
          </a:p>
          <a:p>
            <a:r>
              <a:rPr lang="sk-SK" sz="1800" dirty="0" smtClean="0"/>
              <a:t>- karneval na ľade pre žiakov školy</a:t>
            </a:r>
          </a:p>
          <a:p>
            <a:r>
              <a:rPr lang="sk-SK" sz="1800" dirty="0" smtClean="0"/>
              <a:t>- turnaj vo </a:t>
            </a:r>
            <a:r>
              <a:rPr lang="sk-SK" sz="1800" dirty="0" err="1" smtClean="0"/>
              <a:t>florbale</a:t>
            </a:r>
            <a:endParaRPr lang="sk-SK" sz="1800" dirty="0" smtClean="0"/>
          </a:p>
          <a:p>
            <a:endParaRPr lang="sk-SK" sz="1800" dirty="0" smtClean="0"/>
          </a:p>
          <a:p>
            <a:r>
              <a:rPr lang="sk-SK" sz="1800" b="1" dirty="0" err="1" smtClean="0"/>
              <a:t>Meeting</a:t>
            </a:r>
            <a:r>
              <a:rPr lang="sk-SK" sz="1800" b="1" dirty="0" smtClean="0"/>
              <a:t> of </a:t>
            </a:r>
            <a:r>
              <a:rPr lang="sk-SK" sz="1800" b="1" dirty="0" err="1" smtClean="0"/>
              <a:t>realisation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teams</a:t>
            </a:r>
            <a:endParaRPr lang="sk-SK" sz="1800" b="1" dirty="0" smtClean="0"/>
          </a:p>
          <a:p>
            <a:endParaRPr lang="sk-SK" sz="1800" b="1" dirty="0" smtClean="0"/>
          </a:p>
          <a:p>
            <a:r>
              <a:rPr lang="sk-SK" sz="1800" dirty="0" smtClean="0"/>
              <a:t>- </a:t>
            </a:r>
            <a:r>
              <a:rPr lang="sk-SK" sz="1800" dirty="0"/>
              <a:t> </a:t>
            </a:r>
            <a:r>
              <a:rPr lang="sk-SK" sz="1800" dirty="0" smtClean="0"/>
              <a:t>c</a:t>
            </a:r>
            <a:r>
              <a:rPr lang="en-GB" sz="1800" dirty="0" err="1" smtClean="0"/>
              <a:t>ontinuous</a:t>
            </a:r>
            <a:r>
              <a:rPr lang="sk-SK" sz="1800" dirty="0" smtClean="0"/>
              <a:t> </a:t>
            </a:r>
            <a:r>
              <a:rPr lang="en-GB" sz="1800" dirty="0" smtClean="0"/>
              <a:t>creating </a:t>
            </a:r>
            <a:r>
              <a:rPr lang="en-GB" sz="1800" dirty="0"/>
              <a:t>of </a:t>
            </a:r>
            <a:r>
              <a:rPr lang="en-GB" sz="1800" dirty="0" smtClean="0"/>
              <a:t>methodologies </a:t>
            </a:r>
            <a:endParaRPr lang="sk-SK" sz="1800" dirty="0"/>
          </a:p>
          <a:p>
            <a:r>
              <a:rPr lang="sk-SK" sz="1800" dirty="0" smtClean="0"/>
              <a:t>- s</a:t>
            </a:r>
            <a:r>
              <a:rPr lang="en-GB" sz="1800" dirty="0" err="1" smtClean="0"/>
              <a:t>kating</a:t>
            </a:r>
            <a:r>
              <a:rPr lang="en-GB" sz="1800" dirty="0" smtClean="0"/>
              <a:t> </a:t>
            </a:r>
            <a:r>
              <a:rPr lang="en-GB" sz="1800" dirty="0"/>
              <a:t>– sup</a:t>
            </a:r>
            <a:r>
              <a:rPr lang="sk-SK" sz="1800" dirty="0"/>
              <a:t>p</a:t>
            </a:r>
            <a:r>
              <a:rPr lang="en-GB" sz="1800" dirty="0"/>
              <a:t>ort of the movement activities</a:t>
            </a:r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tournament</a:t>
            </a:r>
            <a:r>
              <a:rPr lang="sk-SK" sz="1800" dirty="0" smtClean="0"/>
              <a:t> of </a:t>
            </a:r>
            <a:r>
              <a:rPr lang="sk-SK" sz="1800" dirty="0" err="1" smtClean="0"/>
              <a:t>floorba</a:t>
            </a:r>
            <a:r>
              <a:rPr lang="sk-SK" sz="1600" dirty="0" err="1" smtClean="0"/>
              <a:t>ll</a:t>
            </a:r>
            <a:endParaRPr lang="sk-SK" sz="1600" dirty="0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" y="4408283"/>
            <a:ext cx="2926160" cy="2327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04" y="2775772"/>
            <a:ext cx="3100159" cy="2216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Picture 6" descr="Fotka Klzisko ZÅ  Juh Vranov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7" y="209649"/>
            <a:ext cx="4561996" cy="2566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9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678" y="273050"/>
            <a:ext cx="3956627" cy="8298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3200" dirty="0" smtClean="0"/>
              <a:t>Marec/ </a:t>
            </a:r>
            <a:r>
              <a:rPr lang="sk-SK" sz="3200" dirty="0" err="1" smtClean="0"/>
              <a:t>March</a:t>
            </a:r>
            <a:r>
              <a:rPr lang="sk-SK" sz="3200" dirty="0" smtClean="0"/>
              <a:t> 2018</a:t>
            </a:r>
            <a:endParaRPr lang="sk-SK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6254" y="1693718"/>
            <a:ext cx="3699163" cy="50841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1600" b="1" dirty="0"/>
              <a:t>Stretnutie realizačných tímov žiakov a pedagógov</a:t>
            </a:r>
          </a:p>
          <a:p>
            <a:endParaRPr lang="sk-SK" sz="1600" dirty="0" smtClean="0"/>
          </a:p>
          <a:p>
            <a:r>
              <a:rPr lang="sk-SK" sz="1600" dirty="0" smtClean="0"/>
              <a:t>- turnaj vo volejbale</a:t>
            </a:r>
          </a:p>
          <a:p>
            <a:r>
              <a:rPr lang="sk-SK" sz="1600" dirty="0" smtClean="0"/>
              <a:t>- Deň športových aktivít a zdravého životného štýlu</a:t>
            </a:r>
          </a:p>
          <a:p>
            <a:r>
              <a:rPr lang="sk-SK" sz="1600" dirty="0" smtClean="0"/>
              <a:t>- priebežné spracovanie Knihy športu a metodík</a:t>
            </a:r>
            <a:endParaRPr lang="sk-SK" sz="1600" dirty="0"/>
          </a:p>
          <a:p>
            <a:endParaRPr lang="sk-SK" sz="1600" b="1" dirty="0" smtClean="0"/>
          </a:p>
          <a:p>
            <a:r>
              <a:rPr lang="sk-SK" sz="1600" b="1" dirty="0" err="1" smtClean="0"/>
              <a:t>Meating</a:t>
            </a:r>
            <a:r>
              <a:rPr lang="sk-SK" sz="1600" b="1" dirty="0" smtClean="0"/>
              <a:t> of </a:t>
            </a:r>
            <a:r>
              <a:rPr lang="sk-SK" sz="1600" b="1" dirty="0" err="1" smtClean="0"/>
              <a:t>realisation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teams</a:t>
            </a:r>
            <a:r>
              <a:rPr lang="sk-SK" sz="1600" b="1" dirty="0" smtClean="0"/>
              <a:t> </a:t>
            </a:r>
          </a:p>
          <a:p>
            <a:endParaRPr lang="sk-SK" sz="1600" dirty="0" smtClean="0"/>
          </a:p>
          <a:p>
            <a:r>
              <a:rPr lang="sk-SK" sz="1600" dirty="0" smtClean="0"/>
              <a:t>- </a:t>
            </a:r>
            <a:r>
              <a:rPr lang="sk-SK" sz="1600" dirty="0" err="1" smtClean="0"/>
              <a:t>tournament</a:t>
            </a:r>
            <a:r>
              <a:rPr lang="sk-SK" sz="1600" dirty="0" smtClean="0"/>
              <a:t> of </a:t>
            </a:r>
            <a:r>
              <a:rPr lang="sk-SK" sz="1600" dirty="0" err="1" smtClean="0"/>
              <a:t>volleyball</a:t>
            </a:r>
            <a:endParaRPr lang="sk-SK" sz="1600" dirty="0" smtClean="0"/>
          </a:p>
          <a:p>
            <a:r>
              <a:rPr lang="sk-SK" sz="1600" dirty="0" smtClean="0"/>
              <a:t>- </a:t>
            </a:r>
            <a:r>
              <a:rPr lang="sk-SK" sz="1600" dirty="0" err="1" smtClean="0"/>
              <a:t>Day</a:t>
            </a:r>
            <a:r>
              <a:rPr lang="sk-SK" sz="1600" dirty="0" smtClean="0"/>
              <a:t> of </a:t>
            </a:r>
            <a:r>
              <a:rPr lang="sk-SK" sz="1600" dirty="0" err="1" smtClean="0"/>
              <a:t>sport</a:t>
            </a:r>
            <a:r>
              <a:rPr lang="sk-SK" sz="1600" dirty="0" smtClean="0"/>
              <a:t> </a:t>
            </a:r>
            <a:r>
              <a:rPr lang="sk-SK" sz="1600" dirty="0" err="1" smtClean="0"/>
              <a:t>activities</a:t>
            </a:r>
            <a:r>
              <a:rPr lang="sk-SK" sz="1600" dirty="0" smtClean="0"/>
              <a:t> and </a:t>
            </a:r>
            <a:r>
              <a:rPr lang="sk-SK" sz="1600" dirty="0" err="1" smtClean="0"/>
              <a:t>health</a:t>
            </a:r>
            <a:r>
              <a:rPr lang="sk-SK" sz="1600" dirty="0" smtClean="0"/>
              <a:t> </a:t>
            </a:r>
            <a:r>
              <a:rPr lang="sk-SK" sz="1600" dirty="0" err="1" smtClean="0"/>
              <a:t>lifestyle</a:t>
            </a:r>
            <a:endParaRPr lang="sk-SK" sz="1600" dirty="0" smtClean="0"/>
          </a:p>
          <a:p>
            <a:r>
              <a:rPr lang="sk-SK" sz="1600" dirty="0" smtClean="0"/>
              <a:t>- </a:t>
            </a:r>
            <a:r>
              <a:rPr lang="sk-SK" sz="1600" dirty="0" err="1" smtClean="0"/>
              <a:t>continuos</a:t>
            </a:r>
            <a:r>
              <a:rPr lang="sk-SK" sz="1600" dirty="0" smtClean="0"/>
              <a:t> </a:t>
            </a:r>
            <a:r>
              <a:rPr lang="sk-SK" sz="1600" dirty="0" err="1" smtClean="0"/>
              <a:t>preparing</a:t>
            </a:r>
            <a:r>
              <a:rPr lang="sk-SK" sz="1600" dirty="0" smtClean="0"/>
              <a:t> of </a:t>
            </a:r>
            <a:r>
              <a:rPr lang="sk-SK" sz="1600" dirty="0" err="1" smtClean="0"/>
              <a:t>Book</a:t>
            </a:r>
            <a:r>
              <a:rPr lang="sk-SK" sz="1600" dirty="0" smtClean="0"/>
              <a:t> of </a:t>
            </a:r>
            <a:r>
              <a:rPr lang="sk-SK" sz="1600" dirty="0" err="1" smtClean="0"/>
              <a:t>sports</a:t>
            </a:r>
            <a:r>
              <a:rPr lang="sk-SK" sz="1600" dirty="0" smtClean="0"/>
              <a:t> and </a:t>
            </a:r>
            <a:r>
              <a:rPr lang="sk-SK" sz="1600" dirty="0" err="1" smtClean="0"/>
              <a:t>methodologies</a:t>
            </a:r>
            <a:endParaRPr lang="sk-SK" sz="1600" dirty="0"/>
          </a:p>
        </p:txBody>
      </p:sp>
      <p:pic>
        <p:nvPicPr>
          <p:cNvPr id="5122" name="Picture 2" descr="Fotka ZÅ  Juh 1054 Vranov nad TopÄ¾ou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563" y="72381"/>
            <a:ext cx="3644700" cy="2422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zsjuhvv.sk/images/stories/2018/volej/1-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758" y="8187862"/>
            <a:ext cx="3205767" cy="22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vtn-vranov.sk/wp-content/uploads/V-dievcata-300x1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88" y="2495239"/>
            <a:ext cx="3019813" cy="2214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vtn-vranov.sk/wp-content/uploads/V-chlapci-300x1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73" y="4660438"/>
            <a:ext cx="3083990" cy="2117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608" y="226242"/>
            <a:ext cx="4713402" cy="10403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sk-SK" sz="3600" dirty="0" smtClean="0"/>
              <a:t>Apríl 2018/</a:t>
            </a:r>
            <a:r>
              <a:rPr lang="sk-SK" sz="3600" dirty="0" err="1" smtClean="0"/>
              <a:t>April</a:t>
            </a:r>
            <a:r>
              <a:rPr lang="sk-SK" sz="3600" dirty="0" smtClean="0"/>
              <a:t> 2018</a:t>
            </a:r>
            <a:endParaRPr lang="sk-SK" sz="3600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63" y="1564848"/>
            <a:ext cx="2593837" cy="2388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3891" y="1564848"/>
            <a:ext cx="2800202" cy="52338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lnSpcReduction="10000"/>
          </a:bodyPr>
          <a:lstStyle/>
          <a:p>
            <a:r>
              <a:rPr lang="sk-SK" sz="1800" b="1" dirty="0"/>
              <a:t>Príprava projektového stretnutia vo Vranove nad Topľou</a:t>
            </a:r>
          </a:p>
          <a:p>
            <a:r>
              <a:rPr lang="sk-SK" sz="1800" dirty="0" smtClean="0"/>
              <a:t>- stretnutie realizačných tímov žiakov a učiteľov</a:t>
            </a:r>
          </a:p>
          <a:p>
            <a:r>
              <a:rPr lang="sk-SK" sz="1800" dirty="0" smtClean="0"/>
              <a:t>- zhotovenie vizitiek</a:t>
            </a:r>
          </a:p>
          <a:p>
            <a:pPr>
              <a:buFontTx/>
              <a:buChar char="-"/>
            </a:pPr>
            <a:r>
              <a:rPr lang="sk-SK" sz="1800" dirty="0" smtClean="0"/>
              <a:t> príprava </a:t>
            </a:r>
            <a:r>
              <a:rPr lang="sk-SK" sz="1800" dirty="0"/>
              <a:t>harmonogramu </a:t>
            </a:r>
            <a:r>
              <a:rPr lang="sk-SK" sz="1800" dirty="0" smtClean="0"/>
              <a:t>aktivít</a:t>
            </a:r>
          </a:p>
          <a:p>
            <a:r>
              <a:rPr lang="sk-SK" sz="1800" b="1" dirty="0" err="1" smtClean="0"/>
              <a:t>Preparing</a:t>
            </a:r>
            <a:r>
              <a:rPr lang="sk-SK" sz="1800" b="1" dirty="0" smtClean="0"/>
              <a:t> of </a:t>
            </a:r>
            <a:r>
              <a:rPr lang="sk-SK" sz="1800" b="1" dirty="0" err="1" smtClean="0"/>
              <a:t>project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meeting</a:t>
            </a:r>
            <a:r>
              <a:rPr lang="sk-SK" sz="1800" b="1" dirty="0" smtClean="0"/>
              <a:t> in Vranov nad Topľou</a:t>
            </a:r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meeting</a:t>
            </a:r>
            <a:r>
              <a:rPr lang="sk-SK" sz="1800" dirty="0" smtClean="0"/>
              <a:t>  of </a:t>
            </a:r>
            <a:r>
              <a:rPr lang="sk-SK" sz="1800" dirty="0" err="1" smtClean="0"/>
              <a:t>realisation</a:t>
            </a:r>
            <a:r>
              <a:rPr lang="sk-SK" sz="1800" dirty="0" smtClean="0"/>
              <a:t> </a:t>
            </a:r>
            <a:r>
              <a:rPr lang="sk-SK" sz="1800" dirty="0" err="1" smtClean="0"/>
              <a:t>teams</a:t>
            </a:r>
            <a:r>
              <a:rPr lang="sk-SK" sz="1800" dirty="0" smtClean="0"/>
              <a:t> of </a:t>
            </a:r>
            <a:r>
              <a:rPr lang="sk-SK" sz="1800" dirty="0" err="1" smtClean="0"/>
              <a:t>pupils</a:t>
            </a:r>
            <a:r>
              <a:rPr lang="sk-SK" sz="1800" dirty="0" smtClean="0"/>
              <a:t> and </a:t>
            </a:r>
            <a:r>
              <a:rPr lang="sk-SK" sz="1800" dirty="0" err="1" smtClean="0"/>
              <a:t>teachers</a:t>
            </a:r>
            <a:endParaRPr lang="sk-SK" sz="1800" dirty="0" smtClean="0"/>
          </a:p>
          <a:p>
            <a:pPr marL="285750" indent="-285750">
              <a:buFontTx/>
              <a:buChar char="-"/>
            </a:pPr>
            <a:r>
              <a:rPr lang="sk-SK" sz="1800" dirty="0" err="1" smtClean="0"/>
              <a:t>making</a:t>
            </a:r>
            <a:r>
              <a:rPr lang="sk-SK" sz="1800" dirty="0" smtClean="0"/>
              <a:t> of </a:t>
            </a:r>
            <a:r>
              <a:rPr lang="sk-SK" sz="1800" dirty="0" err="1" smtClean="0"/>
              <a:t>cards</a:t>
            </a:r>
            <a:endParaRPr lang="sk-SK" sz="1800" dirty="0" smtClean="0"/>
          </a:p>
          <a:p>
            <a:pPr marL="285750" indent="-285750">
              <a:buFontTx/>
              <a:buChar char="-"/>
            </a:pPr>
            <a:r>
              <a:rPr lang="sk-SK" sz="1800" dirty="0" err="1"/>
              <a:t>p</a:t>
            </a:r>
            <a:r>
              <a:rPr lang="sk-SK" sz="1800" dirty="0" err="1" smtClean="0"/>
              <a:t>reparing</a:t>
            </a:r>
            <a:r>
              <a:rPr lang="sk-SK" sz="1800" dirty="0" smtClean="0"/>
              <a:t> a </a:t>
            </a:r>
            <a:r>
              <a:rPr lang="sk-SK" sz="1800" dirty="0" err="1" smtClean="0"/>
              <a:t>schedule</a:t>
            </a:r>
            <a:r>
              <a:rPr lang="sk-SK" sz="1800" dirty="0" smtClean="0"/>
              <a:t> of </a:t>
            </a:r>
            <a:r>
              <a:rPr lang="sk-SK" sz="1800" dirty="0" err="1" smtClean="0"/>
              <a:t>activities</a:t>
            </a:r>
            <a:endParaRPr lang="sk-SK" sz="1800" dirty="0"/>
          </a:p>
        </p:txBody>
      </p:sp>
      <p:graphicFrame>
        <p:nvGraphicFramePr>
          <p:cNvPr id="11" name="Tabuľ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27583"/>
              </p:ext>
            </p:extLst>
          </p:nvPr>
        </p:nvGraphicFramePr>
        <p:xfrm>
          <a:off x="5708073" y="77246"/>
          <a:ext cx="3316360" cy="68077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5172">
                  <a:extLst>
                    <a:ext uri="{9D8B030D-6E8A-4147-A177-3AD203B41FA5}">
                      <a16:colId xmlns:a16="http://schemas.microsoft.com/office/drawing/2014/main" val="1062786617"/>
                    </a:ext>
                  </a:extLst>
                </a:gridCol>
                <a:gridCol w="444075">
                  <a:extLst>
                    <a:ext uri="{9D8B030D-6E8A-4147-A177-3AD203B41FA5}">
                      <a16:colId xmlns:a16="http://schemas.microsoft.com/office/drawing/2014/main" val="3900582289"/>
                    </a:ext>
                  </a:extLst>
                </a:gridCol>
                <a:gridCol w="562509">
                  <a:extLst>
                    <a:ext uri="{9D8B030D-6E8A-4147-A177-3AD203B41FA5}">
                      <a16:colId xmlns:a16="http://schemas.microsoft.com/office/drawing/2014/main" val="1466830571"/>
                    </a:ext>
                  </a:extLst>
                </a:gridCol>
                <a:gridCol w="562509">
                  <a:extLst>
                    <a:ext uri="{9D8B030D-6E8A-4147-A177-3AD203B41FA5}">
                      <a16:colId xmlns:a16="http://schemas.microsoft.com/office/drawing/2014/main" val="2538475736"/>
                    </a:ext>
                  </a:extLst>
                </a:gridCol>
                <a:gridCol w="562718">
                  <a:extLst>
                    <a:ext uri="{9D8B030D-6E8A-4147-A177-3AD203B41FA5}">
                      <a16:colId xmlns:a16="http://schemas.microsoft.com/office/drawing/2014/main" val="1074255256"/>
                    </a:ext>
                  </a:extLst>
                </a:gridCol>
                <a:gridCol w="384754">
                  <a:extLst>
                    <a:ext uri="{9D8B030D-6E8A-4147-A177-3AD203B41FA5}">
                      <a16:colId xmlns:a16="http://schemas.microsoft.com/office/drawing/2014/main" val="4223123051"/>
                    </a:ext>
                  </a:extLst>
                </a:gridCol>
                <a:gridCol w="414623">
                  <a:extLst>
                    <a:ext uri="{9D8B030D-6E8A-4147-A177-3AD203B41FA5}">
                      <a16:colId xmlns:a16="http://schemas.microsoft.com/office/drawing/2014/main" val="1904786816"/>
                    </a:ext>
                  </a:extLst>
                </a:gridCol>
              </a:tblGrid>
              <a:tr h="96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Nedeľa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Pondelok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Utorok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Streda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Štvrtok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Piatok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extLst>
                  <a:ext uri="{0D108BD9-81ED-4DB2-BD59-A6C34878D82A}">
                    <a16:rowId xmlns:a16="http://schemas.microsoft.com/office/drawing/2014/main" val="207956243"/>
                  </a:ext>
                </a:extLst>
              </a:tr>
              <a:tr h="309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7.30-8.30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Raňajky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Raňajky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Raňajky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Raňajky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Raňajky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extLst>
                  <a:ext uri="{0D108BD9-81ED-4DB2-BD59-A6C34878D82A}">
                    <a16:rowId xmlns:a16="http://schemas.microsoft.com/office/drawing/2014/main" val="270918503"/>
                  </a:ext>
                </a:extLst>
              </a:tr>
              <a:tr h="309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8.30-9.30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 dirty="0">
                          <a:effectLst/>
                        </a:rPr>
                        <a:t>Prezentácia školy z </a:t>
                      </a:r>
                      <a:r>
                        <a:rPr lang="sk-SK" sz="600" dirty="0" err="1">
                          <a:effectLst/>
                        </a:rPr>
                        <a:t>Bystřice</a:t>
                      </a:r>
                      <a:r>
                        <a:rPr lang="sk-SK" sz="600" dirty="0">
                          <a:effectLst/>
                        </a:rPr>
                        <a:t> nad </a:t>
                      </a:r>
                      <a:r>
                        <a:rPr lang="sk-SK" sz="600" dirty="0" err="1">
                          <a:effectLst/>
                        </a:rPr>
                        <a:t>Pernštejnem</a:t>
                      </a:r>
                      <a:r>
                        <a:rPr lang="sk-SK" sz="600" dirty="0">
                          <a:effectLst/>
                        </a:rPr>
                        <a:t> pre druhý stupeň školy, prehliadka školy</a:t>
                      </a:r>
                      <a:endParaRPr lang="sk-SK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>
                    <a:lnL w="12700" cmpd="sng">
                      <a:noFill/>
                    </a:ln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Celodenný výlet  -  Stará Ľubovňa - prehliadka mesta, historických pamiatok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OH 4 športov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Volejbal - VT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OH 4 športov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Hokejbal - ihrisko Juh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extLst>
                  <a:ext uri="{0D108BD9-81ED-4DB2-BD59-A6C34878D82A}">
                    <a16:rowId xmlns:a16="http://schemas.microsoft.com/office/drawing/2014/main" val="1407602686"/>
                  </a:ext>
                </a:extLst>
              </a:tr>
              <a:tr h="406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9.30-10.30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 dirty="0">
                          <a:effectLst/>
                        </a:rPr>
                        <a:t> </a:t>
                      </a:r>
                      <a:endParaRPr lang="sk-SK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Prijatie u primátora mesta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747913"/>
                  </a:ext>
                </a:extLst>
              </a:tr>
              <a:tr h="405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10.30-11.30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OH 4 športov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  <a:highlight>
                            <a:srgbClr val="FFFF00"/>
                          </a:highlight>
                        </a:rPr>
                        <a:t> Volejbal - VT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 dirty="0">
                          <a:effectLst/>
                        </a:rPr>
                        <a:t>OH 4 športov</a:t>
                      </a:r>
                      <a:endParaRPr lang="sk-SK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 dirty="0">
                          <a:effectLst/>
                        </a:rPr>
                        <a:t>Džudo – Džudo hala</a:t>
                      </a:r>
                      <a:endParaRPr lang="sk-SK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OH 4 športov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Florbal - VT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OH 4 športov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Volejbal - VT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extLst>
                  <a:ext uri="{0D108BD9-81ED-4DB2-BD59-A6C34878D82A}">
                    <a16:rowId xmlns:a16="http://schemas.microsoft.com/office/drawing/2014/main" val="3956713396"/>
                  </a:ext>
                </a:extLst>
              </a:tr>
              <a:tr h="405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11.30-12.00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0004"/>
                  </a:ext>
                </a:extLst>
              </a:tr>
              <a:tr h="52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12.00-13.00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Obed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Obed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Obedový balíček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Obed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Obed + balíček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extLst>
                  <a:ext uri="{0D108BD9-81ED-4DB2-BD59-A6C34878D82A}">
                    <a16:rowId xmlns:a16="http://schemas.microsoft.com/office/drawing/2014/main" val="2500232389"/>
                  </a:ext>
                </a:extLst>
              </a:tr>
              <a:tr h="618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13.00-14.00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OH 4 športov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Džudo – Džudo hala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Zámutov - náučný chodník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Hrad Čičva, areál Lysá hora - športové aktivity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Evalvácia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extLst>
                  <a:ext uri="{0D108BD9-81ED-4DB2-BD59-A6C34878D82A}">
                    <a16:rowId xmlns:a16="http://schemas.microsoft.com/office/drawing/2014/main" val="2570970600"/>
                  </a:ext>
                </a:extLst>
              </a:tr>
              <a:tr h="618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14.00-15.00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Rozlúčka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extLst>
                  <a:ext uri="{0D108BD9-81ED-4DB2-BD59-A6C34878D82A}">
                    <a16:rowId xmlns:a16="http://schemas.microsoft.com/office/drawing/2014/main" val="3268668520"/>
                  </a:ext>
                </a:extLst>
              </a:tr>
              <a:tr h="618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15.00-16.00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Regenerácia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extLst>
                  <a:ext uri="{0D108BD9-81ED-4DB2-BD59-A6C34878D82A}">
                    <a16:rowId xmlns:a16="http://schemas.microsoft.com/office/drawing/2014/main" val="2608945765"/>
                  </a:ext>
                </a:extLst>
              </a:tr>
              <a:tr h="618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16.00-17.00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Privítanie +ubytovanie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Bazén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Bazén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OH 4 športov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Florbal -  VT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extLst>
                  <a:ext uri="{0D108BD9-81ED-4DB2-BD59-A6C34878D82A}">
                    <a16:rowId xmlns:a16="http://schemas.microsoft.com/office/drawing/2014/main" val="1548713524"/>
                  </a:ext>
                </a:extLst>
              </a:tr>
              <a:tr h="618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17.00-18.00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Prechádzka po meste Vranove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Regenerácia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Regenerácia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extLst>
                  <a:ext uri="{0D108BD9-81ED-4DB2-BD59-A6C34878D82A}">
                    <a16:rowId xmlns:a16="http://schemas.microsoft.com/office/drawing/2014/main" val="1596959745"/>
                  </a:ext>
                </a:extLst>
              </a:tr>
              <a:tr h="309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18.00-18.30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Večera</a:t>
                      </a:r>
                      <a:endParaRPr lang="sk-SK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Večera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Večera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Večera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Večera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extLst>
                  <a:ext uri="{0D108BD9-81ED-4DB2-BD59-A6C34878D82A}">
                    <a16:rowId xmlns:a16="http://schemas.microsoft.com/office/drawing/2014/main" val="549954255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18.30 – 20.30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Športové aktivity- šp. areál pri House Ham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Športové aktivity- šp. areál pri House Ham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600" dirty="0">
                          <a:effectLst/>
                        </a:rPr>
                        <a:t> </a:t>
                      </a:r>
                      <a:endParaRPr lang="sk-SK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894" marR="29894" marT="0" marB="0"/>
                </a:tc>
                <a:extLst>
                  <a:ext uri="{0D108BD9-81ED-4DB2-BD59-A6C34878D82A}">
                    <a16:rowId xmlns:a16="http://schemas.microsoft.com/office/drawing/2014/main" val="2976819157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73380" y="77499"/>
            <a:ext cx="6900739" cy="4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63" y="4251971"/>
            <a:ext cx="2593836" cy="2479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3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285412" y="366910"/>
            <a:ext cx="4534587" cy="1537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 smtClean="0"/>
              <a:t>Október</a:t>
            </a:r>
            <a:r>
              <a:rPr lang="cs-CZ" sz="3600" b="1" dirty="0" smtClean="0"/>
              <a:t>/</a:t>
            </a:r>
            <a:r>
              <a:rPr lang="cs-CZ" sz="3600" b="1" dirty="0" err="1" smtClean="0"/>
              <a:t>October</a:t>
            </a:r>
            <a:r>
              <a:rPr lang="cs-CZ" sz="3600" b="1" dirty="0" smtClean="0"/>
              <a:t> 2015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4818185" y="1904006"/>
            <a:ext cx="4096658" cy="45531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cs-CZ" sz="2400" b="1" dirty="0" smtClean="0"/>
              <a:t>O pohár starosty města</a:t>
            </a:r>
            <a:br>
              <a:rPr lang="cs-CZ" sz="2400" b="1" dirty="0" smtClean="0"/>
            </a:br>
            <a:r>
              <a:rPr lang="cs-CZ" sz="2400" b="1" dirty="0" smtClean="0"/>
              <a:t>Bystřice n. P.</a:t>
            </a:r>
          </a:p>
          <a:p>
            <a:pPr algn="ctr"/>
            <a:endParaRPr lang="cs-CZ" sz="2400" b="1" dirty="0" smtClean="0"/>
          </a:p>
          <a:p>
            <a:pPr marL="342900" indent="-342900">
              <a:buFontTx/>
              <a:buChar char="-"/>
            </a:pPr>
            <a:r>
              <a:rPr lang="cs-CZ" sz="2400" dirty="0" err="1"/>
              <a:t>p</a:t>
            </a:r>
            <a:r>
              <a:rPr lang="cs-CZ" sz="2400" dirty="0" err="1" smtClean="0"/>
              <a:t>lánovanie</a:t>
            </a:r>
            <a:r>
              <a:rPr lang="cs-CZ" sz="2400" dirty="0" smtClean="0"/>
              <a:t> </a:t>
            </a:r>
            <a:r>
              <a:rPr lang="cs-CZ" sz="2400" dirty="0" err="1" smtClean="0"/>
              <a:t>aktivít</a:t>
            </a:r>
            <a:r>
              <a:rPr lang="cs-CZ" sz="2400" dirty="0" smtClean="0"/>
              <a:t> </a:t>
            </a:r>
            <a:r>
              <a:rPr lang="cs-CZ" sz="2400" dirty="0" err="1" smtClean="0"/>
              <a:t>partnerstva</a:t>
            </a:r>
            <a:endParaRPr lang="cs-CZ" sz="2400" dirty="0" smtClean="0"/>
          </a:p>
          <a:p>
            <a:pPr marL="342900" indent="-342900">
              <a:buFontTx/>
              <a:buChar char="-"/>
            </a:pPr>
            <a:r>
              <a:rPr lang="cs-CZ" sz="2400" dirty="0" err="1"/>
              <a:t>v</a:t>
            </a:r>
            <a:r>
              <a:rPr lang="cs-CZ" sz="2400" dirty="0" err="1" smtClean="0"/>
              <a:t>zájomné</a:t>
            </a:r>
            <a:r>
              <a:rPr lang="cs-CZ" sz="2400" dirty="0" smtClean="0"/>
              <a:t> </a:t>
            </a:r>
            <a:r>
              <a:rPr lang="cs-CZ" sz="2400" dirty="0" err="1" smtClean="0"/>
              <a:t>spoznávanie</a:t>
            </a:r>
            <a:r>
              <a:rPr lang="cs-CZ" sz="2400" dirty="0" smtClean="0"/>
              <a:t> </a:t>
            </a:r>
            <a:r>
              <a:rPr lang="cs-CZ" sz="2400" dirty="0" err="1" smtClean="0"/>
              <a:t>žiakov</a:t>
            </a:r>
            <a:endParaRPr lang="cs-CZ" sz="2400" dirty="0" smtClean="0"/>
          </a:p>
          <a:p>
            <a:pPr marL="342900" indent="-342900">
              <a:buFontTx/>
              <a:buChar char="-"/>
            </a:pPr>
            <a:r>
              <a:rPr lang="cs-CZ" sz="2400" dirty="0"/>
              <a:t> </a:t>
            </a:r>
            <a:r>
              <a:rPr lang="cs-CZ" sz="2400" dirty="0" err="1" smtClean="0"/>
              <a:t>príprava</a:t>
            </a:r>
            <a:r>
              <a:rPr lang="cs-CZ" sz="2400" dirty="0" smtClean="0"/>
              <a:t> </a:t>
            </a:r>
            <a:r>
              <a:rPr lang="cs-CZ" sz="2400" dirty="0" err="1" smtClean="0"/>
              <a:t>prezentácie</a:t>
            </a:r>
            <a:r>
              <a:rPr lang="cs-CZ" sz="2400" dirty="0" smtClean="0"/>
              <a:t> školy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</a:t>
            </a:r>
            <a:r>
              <a:rPr lang="cs-CZ" sz="2400" dirty="0" smtClean="0"/>
              <a:t>vorba </a:t>
            </a:r>
            <a:r>
              <a:rPr lang="cs-CZ" sz="2400" dirty="0" err="1" smtClean="0"/>
              <a:t>vizitiek</a:t>
            </a:r>
            <a:endParaRPr lang="cs-CZ" sz="2400" dirty="0" smtClean="0"/>
          </a:p>
          <a:p>
            <a:pPr marL="342900" indent="-342900">
              <a:buFontTx/>
              <a:buChar char="-"/>
            </a:pPr>
            <a:endParaRPr lang="cs-CZ" sz="2400" dirty="0" smtClean="0"/>
          </a:p>
          <a:p>
            <a:pPr marL="342900" indent="-342900"/>
            <a:endParaRPr lang="cs-CZ" sz="2400" dirty="0" smtClean="0"/>
          </a:p>
          <a:p>
            <a:pPr algn="ctr"/>
            <a:r>
              <a:rPr lang="en-GB" sz="2400" b="1" dirty="0" smtClean="0"/>
              <a:t>About </a:t>
            </a:r>
            <a:r>
              <a:rPr lang="sk-SK" sz="2400" b="1" dirty="0" smtClean="0"/>
              <a:t>t</a:t>
            </a:r>
            <a:r>
              <a:rPr lang="en-GB" sz="2400" b="1" dirty="0" smtClean="0"/>
              <a:t>he cup of major  </a:t>
            </a:r>
            <a:r>
              <a:rPr lang="sk-SK" sz="2400" b="1" dirty="0" smtClean="0"/>
              <a:t>of</a:t>
            </a:r>
            <a:r>
              <a:rPr lang="en-GB" sz="2400" b="1" dirty="0" smtClean="0"/>
              <a:t> </a:t>
            </a:r>
            <a:br>
              <a:rPr lang="en-GB" sz="2400" b="1" dirty="0" smtClean="0"/>
            </a:br>
            <a:r>
              <a:rPr lang="en-GB" sz="2400" b="1" dirty="0" err="1" smtClean="0"/>
              <a:t>Bystřice</a:t>
            </a:r>
            <a:r>
              <a:rPr lang="en-GB" sz="2400" b="1" dirty="0" smtClean="0"/>
              <a:t> n. P.</a:t>
            </a:r>
          </a:p>
          <a:p>
            <a:pPr algn="ctr"/>
            <a:endParaRPr lang="en-GB" sz="2400" b="1" dirty="0" smtClean="0"/>
          </a:p>
          <a:p>
            <a:pPr marL="342900" indent="-342900">
              <a:buFontTx/>
              <a:buChar char="-"/>
            </a:pPr>
            <a:r>
              <a:rPr lang="en-GB" sz="2400" dirty="0" smtClean="0"/>
              <a:t>planning of partnership activities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knowing pupils to each other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making of school presentation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making of cards</a:t>
            </a:r>
          </a:p>
          <a:p>
            <a:pPr marL="342900" indent="-342900"/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2" y="324506"/>
            <a:ext cx="4212000" cy="315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6433" y="4108558"/>
            <a:ext cx="2857849" cy="173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588" y="3483506"/>
            <a:ext cx="2255854" cy="2987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586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5264726" y="124893"/>
            <a:ext cx="3565237" cy="7617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sk-SK" sz="2800" dirty="0" smtClean="0"/>
              <a:t>Máj 2018/May 2018</a:t>
            </a:r>
            <a:endParaRPr lang="sk-SK" sz="2800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" y="2843886"/>
            <a:ext cx="2651466" cy="1765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 flipH="1">
            <a:off x="5532581" y="1062182"/>
            <a:ext cx="3513943" cy="57958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sk-SK" sz="2000" b="1" dirty="0"/>
              <a:t>Stretnutie vo Vranove nad </a:t>
            </a:r>
            <a:r>
              <a:rPr lang="sk-SK" sz="2000" b="1" dirty="0" smtClean="0"/>
              <a:t>Topľou</a:t>
            </a:r>
            <a:endParaRPr lang="sk-SK" sz="2000" b="1" dirty="0">
              <a:ln w="57150">
                <a:solidFill>
                  <a:schemeClr val="tx1"/>
                </a:solidFill>
              </a:ln>
            </a:endParaRPr>
          </a:p>
          <a:p>
            <a:pPr>
              <a:buFontTx/>
              <a:buChar char="-"/>
            </a:pPr>
            <a:r>
              <a:rPr lang="sk-SK" sz="1800" dirty="0" smtClean="0"/>
              <a:t> Olympiáda 4 športov</a:t>
            </a:r>
          </a:p>
          <a:p>
            <a:pPr>
              <a:buFontTx/>
              <a:buChar char="-"/>
            </a:pPr>
            <a:r>
              <a:rPr lang="sk-SK" sz="1800" dirty="0" smtClean="0"/>
              <a:t>exkurzie </a:t>
            </a:r>
            <a:r>
              <a:rPr lang="sk-SK" sz="1800" dirty="0"/>
              <a:t>zamerané na spoznávanie </a:t>
            </a:r>
            <a:r>
              <a:rPr lang="sk-SK" sz="1800" dirty="0" smtClean="0"/>
              <a:t>Prešovského regiónu a blízkeho okolia Vranova nad Topľou</a:t>
            </a:r>
          </a:p>
          <a:p>
            <a:pPr>
              <a:buFontTx/>
              <a:buChar char="-"/>
            </a:pPr>
            <a:r>
              <a:rPr lang="sk-SK" sz="1800" dirty="0"/>
              <a:t> </a:t>
            </a:r>
            <a:r>
              <a:rPr lang="sk-SK" sz="1800" dirty="0" smtClean="0"/>
              <a:t>Deň otvorených dverí pre verejnosť</a:t>
            </a:r>
          </a:p>
          <a:p>
            <a:pPr>
              <a:buFontTx/>
              <a:buChar char="-"/>
            </a:pPr>
            <a:r>
              <a:rPr lang="sk-SK" sz="1800" dirty="0" err="1" smtClean="0"/>
              <a:t>Evalvácia</a:t>
            </a:r>
            <a:endParaRPr lang="sk-SK" sz="1800" dirty="0" smtClean="0"/>
          </a:p>
          <a:p>
            <a:pPr>
              <a:buFontTx/>
              <a:buChar char="-"/>
            </a:pPr>
            <a:endParaRPr lang="sk-SK" dirty="0"/>
          </a:p>
          <a:p>
            <a:r>
              <a:rPr lang="sk-SK" sz="2000" b="1" dirty="0" err="1" smtClean="0"/>
              <a:t>Meeting</a:t>
            </a:r>
            <a:r>
              <a:rPr lang="sk-SK" sz="2000" b="1" dirty="0" smtClean="0"/>
              <a:t> in Vranov na Topľou</a:t>
            </a:r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Olympiad</a:t>
            </a:r>
            <a:r>
              <a:rPr lang="sk-SK" sz="1800" dirty="0" smtClean="0"/>
              <a:t> of 4 </a:t>
            </a:r>
            <a:r>
              <a:rPr lang="sk-SK" sz="1800" dirty="0" err="1" smtClean="0"/>
              <a:t>sports</a:t>
            </a:r>
            <a:endParaRPr lang="sk-SK" sz="1800" dirty="0" smtClean="0"/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Excursions</a:t>
            </a:r>
            <a:r>
              <a:rPr lang="sk-SK" sz="1800" dirty="0" smtClean="0"/>
              <a:t> </a:t>
            </a:r>
            <a:r>
              <a:rPr lang="sk-SK" sz="1800" dirty="0" err="1" smtClean="0"/>
              <a:t>focused</a:t>
            </a:r>
            <a:r>
              <a:rPr lang="sk-SK" sz="1800" dirty="0" smtClean="0"/>
              <a:t> on </a:t>
            </a:r>
            <a:r>
              <a:rPr lang="sk-SK" sz="1800" dirty="0" err="1" smtClean="0"/>
              <a:t>getting</a:t>
            </a:r>
            <a:r>
              <a:rPr lang="sk-SK" sz="1800" dirty="0" smtClean="0"/>
              <a:t> to </a:t>
            </a:r>
            <a:r>
              <a:rPr lang="sk-SK" sz="1800" dirty="0" err="1" smtClean="0"/>
              <a:t>know</a:t>
            </a:r>
            <a:r>
              <a:rPr lang="sk-SK" sz="1800" dirty="0" smtClean="0"/>
              <a:t> </a:t>
            </a:r>
            <a:r>
              <a:rPr lang="sk-SK" sz="1800" dirty="0" err="1" smtClean="0"/>
              <a:t>the</a:t>
            </a:r>
            <a:r>
              <a:rPr lang="sk-SK" sz="1800" dirty="0" smtClean="0"/>
              <a:t> </a:t>
            </a:r>
            <a:r>
              <a:rPr lang="sk-SK" sz="1800" dirty="0" err="1" smtClean="0"/>
              <a:t>Presov</a:t>
            </a:r>
            <a:r>
              <a:rPr lang="sk-SK" sz="1800" dirty="0" smtClean="0"/>
              <a:t> </a:t>
            </a:r>
            <a:r>
              <a:rPr lang="sk-SK" sz="1800" dirty="0" err="1" smtClean="0"/>
              <a:t>region</a:t>
            </a:r>
            <a:r>
              <a:rPr lang="sk-SK" sz="1800" dirty="0" smtClean="0"/>
              <a:t> and </a:t>
            </a:r>
            <a:r>
              <a:rPr lang="sk-SK" sz="1800" dirty="0" err="1" smtClean="0"/>
              <a:t>nearby</a:t>
            </a:r>
            <a:r>
              <a:rPr lang="sk-SK" sz="1800" dirty="0" smtClean="0"/>
              <a:t> </a:t>
            </a:r>
            <a:r>
              <a:rPr lang="sk-SK" sz="1800" dirty="0" err="1" smtClean="0"/>
              <a:t>surroundings</a:t>
            </a:r>
            <a:r>
              <a:rPr lang="sk-SK" sz="1800" dirty="0" smtClean="0"/>
              <a:t> of Vranov nad Topľou</a:t>
            </a:r>
          </a:p>
          <a:p>
            <a:pPr marL="285750" indent="-285750">
              <a:buFontTx/>
              <a:buChar char="-"/>
            </a:pPr>
            <a:r>
              <a:rPr lang="sk-SK" sz="1800" dirty="0" err="1" smtClean="0"/>
              <a:t>Day</a:t>
            </a:r>
            <a:r>
              <a:rPr lang="sk-SK" sz="1800" dirty="0" smtClean="0"/>
              <a:t> of </a:t>
            </a:r>
            <a:r>
              <a:rPr lang="sk-SK" sz="1800" dirty="0" err="1" smtClean="0"/>
              <a:t>Open</a:t>
            </a:r>
            <a:r>
              <a:rPr lang="sk-SK" sz="1800" dirty="0" smtClean="0"/>
              <a:t> door </a:t>
            </a:r>
            <a:r>
              <a:rPr lang="sk-SK" sz="1800" dirty="0" err="1" smtClean="0"/>
              <a:t>for</a:t>
            </a:r>
            <a:r>
              <a:rPr lang="sk-SK" sz="1800" dirty="0" smtClean="0"/>
              <a:t> </a:t>
            </a:r>
            <a:r>
              <a:rPr lang="sk-SK" sz="1800" dirty="0" err="1" smtClean="0"/>
              <a:t>the</a:t>
            </a:r>
            <a:r>
              <a:rPr lang="sk-SK" sz="1800" dirty="0" smtClean="0"/>
              <a:t> </a:t>
            </a:r>
            <a:r>
              <a:rPr lang="sk-SK" sz="1800" dirty="0" err="1" smtClean="0"/>
              <a:t>public</a:t>
            </a:r>
            <a:endParaRPr lang="sk-SK" sz="1800" dirty="0" smtClean="0"/>
          </a:p>
          <a:p>
            <a:pPr marL="285750" indent="-285750">
              <a:buFontTx/>
              <a:buChar char="-"/>
            </a:pPr>
            <a:r>
              <a:rPr lang="sk-SK" sz="1800" dirty="0" err="1" smtClean="0"/>
              <a:t>Evaluation</a:t>
            </a:r>
            <a:endParaRPr lang="sk-SK" sz="1800" dirty="0"/>
          </a:p>
          <a:p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" y="4797507"/>
            <a:ext cx="2725622" cy="194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4" y="118206"/>
            <a:ext cx="4067913" cy="2566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57" y="2850571"/>
            <a:ext cx="2698168" cy="1751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79" y="4761306"/>
            <a:ext cx="2617546" cy="1981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32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018" y="83128"/>
            <a:ext cx="3308495" cy="6557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k-SK" sz="2800" dirty="0" smtClean="0"/>
              <a:t>Jún 2018/</a:t>
            </a:r>
            <a:r>
              <a:rPr lang="sk-SK" sz="2800" dirty="0" err="1" smtClean="0"/>
              <a:t>June</a:t>
            </a:r>
            <a:r>
              <a:rPr lang="sk-SK" sz="2800" dirty="0" smtClean="0"/>
              <a:t> 2018</a:t>
            </a:r>
            <a:endParaRPr lang="sk-SK" sz="2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2364" y="831273"/>
            <a:ext cx="3639128" cy="58466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/>
          <a:lstStyle/>
          <a:p>
            <a:r>
              <a:rPr lang="sk-SK" sz="2000" b="1" dirty="0" err="1" smtClean="0"/>
              <a:t>Evalvácia</a:t>
            </a:r>
            <a:r>
              <a:rPr lang="sk-SK" sz="2000" b="1" dirty="0" smtClean="0"/>
              <a:t> a </a:t>
            </a:r>
            <a:r>
              <a:rPr lang="sk-SK" sz="2000" b="1" dirty="0" err="1" smtClean="0"/>
              <a:t>diseminácia</a:t>
            </a:r>
            <a:r>
              <a:rPr lang="sk-SK" sz="2000" b="1" dirty="0" smtClean="0"/>
              <a:t> projektu</a:t>
            </a:r>
          </a:p>
          <a:p>
            <a:r>
              <a:rPr lang="sk-SK" dirty="0" smtClean="0"/>
              <a:t>- </a:t>
            </a:r>
            <a:r>
              <a:rPr lang="sk-SK" sz="1800" dirty="0" smtClean="0"/>
              <a:t>nadnárodné projektové stretnutie pedagógov</a:t>
            </a:r>
          </a:p>
          <a:p>
            <a:r>
              <a:rPr lang="sk-SK" sz="1800" dirty="0" smtClean="0"/>
              <a:t>- anketa „Môj obľúbený šport"</a:t>
            </a:r>
          </a:p>
          <a:p>
            <a:r>
              <a:rPr lang="sk-SK" sz="1800" dirty="0" smtClean="0"/>
              <a:t>- anketa 3. roku projektu žiakov, rodičov a pedagógov</a:t>
            </a:r>
          </a:p>
          <a:p>
            <a:r>
              <a:rPr lang="sk-SK" sz="1800" dirty="0" smtClean="0"/>
              <a:t>- príprava knihy športu, Kroniky partnerstva</a:t>
            </a:r>
            <a:endParaRPr lang="sk-SK" dirty="0" smtClean="0"/>
          </a:p>
          <a:p>
            <a:r>
              <a:rPr lang="sk-SK" sz="2000" b="1" dirty="0" smtClean="0"/>
              <a:t>Project </a:t>
            </a:r>
            <a:r>
              <a:rPr lang="sk-SK" sz="2000" b="1" dirty="0" err="1" smtClean="0"/>
              <a:t>evaluation</a:t>
            </a:r>
            <a:r>
              <a:rPr lang="sk-SK" sz="2000" b="1" dirty="0" smtClean="0"/>
              <a:t> a </a:t>
            </a:r>
            <a:r>
              <a:rPr lang="sk-SK" sz="2000" b="1" dirty="0" err="1" smtClean="0"/>
              <a:t>dissemination</a:t>
            </a:r>
            <a:endParaRPr lang="sk-SK" sz="2000" b="1" dirty="0" smtClean="0"/>
          </a:p>
          <a:p>
            <a:r>
              <a:rPr lang="sk-SK" sz="2000" b="1" dirty="0" smtClean="0"/>
              <a:t>-  </a:t>
            </a:r>
            <a:r>
              <a:rPr lang="sk-SK" sz="1800" dirty="0"/>
              <a:t>a</a:t>
            </a:r>
            <a:r>
              <a:rPr lang="sk-SK" sz="1800" dirty="0" smtClean="0"/>
              <a:t> </a:t>
            </a:r>
            <a:r>
              <a:rPr lang="sk-SK" sz="1800" dirty="0" err="1" smtClean="0"/>
              <a:t>high</a:t>
            </a:r>
            <a:r>
              <a:rPr lang="sk-SK" sz="1800" dirty="0"/>
              <a:t> </a:t>
            </a:r>
            <a:r>
              <a:rPr lang="sk-SK" sz="1800" dirty="0" smtClean="0"/>
              <a:t>– level </a:t>
            </a:r>
            <a:r>
              <a:rPr lang="sk-SK" sz="1800" dirty="0" err="1" smtClean="0"/>
              <a:t>project</a:t>
            </a:r>
            <a:r>
              <a:rPr lang="sk-SK" sz="1800" dirty="0" smtClean="0"/>
              <a:t> </a:t>
            </a:r>
            <a:r>
              <a:rPr lang="sk-SK" sz="1800" dirty="0" err="1" smtClean="0"/>
              <a:t>meeting</a:t>
            </a:r>
            <a:r>
              <a:rPr lang="sk-SK" sz="1800" dirty="0" smtClean="0"/>
              <a:t> of </a:t>
            </a:r>
            <a:r>
              <a:rPr lang="sk-SK" sz="1800" dirty="0" err="1" smtClean="0"/>
              <a:t>teachers</a:t>
            </a:r>
            <a:endParaRPr lang="sk-SK" sz="1800" dirty="0"/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Inquiry</a:t>
            </a:r>
            <a:r>
              <a:rPr lang="sk-SK" sz="1800" dirty="0" smtClean="0"/>
              <a:t> „ My </a:t>
            </a:r>
            <a:r>
              <a:rPr lang="sk-SK" sz="1800" dirty="0" err="1" smtClean="0"/>
              <a:t>favourite</a:t>
            </a:r>
            <a:r>
              <a:rPr lang="sk-SK" sz="1800" dirty="0" smtClean="0"/>
              <a:t> </a:t>
            </a:r>
            <a:r>
              <a:rPr lang="sk-SK" sz="1800" dirty="0" err="1" smtClean="0"/>
              <a:t>sport</a:t>
            </a:r>
            <a:r>
              <a:rPr lang="sk-SK" sz="1800" dirty="0"/>
              <a:t>"</a:t>
            </a:r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Inquiry</a:t>
            </a:r>
            <a:r>
              <a:rPr lang="sk-SK" sz="1800" dirty="0" smtClean="0"/>
              <a:t> of 3rd </a:t>
            </a:r>
            <a:r>
              <a:rPr lang="sk-SK" sz="1800" dirty="0" err="1" smtClean="0"/>
              <a:t>year</a:t>
            </a:r>
            <a:r>
              <a:rPr lang="sk-SK" sz="1800" dirty="0" smtClean="0"/>
              <a:t> of projekt</a:t>
            </a:r>
          </a:p>
          <a:p>
            <a:r>
              <a:rPr lang="sk-SK" sz="1800" dirty="0" smtClean="0"/>
              <a:t>-  </a:t>
            </a:r>
            <a:r>
              <a:rPr lang="sk-SK" sz="1800" dirty="0" err="1"/>
              <a:t>continuos</a:t>
            </a:r>
            <a:r>
              <a:rPr lang="sk-SK" sz="1800" dirty="0"/>
              <a:t> </a:t>
            </a:r>
            <a:r>
              <a:rPr lang="sk-SK" sz="1800" dirty="0" err="1"/>
              <a:t>preparing</a:t>
            </a:r>
            <a:r>
              <a:rPr lang="sk-SK" sz="1800" dirty="0"/>
              <a:t> of </a:t>
            </a:r>
            <a:r>
              <a:rPr lang="sk-SK" sz="1800" dirty="0" err="1"/>
              <a:t>Book</a:t>
            </a:r>
            <a:r>
              <a:rPr lang="sk-SK" sz="1800" dirty="0"/>
              <a:t> of </a:t>
            </a:r>
            <a:r>
              <a:rPr lang="sk-SK" sz="1800" dirty="0" err="1"/>
              <a:t>sports</a:t>
            </a:r>
            <a:r>
              <a:rPr lang="sk-SK" sz="1800" dirty="0"/>
              <a:t> and </a:t>
            </a:r>
            <a:r>
              <a:rPr lang="sk-SK" sz="1800" dirty="0" err="1"/>
              <a:t>methodologies</a:t>
            </a:r>
            <a:endParaRPr lang="sk-SK" sz="1800" dirty="0"/>
          </a:p>
          <a:p>
            <a:pPr marL="285750" indent="-285750">
              <a:buFontTx/>
              <a:buChar char="-"/>
            </a:pPr>
            <a:endParaRPr lang="sk-SK" sz="1800" dirty="0"/>
          </a:p>
        </p:txBody>
      </p:sp>
      <p:pic>
        <p:nvPicPr>
          <p:cNvPr id="1026" name="Picture 2" descr="https://lh3.googleusercontent.com/dWo4Wfi7alKluz3JIzdro1hlNNg1p7FFHL4pYO-D9F2G4qVooPX-Tvog9GLAwf57s4J3oqCaeQ7mJaSQu4QUHhV3mqeHUXRkA42WaUAYcFhiM2OXldXvb8wQlYHBUUt7FX5_J_bb9YUYKhMXdd-K7N8M8QGwe38CibwsEQizOfTHYLWL2LQEA2bLrAa5jdnV8AB_Xzqt447xuUbXI3UnCazCCZZU_80hI6e7HkkI7NUsapmUoy5QHwVYEAEI-WQDdEAnixoFTm9hybyNbarYQAMEJzvtgtbzCANZQVZ82LAlMc1oPPmHbSmhpGCzSPhH7kcTu4GPmgMIrd8ePxoej2_wezrm8_bS6H_5V_EU2yOq04LUFaOPqukeJCsN3kzmyedmDzv-v79pxQSmip5CCzcWcQXxpq4Y4GcmbYzcTF58_2xgdOFjRJwZTFXptomEgfuY3r5WbqAJorPFN-4ViJv-BCy6A5v1QsAg2b4D6o3Kt5nsrlO9ZjMiHvQO2cazyY7wAULcvgegIVtB1kgR2XPtpktZFbaULSVuzpEYKPPXaMjkl_HjMXC3zM9yazATY2TW9l14SEYT9mSGeEl-0f7dipKK1u4wZnRNhv3s=w1220-h915-n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36" y="587413"/>
            <a:ext cx="3951957" cy="2963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S8AfvOm0RH5qldnMMrXEbm51DCmgObPyz46NycKPBShIwqSdVIeCJldc-6P_Y_xKMFMaE-iiA7y1799nEbnYve-pYOUQrCaua-pwPccHJBFX5OlG0gbTIG4mwJ3m8tHiJbQN9GbUT7euOzMzxr6foFqnTqY8MCTWDbBq1cWyX5aiOkylvfVZxDObjuHahOMm7PY3foi_-j47yHkxgqpDoM8WCk5TC1LL4lnr2bgRuMzTNqZsD-i6wK-Xj3E7HqHYrtZYAuuqjN1-54-dBP-R1loJEClfh9iCuSfBwREcU1SmaVQB4wmrpWskgeIQDDfm3zrbKJsISEKhM-8mC4b2bNHTbkrNY5IJcP2A2D-kHB8yj-9aP05NyfQiYHnI6vNlAs6c7sswktm0vGFyyIgRbtXf8l0duBAj03JRLw-UHABOAlCqmHwXrUE79C2TpeeHbPnyZX9DdGRG7UKT58ixKuC8gG64TgJJAAHNDkw20ZW-9XhzQ0Qin8OdMQ3iqzGsm_4OLvcU0PiElG5KUAwsOQCLv3sVNR_pImASXlC7SpFr-6aTxyfYSB7m3zK_MaZ6L0mQ9H3vR4eMat6gNJxRLy3GrzMgdpGmLih2G2tK=w1220-h915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08" y="3860513"/>
            <a:ext cx="3052951" cy="2671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2IEhTPEWbU5VE2Fw96rKcCvW_Pu1E90RqLHV_wYYsnabdk7LjCoiUN6qdg6rE7Ln7VvXG0cg2foRqKl7ul1vBXJy2eEdpfB0Y_79uDgLhmh6O4_ATXkeMo9xVyJIxpqnhZNlqbEQmNTKgJt_oVKUdS25Ecm0O95RBWLOEmfNQTc3hNhVHm0rw7jTicgAucS_R8E-aIhJpkTZtzd5oEx-QROF-YI1GX2YXr1TL87ZYOKgd1SI44ogT0S2ShX9wtzR_meshmSUPJMsn_qyBTsHG9Psh4RbzgLWOulCfnQuM7WH7GC0uf5JmpHX72Q_zqhJue25BpupJevu43bELcF95KQYkf3ZneAGrrykDVVx5ZxaBXfeOlEzER41xGCJ-19lWQs9oHSHzbSA1VRBTlf8i-tHHi9ca_HMGKVMmO7Tyx2hxgbjP2894MuZWNifhP1oYzawgy1PXJaydLHeI4FYG6j7SjDsPsl8aHTK3cIKfjiZei9_C1TITKJEBm_2sOvS6E4OTeaqpKWu91yCyBBKFpJiP3WU6V9niD2NaHjofPZWZswuvZXGWB9qdYVuOkWpmxP2A8GJB7O1xc1EKD3uWEVbyI8UrtGZ7se7AiS7=w687-h915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11" y="3860513"/>
            <a:ext cx="2043111" cy="2671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9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95992" y="140678"/>
            <a:ext cx="5127743" cy="152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 smtClean="0"/>
              <a:t>November</a:t>
            </a:r>
            <a:r>
              <a:rPr lang="cs-CZ" sz="3600" b="1" dirty="0" smtClean="0"/>
              <a:t>/</a:t>
            </a:r>
            <a:r>
              <a:rPr lang="cs-CZ" sz="3600" b="1" dirty="0" err="1" smtClean="0"/>
              <a:t>November</a:t>
            </a:r>
            <a:r>
              <a:rPr lang="cs-CZ" sz="3600" b="1" dirty="0" smtClean="0"/>
              <a:t> 2015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290486" y="1735817"/>
            <a:ext cx="4240401" cy="48056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cs-CZ" sz="2400" b="1" dirty="0" err="1" smtClean="0"/>
              <a:t>Stretnutie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žiakov</a:t>
            </a:r>
            <a:r>
              <a:rPr lang="cs-CZ" sz="2400" b="1" dirty="0" smtClean="0"/>
              <a:t> v Bystřici n. P.</a:t>
            </a:r>
            <a:endParaRPr lang="cs-CZ" sz="2400" b="1" dirty="0"/>
          </a:p>
          <a:p>
            <a:pPr algn="ctr"/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prezentácia</a:t>
            </a:r>
            <a:r>
              <a:rPr lang="cs-CZ" sz="2000" dirty="0" smtClean="0"/>
              <a:t> školy ZŠ </a:t>
            </a:r>
            <a:r>
              <a:rPr lang="cs-CZ" sz="2000" dirty="0" err="1" smtClean="0"/>
              <a:t>Juh</a:t>
            </a:r>
            <a:r>
              <a:rPr lang="cs-CZ" sz="2000" dirty="0" smtClean="0"/>
              <a:t> 1054 </a:t>
            </a:r>
            <a:br>
              <a:rPr lang="cs-CZ" sz="2000" dirty="0" smtClean="0"/>
            </a:br>
            <a:r>
              <a:rPr lang="cs-CZ" sz="2000" dirty="0" smtClean="0"/>
              <a:t>Vranov n. T.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výuka florbalu a </a:t>
            </a:r>
            <a:r>
              <a:rPr lang="cs-CZ" sz="2000" dirty="0" err="1" smtClean="0"/>
              <a:t>hokeja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exkurzia</a:t>
            </a:r>
            <a:r>
              <a:rPr lang="cs-CZ" sz="2000" dirty="0" smtClean="0"/>
              <a:t> po okolí Bystřice n. P.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pPr marL="342900" indent="-342900"/>
            <a:endParaRPr lang="cs-CZ" sz="2000" dirty="0" smtClean="0"/>
          </a:p>
          <a:p>
            <a:pPr algn="ctr"/>
            <a:r>
              <a:rPr lang="en-GB" sz="2400" b="1" dirty="0" smtClean="0"/>
              <a:t>Meeting of pupils in </a:t>
            </a:r>
            <a:r>
              <a:rPr lang="en-GB" sz="2400" b="1" dirty="0" err="1" smtClean="0"/>
              <a:t>Bystřici</a:t>
            </a:r>
            <a:r>
              <a:rPr lang="en-GB" sz="2400" b="1" dirty="0" smtClean="0"/>
              <a:t> n. P.</a:t>
            </a:r>
          </a:p>
          <a:p>
            <a:pPr algn="ctr"/>
            <a:endParaRPr lang="en-GB" sz="2400" b="1" dirty="0" smtClean="0"/>
          </a:p>
          <a:p>
            <a:pPr marL="342900" indent="-342900">
              <a:buFontTx/>
              <a:buChar char="-"/>
            </a:pPr>
            <a:r>
              <a:rPr lang="en-GB" sz="2000" dirty="0" smtClean="0"/>
              <a:t>presentation of school ZŠ </a:t>
            </a:r>
            <a:r>
              <a:rPr lang="en-GB" sz="2000" dirty="0" err="1" smtClean="0"/>
              <a:t>Juh</a:t>
            </a:r>
            <a:r>
              <a:rPr lang="en-GB" sz="2000" dirty="0" smtClean="0"/>
              <a:t> 1054 </a:t>
            </a:r>
            <a:br>
              <a:rPr lang="en-GB" sz="2000" dirty="0" smtClean="0"/>
            </a:br>
            <a:r>
              <a:rPr lang="en-GB" sz="2000" dirty="0" err="1" smtClean="0"/>
              <a:t>Vranov</a:t>
            </a:r>
            <a:r>
              <a:rPr lang="en-GB" sz="2000" dirty="0" smtClean="0"/>
              <a:t> n. T.</a:t>
            </a:r>
          </a:p>
          <a:p>
            <a:pPr marL="342900" indent="-342900">
              <a:buFontTx/>
              <a:buChar char="-"/>
            </a:pPr>
            <a:r>
              <a:rPr lang="sk-SK" sz="2000" dirty="0" err="1" smtClean="0"/>
              <a:t>lessons</a:t>
            </a:r>
            <a:r>
              <a:rPr lang="en-GB" sz="2000" dirty="0" smtClean="0"/>
              <a:t> of floorball and hockey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excursion around </a:t>
            </a:r>
            <a:r>
              <a:rPr lang="en-GB" sz="2000" dirty="0" err="1" smtClean="0"/>
              <a:t>Bystřice</a:t>
            </a:r>
            <a:r>
              <a:rPr lang="en-GB" sz="2000" dirty="0" smtClean="0"/>
              <a:t> n. P.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56" y="2458419"/>
            <a:ext cx="2681465" cy="2427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05" y="0"/>
            <a:ext cx="2683585" cy="283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3"/>
          <a:stretch/>
        </p:blipFill>
        <p:spPr>
          <a:xfrm>
            <a:off x="4847625" y="4513400"/>
            <a:ext cx="4013192" cy="1893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0" y="2542193"/>
            <a:ext cx="1966227" cy="2119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2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892062" y="152402"/>
            <a:ext cx="4927938" cy="1465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 smtClean="0"/>
              <a:t>December</a:t>
            </a:r>
            <a:r>
              <a:rPr lang="cs-CZ" sz="3600" b="1" dirty="0" smtClean="0"/>
              <a:t>/</a:t>
            </a:r>
            <a:r>
              <a:rPr lang="cs-CZ" sz="3600" b="1" dirty="0" err="1" smtClean="0"/>
              <a:t>December</a:t>
            </a:r>
            <a:r>
              <a:rPr lang="cs-CZ" sz="3600" b="1" dirty="0" smtClean="0"/>
              <a:t> 2015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4337538" y="1770185"/>
            <a:ext cx="4577305" cy="48416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1500" b="1" dirty="0" smtClean="0"/>
              <a:t>Logo projektu</a:t>
            </a:r>
          </a:p>
          <a:p>
            <a:pPr algn="ctr"/>
            <a:endParaRPr lang="cs-CZ" sz="1500" b="1" dirty="0" smtClean="0"/>
          </a:p>
          <a:p>
            <a:pPr marL="342900" indent="-342900">
              <a:buFontTx/>
              <a:buChar char="-"/>
            </a:pPr>
            <a:r>
              <a:rPr lang="cs-CZ" sz="1500" dirty="0" smtClean="0"/>
              <a:t>návrh </a:t>
            </a:r>
            <a:r>
              <a:rPr lang="cs-CZ" sz="1500" dirty="0" err="1" smtClean="0"/>
              <a:t>motívu</a:t>
            </a:r>
            <a:r>
              <a:rPr lang="cs-CZ" sz="1500" dirty="0" smtClean="0"/>
              <a:t> loga </a:t>
            </a:r>
          </a:p>
          <a:p>
            <a:pPr marL="342900" indent="-342900">
              <a:buFontTx/>
              <a:buChar char="-"/>
            </a:pPr>
            <a:r>
              <a:rPr lang="cs-CZ" sz="1500" dirty="0" smtClean="0"/>
              <a:t>ZŠ </a:t>
            </a:r>
            <a:r>
              <a:rPr lang="cs-CZ" sz="1500" dirty="0" err="1" smtClean="0"/>
              <a:t>Juh</a:t>
            </a:r>
            <a:r>
              <a:rPr lang="cs-CZ" sz="1500" dirty="0" smtClean="0"/>
              <a:t> - Daniela </a:t>
            </a:r>
            <a:r>
              <a:rPr lang="cs-CZ" sz="1500" dirty="0" err="1" smtClean="0"/>
              <a:t>Zubková</a:t>
            </a:r>
            <a:r>
              <a:rPr lang="cs-CZ" sz="1500" dirty="0" smtClean="0"/>
              <a:t>, Vranov nad </a:t>
            </a:r>
            <a:r>
              <a:rPr lang="cs-CZ" sz="1500" dirty="0" err="1" smtClean="0"/>
              <a:t>Topľou</a:t>
            </a:r>
            <a:endParaRPr lang="cs-CZ" sz="1500" dirty="0" smtClean="0"/>
          </a:p>
          <a:p>
            <a:pPr marL="342900" indent="-342900">
              <a:buFontTx/>
              <a:buChar char="-"/>
            </a:pPr>
            <a:r>
              <a:rPr lang="cs-CZ" sz="1500" dirty="0" smtClean="0"/>
              <a:t>konečná podoba loga Pavel Javůrek </a:t>
            </a:r>
            <a:r>
              <a:rPr lang="cs-CZ" sz="1500" dirty="0" err="1" smtClean="0"/>
              <a:t>zo</a:t>
            </a:r>
            <a:r>
              <a:rPr lang="cs-CZ" sz="1500" dirty="0" smtClean="0"/>
              <a:t> ZŠ Bystřice nad Pernštejnem, Nádražní  </a:t>
            </a:r>
          </a:p>
          <a:p>
            <a:pPr marL="342900" indent="-342900">
              <a:buFontTx/>
              <a:buChar char="-"/>
            </a:pPr>
            <a:r>
              <a:rPr lang="sk-SK" sz="1500" dirty="0" smtClean="0"/>
              <a:t>Anketa - "Môj obľúbený šport a trávenie voľného času" </a:t>
            </a:r>
            <a:endParaRPr lang="cs-CZ" sz="1500" dirty="0" smtClean="0"/>
          </a:p>
          <a:p>
            <a:pPr marL="342900" indent="-342900"/>
            <a:endParaRPr lang="cs-CZ" sz="1500" dirty="0" smtClean="0"/>
          </a:p>
          <a:p>
            <a:pPr algn="ctr"/>
            <a:r>
              <a:rPr lang="en-GB" sz="1500" b="1" dirty="0" smtClean="0"/>
              <a:t>Logo  of the project</a:t>
            </a:r>
          </a:p>
          <a:p>
            <a:pPr algn="ctr"/>
            <a:endParaRPr lang="en-GB" sz="1500" b="1" dirty="0" smtClean="0"/>
          </a:p>
          <a:p>
            <a:pPr marL="342900" indent="-342900">
              <a:buFontTx/>
              <a:buChar char="-"/>
            </a:pPr>
            <a:r>
              <a:rPr lang="en-GB" sz="1500" dirty="0" smtClean="0"/>
              <a:t>suggestion of logo </a:t>
            </a:r>
            <a:r>
              <a:rPr lang="en-GB" sz="1500" dirty="0" err="1" smtClean="0"/>
              <a:t>moti</a:t>
            </a:r>
            <a:r>
              <a:rPr lang="sk-SK" sz="1500" dirty="0" err="1" smtClean="0"/>
              <a:t>ve</a:t>
            </a:r>
            <a:r>
              <a:rPr lang="en-GB" sz="15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GB" sz="1500" dirty="0" smtClean="0"/>
              <a:t>ZŠ </a:t>
            </a:r>
            <a:r>
              <a:rPr lang="en-GB" sz="1500" dirty="0" err="1" smtClean="0"/>
              <a:t>Juh</a:t>
            </a:r>
            <a:r>
              <a:rPr lang="en-GB" sz="1500" dirty="0" smtClean="0"/>
              <a:t> - Daniela </a:t>
            </a:r>
            <a:r>
              <a:rPr lang="en-GB" sz="1500" dirty="0" err="1" smtClean="0"/>
              <a:t>Zubková</a:t>
            </a:r>
            <a:r>
              <a:rPr lang="en-GB" sz="1500" dirty="0" smtClean="0"/>
              <a:t>, </a:t>
            </a:r>
            <a:r>
              <a:rPr lang="en-GB" sz="1500" dirty="0" err="1" smtClean="0"/>
              <a:t>Vranov</a:t>
            </a:r>
            <a:r>
              <a:rPr lang="en-GB" sz="1500" dirty="0" smtClean="0"/>
              <a:t> </a:t>
            </a:r>
            <a:r>
              <a:rPr lang="en-GB" sz="1500" dirty="0" err="1" smtClean="0"/>
              <a:t>nad</a:t>
            </a:r>
            <a:r>
              <a:rPr lang="en-GB" sz="1500" dirty="0" smtClean="0"/>
              <a:t> </a:t>
            </a:r>
            <a:r>
              <a:rPr lang="en-GB" sz="1500" dirty="0" err="1" smtClean="0"/>
              <a:t>Topľou</a:t>
            </a:r>
            <a:endParaRPr lang="en-GB" sz="1500" dirty="0" smtClean="0"/>
          </a:p>
          <a:p>
            <a:pPr marL="342900" indent="-342900">
              <a:buFontTx/>
              <a:buChar char="-"/>
            </a:pPr>
            <a:r>
              <a:rPr lang="en-GB" sz="1500" dirty="0" smtClean="0"/>
              <a:t>final form of logo from </a:t>
            </a:r>
            <a:r>
              <a:rPr lang="en-GB" sz="1500" dirty="0" err="1" smtClean="0"/>
              <a:t>Pavel</a:t>
            </a:r>
            <a:r>
              <a:rPr lang="en-GB" sz="1500" dirty="0" smtClean="0"/>
              <a:t> </a:t>
            </a:r>
            <a:r>
              <a:rPr lang="en-GB" sz="1500" dirty="0" err="1" smtClean="0"/>
              <a:t>Javůrek</a:t>
            </a:r>
            <a:r>
              <a:rPr lang="en-GB" sz="1500" dirty="0" smtClean="0"/>
              <a:t> from ZŠ </a:t>
            </a:r>
            <a:r>
              <a:rPr lang="en-GB" sz="1500" dirty="0" err="1" smtClean="0"/>
              <a:t>Bystřice</a:t>
            </a:r>
            <a:r>
              <a:rPr lang="en-GB" sz="1500" dirty="0" smtClean="0"/>
              <a:t> </a:t>
            </a:r>
            <a:r>
              <a:rPr lang="en-GB" sz="1500" dirty="0" err="1" smtClean="0"/>
              <a:t>nad</a:t>
            </a:r>
            <a:r>
              <a:rPr lang="en-GB" sz="1500" dirty="0" smtClean="0"/>
              <a:t> </a:t>
            </a:r>
            <a:r>
              <a:rPr lang="en-GB" sz="1500" dirty="0" err="1" smtClean="0"/>
              <a:t>Pernštejnem</a:t>
            </a:r>
            <a:r>
              <a:rPr lang="en-GB" sz="1500" dirty="0" smtClean="0"/>
              <a:t>, </a:t>
            </a:r>
            <a:r>
              <a:rPr lang="en-GB" sz="1500" dirty="0" err="1" smtClean="0"/>
              <a:t>Nádražní</a:t>
            </a:r>
            <a:r>
              <a:rPr lang="en-GB" sz="1500" dirty="0" smtClean="0"/>
              <a:t>  </a:t>
            </a:r>
          </a:p>
          <a:p>
            <a:pPr marL="342900" indent="-342900">
              <a:buFontTx/>
              <a:buChar char="-"/>
            </a:pPr>
            <a:r>
              <a:rPr lang="en-GB" sz="1500" dirty="0" smtClean="0"/>
              <a:t>Inquiry</a:t>
            </a:r>
            <a:r>
              <a:rPr lang="sk-SK" sz="1500" dirty="0" smtClean="0"/>
              <a:t> </a:t>
            </a:r>
            <a:r>
              <a:rPr lang="en-GB" sz="1500" dirty="0" smtClean="0"/>
              <a:t>- "My favourite sport and spending of free time"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1055"/>
            <a:ext cx="2017827" cy="2043811"/>
          </a:xfrm>
          <a:prstGeom prst="rect">
            <a:avLst/>
          </a:prstGeom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0" y="0"/>
            <a:ext cx="2220272" cy="2041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62" y="1403272"/>
            <a:ext cx="1979071" cy="2005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0" y="4424996"/>
            <a:ext cx="2560241" cy="213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62" y="3721450"/>
            <a:ext cx="1979071" cy="1996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0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9" y="891862"/>
            <a:ext cx="1872000" cy="24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95992" y="354169"/>
            <a:ext cx="4729800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 smtClean="0"/>
              <a:t>Január</a:t>
            </a:r>
            <a:r>
              <a:rPr lang="cs-CZ" sz="3600" b="1" dirty="0" smtClean="0"/>
              <a:t>/</a:t>
            </a:r>
            <a:r>
              <a:rPr lang="cs-CZ" sz="3600" b="1" dirty="0" err="1" smtClean="0"/>
              <a:t>January</a:t>
            </a:r>
            <a:r>
              <a:rPr lang="cs-CZ" sz="3600" b="1" dirty="0" smtClean="0"/>
              <a:t> 2016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395993" y="1665478"/>
            <a:ext cx="4240401" cy="4700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cs-CZ" sz="2400" b="1" dirty="0" smtClean="0"/>
              <a:t>Leták </a:t>
            </a:r>
            <a:r>
              <a:rPr lang="cs-CZ" sz="2400" b="1" dirty="0" err="1" smtClean="0"/>
              <a:t>partnerstva</a:t>
            </a:r>
            <a:endParaRPr lang="cs-CZ" sz="2400" b="1" dirty="0"/>
          </a:p>
          <a:p>
            <a:pPr algn="ctr"/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informácie</a:t>
            </a:r>
            <a:r>
              <a:rPr lang="cs-CZ" sz="2000" dirty="0" smtClean="0"/>
              <a:t> o </a:t>
            </a:r>
            <a:r>
              <a:rPr lang="cs-CZ" sz="2000" dirty="0" err="1" smtClean="0"/>
              <a:t>hlavnej</a:t>
            </a:r>
            <a:r>
              <a:rPr lang="cs-CZ" sz="2000" dirty="0" smtClean="0"/>
              <a:t> </a:t>
            </a:r>
            <a:r>
              <a:rPr lang="cs-CZ" sz="2000" dirty="0" err="1" smtClean="0"/>
              <a:t>myšlienke</a:t>
            </a:r>
            <a:r>
              <a:rPr lang="cs-CZ" sz="2000" dirty="0" smtClean="0"/>
              <a:t> projektu a </a:t>
            </a:r>
            <a:r>
              <a:rPr lang="cs-CZ" sz="2000" dirty="0" err="1" smtClean="0"/>
              <a:t>zásadných</a:t>
            </a:r>
            <a:r>
              <a:rPr lang="cs-CZ" sz="2000" dirty="0" smtClean="0"/>
              <a:t> aktivitách</a:t>
            </a:r>
          </a:p>
          <a:p>
            <a:pPr marL="342900" indent="-342900"/>
            <a:r>
              <a:rPr lang="cs-CZ" sz="2000" dirty="0" smtClean="0"/>
              <a:t>-     </a:t>
            </a:r>
            <a:r>
              <a:rPr lang="cs-CZ" sz="2000" dirty="0" err="1" smtClean="0"/>
              <a:t>stretnutie</a:t>
            </a:r>
            <a:r>
              <a:rPr lang="cs-CZ" sz="2000" dirty="0" smtClean="0"/>
              <a:t> </a:t>
            </a:r>
            <a:r>
              <a:rPr lang="cs-CZ" sz="2000" dirty="0" err="1" smtClean="0"/>
              <a:t>realizačného</a:t>
            </a:r>
            <a:r>
              <a:rPr lang="cs-CZ" sz="2000" dirty="0" smtClean="0"/>
              <a:t> </a:t>
            </a:r>
            <a:r>
              <a:rPr lang="cs-CZ" sz="2000" dirty="0" err="1" smtClean="0"/>
              <a:t>tímu</a:t>
            </a:r>
            <a:r>
              <a:rPr lang="cs-CZ" sz="2000" dirty="0" smtClean="0"/>
              <a:t> </a:t>
            </a:r>
            <a:r>
              <a:rPr lang="cs-CZ" sz="2000" dirty="0" err="1" smtClean="0"/>
              <a:t>pedagógov</a:t>
            </a:r>
            <a:r>
              <a:rPr lang="cs-CZ" sz="2000" dirty="0" smtClean="0"/>
              <a:t> a </a:t>
            </a:r>
            <a:r>
              <a:rPr lang="cs-CZ" sz="2000" dirty="0" err="1" smtClean="0"/>
              <a:t>žiakov</a:t>
            </a:r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pPr algn="ctr"/>
            <a:r>
              <a:rPr lang="en-GB" sz="2400" b="1" dirty="0" smtClean="0"/>
              <a:t>The leaflet of partnership</a:t>
            </a:r>
            <a:endParaRPr lang="sk-SK" sz="2400" b="1" dirty="0" smtClean="0"/>
          </a:p>
          <a:p>
            <a:pPr algn="ctr"/>
            <a:endParaRPr lang="en-GB" sz="2400" b="1" dirty="0" smtClean="0"/>
          </a:p>
          <a:p>
            <a:pPr marL="342900" indent="-342900">
              <a:buFontTx/>
              <a:buChar char="-"/>
            </a:pPr>
            <a:r>
              <a:rPr lang="en-GB" sz="2000" dirty="0" smtClean="0"/>
              <a:t>information about the main idea of project and fundamental activities</a:t>
            </a:r>
          </a:p>
          <a:p>
            <a:pPr marL="342900" indent="-342900"/>
            <a:r>
              <a:rPr lang="en-GB" sz="2000" dirty="0" smtClean="0"/>
              <a:t>-     meeting of the </a:t>
            </a:r>
            <a:r>
              <a:rPr lang="sk-SK" sz="2000" dirty="0" err="1" smtClean="0"/>
              <a:t>realisation</a:t>
            </a:r>
            <a:r>
              <a:rPr lang="sk-SK" sz="2000" dirty="0" smtClean="0"/>
              <a:t> </a:t>
            </a:r>
            <a:r>
              <a:rPr lang="en-GB" sz="2000" dirty="0" smtClean="0"/>
              <a:t>team    consisting of teachers and pupils</a:t>
            </a:r>
            <a:endParaRPr lang="en-GB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95" y="3722675"/>
            <a:ext cx="1872000" cy="24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7" y="1070715"/>
            <a:ext cx="1872000" cy="24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6" y="3942076"/>
            <a:ext cx="1872000" cy="2495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83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285412" y="0"/>
            <a:ext cx="4534587" cy="16998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 smtClean="0"/>
              <a:t>Február</a:t>
            </a:r>
            <a:r>
              <a:rPr lang="cs-CZ" sz="3600" b="1" dirty="0" smtClean="0"/>
              <a:t>/</a:t>
            </a:r>
            <a:r>
              <a:rPr lang="cs-CZ" sz="3600" b="1" dirty="0" err="1" smtClean="0"/>
              <a:t>February</a:t>
            </a:r>
            <a:r>
              <a:rPr lang="cs-CZ" sz="3600" b="1" dirty="0" smtClean="0"/>
              <a:t> 2016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4579598" y="1913487"/>
            <a:ext cx="4240401" cy="45531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1600" b="1" dirty="0" err="1" smtClean="0"/>
              <a:t>Príprava</a:t>
            </a:r>
            <a:r>
              <a:rPr lang="cs-CZ" sz="1600" b="1" dirty="0" smtClean="0"/>
              <a:t> a </a:t>
            </a:r>
            <a:r>
              <a:rPr lang="cs-CZ" sz="1600" b="1" dirty="0" err="1" smtClean="0"/>
              <a:t>realizácia</a:t>
            </a:r>
            <a:r>
              <a:rPr lang="cs-CZ" sz="1600" b="1" dirty="0" smtClean="0"/>
              <a:t> projektového </a:t>
            </a:r>
            <a:r>
              <a:rPr lang="cs-CZ" sz="1600" b="1" dirty="0" err="1" smtClean="0"/>
              <a:t>dňa</a:t>
            </a:r>
            <a:r>
              <a:rPr lang="cs-CZ" sz="1600" b="1" dirty="0" smtClean="0"/>
              <a:t> „Zdravý životný </a:t>
            </a:r>
            <a:r>
              <a:rPr lang="cs-CZ" sz="1600" b="1" dirty="0" err="1" smtClean="0"/>
              <a:t>štýl</a:t>
            </a:r>
            <a:r>
              <a:rPr lang="cs-CZ" sz="1600" b="1" dirty="0" smtClean="0"/>
              <a:t>“</a:t>
            </a:r>
          </a:p>
          <a:p>
            <a:pPr algn="ctr"/>
            <a:endParaRPr lang="cs-CZ" sz="1600" b="1" dirty="0" smtClean="0"/>
          </a:p>
          <a:p>
            <a:r>
              <a:rPr lang="cs-CZ" sz="1600" dirty="0" smtClean="0"/>
              <a:t>- </a:t>
            </a:r>
            <a:r>
              <a:rPr lang="cs-CZ" sz="1600" dirty="0" err="1" smtClean="0"/>
              <a:t>prezentácia</a:t>
            </a:r>
            <a:r>
              <a:rPr lang="cs-CZ" sz="1600" dirty="0" smtClean="0"/>
              <a:t> </a:t>
            </a:r>
            <a:r>
              <a:rPr lang="cs-CZ" sz="1600" dirty="0" err="1" smtClean="0"/>
              <a:t>posterov</a:t>
            </a:r>
            <a:endParaRPr lang="cs-CZ" sz="1600" dirty="0" smtClean="0"/>
          </a:p>
          <a:p>
            <a:r>
              <a:rPr lang="cs-CZ" sz="1600" dirty="0" smtClean="0"/>
              <a:t>- </a:t>
            </a:r>
            <a:r>
              <a:rPr lang="cs-CZ" sz="1600" dirty="0" err="1" smtClean="0"/>
              <a:t>korčuľovanie</a:t>
            </a:r>
            <a:r>
              <a:rPr lang="cs-CZ" sz="1600" dirty="0" smtClean="0"/>
              <a:t>  – podpora pohybových </a:t>
            </a:r>
            <a:r>
              <a:rPr lang="cs-CZ" sz="1600" dirty="0" err="1" smtClean="0"/>
              <a:t>aktivít</a:t>
            </a:r>
            <a:r>
              <a:rPr lang="cs-CZ" sz="1600" dirty="0" smtClean="0"/>
              <a:t> </a:t>
            </a:r>
            <a:r>
              <a:rPr lang="cs-CZ" sz="1600" dirty="0" err="1" smtClean="0"/>
              <a:t>žiakov</a:t>
            </a:r>
            <a:endParaRPr lang="cs-CZ" sz="1600" dirty="0" smtClean="0"/>
          </a:p>
          <a:p>
            <a:pPr algn="ctr"/>
            <a:endParaRPr lang="sk-SK" sz="1600" b="1" dirty="0" smtClean="0"/>
          </a:p>
          <a:p>
            <a:pPr algn="ctr"/>
            <a:r>
              <a:rPr lang="en-GB" sz="1600" b="1" dirty="0" smtClean="0"/>
              <a:t>Preparing and  realization of  project day „Healthy lifestyle“</a:t>
            </a:r>
          </a:p>
          <a:p>
            <a:pPr algn="ctr"/>
            <a:endParaRPr lang="en-GB" sz="1600" b="1" dirty="0" smtClean="0"/>
          </a:p>
          <a:p>
            <a:r>
              <a:rPr lang="en-GB" sz="1600" dirty="0" smtClean="0"/>
              <a:t>- presentation of posters</a:t>
            </a:r>
          </a:p>
          <a:p>
            <a:r>
              <a:rPr lang="en-GB" sz="1600" dirty="0" smtClean="0"/>
              <a:t>- skating – support of motion activities of pupils</a:t>
            </a:r>
          </a:p>
        </p:txBody>
      </p:sp>
      <p:pic>
        <p:nvPicPr>
          <p:cNvPr id="13314" name="Picture 2" descr="https://scontent-vie1-1.xx.fbcdn.net/v/t35.0-12/16731852_702702016574904_947945760_o.jpg?oh=9cd898c6e344b06dd9b951e68bbdf5e8&amp;oe=58A2B56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64124"/>
            <a:ext cx="3247292" cy="2632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318" name="Picture 6" descr="https://scontent-vie1-1.xx.fbcdn.net/v/t35.0-12/16667701_702701976574908_614589975_o.jpg?oh=a27224dc3d363fa94aff9a42dede8533&amp;oe=58A2560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4243754"/>
            <a:ext cx="3446585" cy="2435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322" name="Picture 10" descr="Fotka pou&amp;zcaron;ívate&amp;lcaron;a ZŠ Juh 1054 Vranov nad Top&amp;lcaron;ou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39" y="2657312"/>
            <a:ext cx="2919046" cy="204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799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95992" y="354169"/>
            <a:ext cx="4729800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 smtClean="0"/>
              <a:t>Marec</a:t>
            </a:r>
            <a:r>
              <a:rPr lang="cs-CZ" sz="3600" b="1" dirty="0" smtClean="0"/>
              <a:t>/ </a:t>
            </a:r>
            <a:r>
              <a:rPr lang="cs-CZ" sz="3600" b="1" dirty="0" err="1" smtClean="0"/>
              <a:t>March</a:t>
            </a:r>
            <a:r>
              <a:rPr lang="cs-CZ" sz="3600" b="1" dirty="0" smtClean="0"/>
              <a:t> 2016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395993" y="1665478"/>
            <a:ext cx="4240401" cy="45531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cs-CZ" sz="2400" b="1" dirty="0" err="1" smtClean="0"/>
              <a:t>Videokonferencia</a:t>
            </a:r>
            <a:r>
              <a:rPr lang="cs-CZ" sz="2400" b="1" dirty="0" smtClean="0"/>
              <a:t>, telemost</a:t>
            </a:r>
            <a:endParaRPr lang="cs-CZ" sz="2400" b="1" dirty="0"/>
          </a:p>
          <a:p>
            <a:pPr algn="ctr"/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o </a:t>
            </a:r>
            <a:r>
              <a:rPr lang="cs-CZ" sz="2000" dirty="0" err="1" smtClean="0"/>
              <a:t>projektovom</a:t>
            </a:r>
            <a:r>
              <a:rPr lang="cs-CZ" sz="2000" dirty="0" smtClean="0"/>
              <a:t> dni  „Zdravý životný </a:t>
            </a:r>
            <a:r>
              <a:rPr lang="cs-CZ" sz="2000" dirty="0" err="1" smtClean="0"/>
              <a:t>štýl</a:t>
            </a:r>
            <a:r>
              <a:rPr lang="cs-CZ" sz="2000" dirty="0" smtClean="0"/>
              <a:t>“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telemost so ZŠ Nádražní, Bystřice n. P., </a:t>
            </a:r>
            <a:r>
              <a:rPr lang="cs-CZ" sz="2000" dirty="0" err="1" smtClean="0"/>
              <a:t>výmena</a:t>
            </a:r>
            <a:r>
              <a:rPr lang="cs-CZ" sz="2000" dirty="0" smtClean="0"/>
              <a:t>  </a:t>
            </a:r>
            <a:r>
              <a:rPr lang="cs-CZ" sz="2000" dirty="0" err="1" smtClean="0"/>
              <a:t>informácií</a:t>
            </a:r>
            <a:r>
              <a:rPr lang="cs-CZ" sz="2000" dirty="0" smtClean="0"/>
              <a:t> o </a:t>
            </a:r>
            <a:r>
              <a:rPr lang="cs-CZ" sz="2000" dirty="0" err="1" smtClean="0"/>
              <a:t>realizácii</a:t>
            </a:r>
            <a:r>
              <a:rPr lang="cs-CZ" sz="2000" dirty="0" smtClean="0"/>
              <a:t> projektového </a:t>
            </a:r>
            <a:r>
              <a:rPr lang="cs-CZ" sz="2000" dirty="0" err="1" smtClean="0"/>
              <a:t>dňa</a:t>
            </a:r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pPr algn="ctr"/>
            <a:r>
              <a:rPr lang="en-GB" sz="2000" b="1" dirty="0" smtClean="0"/>
              <a:t>Videoconference, tele-bridge</a:t>
            </a:r>
            <a:endParaRPr lang="sk-SK" sz="2000" b="1" dirty="0" smtClean="0"/>
          </a:p>
          <a:p>
            <a:pPr algn="ctr"/>
            <a:endParaRPr lang="en-GB" sz="2000" b="1" dirty="0" smtClean="0"/>
          </a:p>
          <a:p>
            <a:pPr marL="342900" indent="-342900">
              <a:buFontTx/>
              <a:buChar char="-"/>
            </a:pPr>
            <a:r>
              <a:rPr lang="en-GB" sz="2000" dirty="0" smtClean="0"/>
              <a:t>about a project day „Healthy life style“</a:t>
            </a:r>
          </a:p>
          <a:p>
            <a:pPr marL="342900" indent="-342900">
              <a:buFontTx/>
              <a:buChar char="-"/>
            </a:pPr>
            <a:r>
              <a:rPr lang="en-GB" sz="2000" dirty="0" err="1" smtClean="0"/>
              <a:t>tele</a:t>
            </a:r>
            <a:r>
              <a:rPr lang="en-GB" sz="2000" dirty="0" smtClean="0"/>
              <a:t>-bridge with ZŠ </a:t>
            </a:r>
            <a:r>
              <a:rPr lang="en-GB" sz="2000" dirty="0" err="1" smtClean="0"/>
              <a:t>Nádražní</a:t>
            </a:r>
            <a:r>
              <a:rPr lang="en-GB" sz="2000" dirty="0" smtClean="0"/>
              <a:t>, </a:t>
            </a:r>
            <a:r>
              <a:rPr lang="en-GB" sz="2000" dirty="0" err="1" smtClean="0"/>
              <a:t>Bystřice</a:t>
            </a:r>
            <a:r>
              <a:rPr lang="en-GB" sz="2000" dirty="0" smtClean="0"/>
              <a:t> n. P., exchange of information</a:t>
            </a:r>
            <a:r>
              <a:rPr lang="sk-SK" sz="2000" dirty="0" smtClean="0"/>
              <a:t>s</a:t>
            </a:r>
            <a:r>
              <a:rPr lang="en-GB" sz="2000" dirty="0" smtClean="0"/>
              <a:t> about realization of the project day</a:t>
            </a:r>
          </a:p>
        </p:txBody>
      </p:sp>
      <p:pic>
        <p:nvPicPr>
          <p:cNvPr id="12290" name="Picture 2" descr="https://scontent-vie1-1.xx.fbcdn.net/v/t1.0-0/c100.0.200.200/p200x200/10157247_1092835847433242_7641121404338971551_n.jpg?oh=4b6285a0637f19fecd4c008deb249592&amp;oe=5902A0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66" y="187568"/>
            <a:ext cx="2060087" cy="2051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292" name="Picture 4" descr="https://scontent-vie1-1.xx.fbcdn.net/v/t1.0-0/c0.0.200.200/p200x200/580378_1092836434099850_4377584485140816868_n.jpg?oh=944f784d3664726e5ead6836797c4aa9&amp;oe=590562B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22" y="2180492"/>
            <a:ext cx="2274278" cy="23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294" name="Picture 6" descr="https://scontent-vie1-1.xx.fbcdn.net/v/t1.0-0/c0.0.200.200/p200x200/12239935_1092835957433231_6029225524070610534_n.jpg?oh=f7553f738422ca8188386294aca43ecc&amp;oe=593A60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55" y="2250830"/>
            <a:ext cx="2166082" cy="2321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296" name="Picture 8" descr="https://scontent-vie1-1.xx.fbcdn.net/v/t1.0-0/c100.0.200.200/p200x200/943843_1092835670766593_3225377395439948931_n.jpg?oh=df30096770b164efbf852fe5b1159886&amp;oe=59460F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18" y="4572001"/>
            <a:ext cx="2013682" cy="2285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298" name="Picture 10" descr="Fotka pou&amp;zcaron;ívate&amp;lcaron;a ZŠ Juh 1054 Vranov nad Top&amp;lcaron;ou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84" y="4548554"/>
            <a:ext cx="2461846" cy="2309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331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285412" y="366910"/>
            <a:ext cx="4534587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smtClean="0"/>
              <a:t>Apríl/</a:t>
            </a:r>
            <a:r>
              <a:rPr lang="cs-CZ" sz="3600" b="1" dirty="0" err="1" smtClean="0"/>
              <a:t>April</a:t>
            </a:r>
            <a:r>
              <a:rPr lang="cs-CZ" sz="3600" b="1" dirty="0" smtClean="0"/>
              <a:t> 2016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4579598" y="1641231"/>
            <a:ext cx="4240401" cy="48254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cs-CZ" sz="2400" b="1" dirty="0" err="1" smtClean="0"/>
              <a:t>Deň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otvorených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dverí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prezentácia</a:t>
            </a:r>
            <a:r>
              <a:rPr lang="cs-CZ" sz="2000" dirty="0" smtClean="0"/>
              <a:t> o realizovaných aktivitách v rámci projektu</a:t>
            </a:r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jumping</a:t>
            </a:r>
            <a:r>
              <a:rPr lang="cs-CZ" sz="2000" dirty="0" smtClean="0"/>
              <a:t> –podpora pohybových </a:t>
            </a:r>
            <a:r>
              <a:rPr lang="cs-CZ" sz="2000" dirty="0" err="1" smtClean="0"/>
              <a:t>aktivít</a:t>
            </a:r>
            <a:r>
              <a:rPr lang="cs-CZ" sz="2000" dirty="0" smtClean="0"/>
              <a:t> </a:t>
            </a:r>
            <a:r>
              <a:rPr lang="cs-CZ" sz="2000" dirty="0" err="1" smtClean="0"/>
              <a:t>žiakov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stretnutie</a:t>
            </a:r>
            <a:r>
              <a:rPr lang="cs-CZ" sz="2000" dirty="0" smtClean="0"/>
              <a:t> </a:t>
            </a:r>
            <a:r>
              <a:rPr lang="cs-CZ" sz="2000" dirty="0" err="1" smtClean="0"/>
              <a:t>realizačných</a:t>
            </a:r>
            <a:r>
              <a:rPr lang="cs-CZ" sz="2000" dirty="0" smtClean="0"/>
              <a:t> </a:t>
            </a:r>
            <a:r>
              <a:rPr lang="cs-CZ" sz="2000" dirty="0" err="1" smtClean="0"/>
              <a:t>tímov</a:t>
            </a:r>
            <a:r>
              <a:rPr lang="cs-CZ" sz="2000" dirty="0" smtClean="0"/>
              <a:t> k </a:t>
            </a:r>
            <a:r>
              <a:rPr lang="cs-CZ" sz="2000" dirty="0" err="1" smtClean="0"/>
              <a:t>výmennému</a:t>
            </a:r>
            <a:r>
              <a:rPr lang="cs-CZ" sz="2000" dirty="0" smtClean="0"/>
              <a:t>  pobytu </a:t>
            </a:r>
            <a:r>
              <a:rPr lang="cs-CZ" sz="2000" dirty="0" err="1" smtClean="0"/>
              <a:t>vo</a:t>
            </a:r>
            <a:r>
              <a:rPr lang="cs-CZ" sz="2000" dirty="0" smtClean="0"/>
              <a:t> Vranove</a:t>
            </a:r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pPr marL="342900" indent="-342900"/>
            <a:r>
              <a:rPr lang="cs-CZ" sz="2000" dirty="0" smtClean="0"/>
              <a:t>                   </a:t>
            </a:r>
            <a:r>
              <a:rPr lang="en-GB" sz="2000" b="1" dirty="0" smtClean="0"/>
              <a:t>The day of free entrance</a:t>
            </a:r>
          </a:p>
          <a:p>
            <a:pPr marL="342900" indent="-342900"/>
            <a:endParaRPr lang="en-GB" sz="2000" dirty="0" smtClean="0"/>
          </a:p>
          <a:p>
            <a:pPr marL="342900" indent="-342900">
              <a:buFontTx/>
              <a:buChar char="-"/>
            </a:pPr>
            <a:r>
              <a:rPr lang="en-GB" sz="2000" dirty="0" smtClean="0"/>
              <a:t>presentation about realized activities within the scope of project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jumping- support of motion activities of pupils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meeting of realization teams of exchange visit to </a:t>
            </a:r>
            <a:r>
              <a:rPr lang="en-GB" sz="2000" dirty="0" err="1" smtClean="0"/>
              <a:t>Vranov</a:t>
            </a:r>
            <a:endParaRPr lang="en-GB" sz="2000" dirty="0" smtClean="0"/>
          </a:p>
        </p:txBody>
      </p:sp>
      <p:pic>
        <p:nvPicPr>
          <p:cNvPr id="11266" name="Picture 2" descr="dsc_0829-204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1" y="3985846"/>
            <a:ext cx="4072048" cy="2704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270" name="Picture 6" descr="p117056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9" y="175847"/>
            <a:ext cx="2965939" cy="1570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272" name="Picture 8" descr="p117053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0" y="1929301"/>
            <a:ext cx="2989385" cy="1881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078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1582</Words>
  <Application>Microsoft Office PowerPoint</Application>
  <PresentationFormat>Prezentácia na obrazovke (4:3)</PresentationFormat>
  <Paragraphs>449</Paragraphs>
  <Slides>31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5" baseType="lpstr">
      <vt:lpstr>Arial</vt:lpstr>
      <vt:lpstr>Calibri</vt:lpstr>
      <vt:lpstr>inherit</vt:lpstr>
      <vt:lpstr>Motív Office</vt:lpstr>
      <vt:lpstr>Kronika partnerství</vt:lpstr>
      <vt:lpstr>September/September 2015</vt:lpstr>
      <vt:lpstr>Október/October 2015</vt:lpstr>
      <vt:lpstr>November/November 2015</vt:lpstr>
      <vt:lpstr>December/December 2015</vt:lpstr>
      <vt:lpstr>Január/January 2016</vt:lpstr>
      <vt:lpstr>Február/February 2016</vt:lpstr>
      <vt:lpstr>Marec/ March 2016</vt:lpstr>
      <vt:lpstr>Apríl/April 2016</vt:lpstr>
      <vt:lpstr>Máj/May 2016</vt:lpstr>
      <vt:lpstr>Jún/June 2016</vt:lpstr>
      <vt:lpstr>September/September 2016</vt:lpstr>
      <vt:lpstr>Október/October 2016</vt:lpstr>
      <vt:lpstr>Prezentácia programu PowerPoint</vt:lpstr>
      <vt:lpstr>December/December 2016</vt:lpstr>
      <vt:lpstr>Prezentácia programu PowerPoint</vt:lpstr>
      <vt:lpstr>Február/February 2017</vt:lpstr>
      <vt:lpstr>Prezentácia programu PowerPoint</vt:lpstr>
      <vt:lpstr>Apríl/ April 2017</vt:lpstr>
      <vt:lpstr>Máj/ May 2017</vt:lpstr>
      <vt:lpstr>Jún/ June 2017</vt:lpstr>
      <vt:lpstr>September/ September 2017</vt:lpstr>
      <vt:lpstr>Október/ October 2017</vt:lpstr>
      <vt:lpstr>November/ November 2017</vt:lpstr>
      <vt:lpstr>December/ December 2017</vt:lpstr>
      <vt:lpstr>Január/January 2018</vt:lpstr>
      <vt:lpstr>Február/ February 2018</vt:lpstr>
      <vt:lpstr>Marec/ March 2018</vt:lpstr>
      <vt:lpstr>Apríl 2018/April 2018</vt:lpstr>
      <vt:lpstr>Máj 2018/May 2018</vt:lpstr>
      <vt:lpstr>Jún 2018/June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učitel</dc:creator>
  <cp:lastModifiedBy>Ľuboslav Soták</cp:lastModifiedBy>
  <cp:revision>149</cp:revision>
  <dcterms:created xsi:type="dcterms:W3CDTF">2015-09-19T14:09:55Z</dcterms:created>
  <dcterms:modified xsi:type="dcterms:W3CDTF">2018-06-25T18:03:27Z</dcterms:modified>
</cp:coreProperties>
</file>