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6" r:id="rId4"/>
    <p:sldId id="277" r:id="rId5"/>
    <p:sldId id="278" r:id="rId6"/>
    <p:sldId id="258" r:id="rId7"/>
    <p:sldId id="272" r:id="rId8"/>
    <p:sldId id="264" r:id="rId9"/>
    <p:sldId id="259" r:id="rId10"/>
    <p:sldId id="266" r:id="rId11"/>
    <p:sldId id="260" r:id="rId12"/>
    <p:sldId id="273" r:id="rId13"/>
    <p:sldId id="267" r:id="rId14"/>
    <p:sldId id="263" r:id="rId15"/>
    <p:sldId id="268" r:id="rId16"/>
    <p:sldId id="261" r:id="rId17"/>
    <p:sldId id="274" r:id="rId18"/>
    <p:sldId id="269" r:id="rId19"/>
    <p:sldId id="271" r:id="rId20"/>
    <p:sldId id="270" r:id="rId2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it-IT" smtClean="0"/>
              <a:t>Fare clic per modificare lo stile del titolo</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FA0D2B0-B34F-4E9B-BED2-B8D4EECC340B}" type="datetimeFigureOut">
              <a:rPr lang="it-IT" smtClean="0"/>
              <a:t>02/10/2016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37B3BE-119F-4745-955E-62A0A6FFA0FA}"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DFA0D2B0-B34F-4E9B-BED2-B8D4EECC340B}" type="datetimeFigureOut">
              <a:rPr lang="it-IT" smtClean="0"/>
              <a:t>02/10/2016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37B3BE-119F-4745-955E-62A0A6FFA0FA}"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DFA0D2B0-B34F-4E9B-BED2-B8D4EECC340B}" type="datetimeFigureOut">
              <a:rPr lang="it-IT" smtClean="0"/>
              <a:t>02/10/2016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37B3BE-119F-4745-955E-62A0A6FFA0FA}"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DFA0D2B0-B34F-4E9B-BED2-B8D4EECC340B}" type="datetimeFigureOut">
              <a:rPr lang="it-IT" smtClean="0"/>
              <a:t>02/10/2016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37B3BE-119F-4745-955E-62A0A6FFA0FA}"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mtClean="0"/>
              <a:t>Fare clic per modificare lo stile del titolo</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it-IT" smtClean="0"/>
              <a:t>Fare clic per modificare stili del testo dello schema</a:t>
            </a:r>
          </a:p>
        </p:txBody>
      </p:sp>
      <p:sp>
        <p:nvSpPr>
          <p:cNvPr id="4" name="Date Placeholder 3"/>
          <p:cNvSpPr>
            <a:spLocks noGrp="1"/>
          </p:cNvSpPr>
          <p:nvPr>
            <p:ph type="dt" sz="half" idx="10"/>
          </p:nvPr>
        </p:nvSpPr>
        <p:spPr/>
        <p:txBody>
          <a:bodyPr/>
          <a:lstStyle/>
          <a:p>
            <a:fld id="{DFA0D2B0-B34F-4E9B-BED2-B8D4EECC340B}" type="datetimeFigureOut">
              <a:rPr lang="it-IT" smtClean="0"/>
              <a:t>02/10/2016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37B3BE-119F-4745-955E-62A0A6FFA0FA}"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DFA0D2B0-B34F-4E9B-BED2-B8D4EECC340B}" type="datetimeFigureOut">
              <a:rPr lang="it-IT" smtClean="0"/>
              <a:t>02/10/2016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B37B3BE-119F-4745-955E-62A0A6FFA0FA}" type="slidenum">
              <a:rPr lang="it-IT" smtClean="0"/>
              <a:t>‹N›</a:t>
            </a:fld>
            <a:endParaRPr lang="it-IT"/>
          </a:p>
        </p:txBody>
      </p:sp>
      <p:sp>
        <p:nvSpPr>
          <p:cNvPr id="8" name="Title 7"/>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it-IT" smtClean="0"/>
              <a:t>Fare clic per modificare stili del testo dello schema</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it-IT" smtClean="0"/>
              <a:t>Fare clic per modificare stili del testo dello schema</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DFA0D2B0-B34F-4E9B-BED2-B8D4EECC340B}" type="datetimeFigureOut">
              <a:rPr lang="it-IT" smtClean="0"/>
              <a:t>02/10/2016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8B37B3BE-119F-4745-955E-62A0A6FFA0FA}"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DFA0D2B0-B34F-4E9B-BED2-B8D4EECC340B}" type="datetimeFigureOut">
              <a:rPr lang="it-IT" smtClean="0"/>
              <a:t>02/10/2016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8B37B3BE-119F-4745-955E-62A0A6FFA0FA}"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0D2B0-B34F-4E9B-BED2-B8D4EECC340B}" type="datetimeFigureOut">
              <a:rPr lang="it-IT" smtClean="0"/>
              <a:t>02/10/2016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8B37B3BE-119F-4745-955E-62A0A6FFA0FA}"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mtClean="0"/>
              <a:t>Fare clic per modificare lo stile del titolo</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it-IT" smtClean="0"/>
              <a:t>Fare clic per modificare stili del testo dello schema</a:t>
            </a:r>
          </a:p>
        </p:txBody>
      </p:sp>
      <p:sp>
        <p:nvSpPr>
          <p:cNvPr id="5" name="Date Placeholder 4"/>
          <p:cNvSpPr>
            <a:spLocks noGrp="1"/>
          </p:cNvSpPr>
          <p:nvPr>
            <p:ph type="dt" sz="half" idx="10"/>
          </p:nvPr>
        </p:nvSpPr>
        <p:spPr/>
        <p:txBody>
          <a:bodyPr/>
          <a:lstStyle/>
          <a:p>
            <a:fld id="{DFA0D2B0-B34F-4E9B-BED2-B8D4EECC340B}" type="datetimeFigureOut">
              <a:rPr lang="it-IT" smtClean="0"/>
              <a:t>02/10/2016</a:t>
            </a:fld>
            <a:endParaRPr lang="it-IT"/>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it-IT"/>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B37B3BE-119F-4745-955E-62A0A6FFA0FA}"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it-IT" smtClean="0"/>
              <a:t>Fare clic sull'icona per inserire un'immagine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DFA0D2B0-B34F-4E9B-BED2-B8D4EECC340B}" type="datetimeFigureOut">
              <a:rPr lang="it-IT" smtClean="0"/>
              <a:t>02/10/2016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B37B3BE-119F-4745-955E-62A0A6FFA0FA}"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FA0D2B0-B34F-4E9B-BED2-B8D4EECC340B}" type="datetimeFigureOut">
              <a:rPr lang="it-IT" smtClean="0"/>
              <a:t>02/10/2016</a:t>
            </a:fld>
            <a:endParaRPr lang="it-IT"/>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it-IT"/>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B37B3BE-119F-4745-955E-62A0A6FFA0FA}"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88641"/>
            <a:ext cx="7774632" cy="3168352"/>
          </a:xfrm>
        </p:spPr>
        <p:txBody>
          <a:bodyPr>
            <a:normAutofit/>
          </a:bodyPr>
          <a:lstStyle/>
          <a:p>
            <a:r>
              <a:rPr lang="it-IT" sz="3600" dirty="0" smtClean="0">
                <a:solidFill>
                  <a:srgbClr val="002060"/>
                </a:solidFill>
                <a:effectLst>
                  <a:outerShdw blurRad="38100" dist="38100" dir="2700000" algn="tl">
                    <a:srgbClr val="000000">
                      <a:alpha val="43137"/>
                    </a:srgbClr>
                  </a:outerShdw>
                </a:effectLst>
              </a:rPr>
              <a:t>ERASMUS+ KA2 2016-2019</a:t>
            </a:r>
            <a:br>
              <a:rPr lang="it-IT" sz="3600" dirty="0" smtClean="0">
                <a:solidFill>
                  <a:srgbClr val="002060"/>
                </a:solidFill>
                <a:effectLst>
                  <a:outerShdw blurRad="38100" dist="38100" dir="2700000" algn="tl">
                    <a:srgbClr val="000000">
                      <a:alpha val="43137"/>
                    </a:srgbClr>
                  </a:outerShdw>
                </a:effectLst>
              </a:rPr>
            </a:br>
            <a:r>
              <a:rPr lang="it-IT" sz="3600" dirty="0" err="1" smtClean="0">
                <a:solidFill>
                  <a:srgbClr val="002060"/>
                </a:solidFill>
                <a:effectLst>
                  <a:outerShdw blurRad="38100" dist="38100" dir="2700000" algn="tl">
                    <a:srgbClr val="000000">
                      <a:alpha val="43137"/>
                    </a:srgbClr>
                  </a:outerShdw>
                </a:effectLst>
              </a:rPr>
              <a:t>Cooperation</a:t>
            </a:r>
            <a:r>
              <a:rPr lang="it-IT" sz="3600" dirty="0" smtClean="0">
                <a:solidFill>
                  <a:srgbClr val="002060"/>
                </a:solidFill>
                <a:effectLst>
                  <a:outerShdw blurRad="38100" dist="38100" dir="2700000" algn="tl">
                    <a:srgbClr val="000000">
                      <a:alpha val="43137"/>
                    </a:srgbClr>
                  </a:outerShdw>
                </a:effectLst>
              </a:rPr>
              <a:t> for </a:t>
            </a:r>
            <a:r>
              <a:rPr lang="it-IT" sz="3600" dirty="0" err="1" smtClean="0">
                <a:solidFill>
                  <a:srgbClr val="002060"/>
                </a:solidFill>
                <a:effectLst>
                  <a:outerShdw blurRad="38100" dist="38100" dir="2700000" algn="tl">
                    <a:srgbClr val="000000">
                      <a:alpha val="43137"/>
                    </a:srgbClr>
                  </a:outerShdw>
                </a:effectLst>
              </a:rPr>
              <a:t>innovation</a:t>
            </a:r>
            <a:r>
              <a:rPr lang="it-IT" sz="3600" dirty="0" smtClean="0">
                <a:solidFill>
                  <a:srgbClr val="002060"/>
                </a:solidFill>
                <a:effectLst>
                  <a:outerShdw blurRad="38100" dist="38100" dir="2700000" algn="tl">
                    <a:srgbClr val="000000">
                      <a:alpha val="43137"/>
                    </a:srgbClr>
                  </a:outerShdw>
                </a:effectLst>
              </a:rPr>
              <a:t> and the </a:t>
            </a:r>
            <a:r>
              <a:rPr lang="it-IT" sz="3600" dirty="0" err="1" smtClean="0">
                <a:solidFill>
                  <a:srgbClr val="002060"/>
                </a:solidFill>
                <a:effectLst>
                  <a:outerShdw blurRad="38100" dist="38100" dir="2700000" algn="tl">
                    <a:srgbClr val="000000">
                      <a:alpha val="43137"/>
                    </a:srgbClr>
                  </a:outerShdw>
                </a:effectLst>
              </a:rPr>
              <a:t>exchange</a:t>
            </a:r>
            <a:r>
              <a:rPr lang="it-IT" sz="3600" dirty="0" smtClean="0">
                <a:solidFill>
                  <a:srgbClr val="002060"/>
                </a:solidFill>
                <a:effectLst>
                  <a:outerShdw blurRad="38100" dist="38100" dir="2700000" algn="tl">
                    <a:srgbClr val="000000">
                      <a:alpha val="43137"/>
                    </a:srgbClr>
                  </a:outerShdw>
                </a:effectLst>
              </a:rPr>
              <a:t> of </a:t>
            </a:r>
            <a:r>
              <a:rPr lang="it-IT" sz="3600" dirty="0" err="1" smtClean="0">
                <a:solidFill>
                  <a:srgbClr val="002060"/>
                </a:solidFill>
                <a:effectLst>
                  <a:outerShdw blurRad="38100" dist="38100" dir="2700000" algn="tl">
                    <a:srgbClr val="000000">
                      <a:alpha val="43137"/>
                    </a:srgbClr>
                  </a:outerShdw>
                </a:effectLst>
              </a:rPr>
              <a:t>good</a:t>
            </a:r>
            <a:r>
              <a:rPr lang="it-IT" sz="3600" dirty="0" smtClean="0">
                <a:solidFill>
                  <a:srgbClr val="002060"/>
                </a:solidFill>
                <a:effectLst>
                  <a:outerShdw blurRad="38100" dist="38100" dir="2700000" algn="tl">
                    <a:srgbClr val="000000">
                      <a:alpha val="43137"/>
                    </a:srgbClr>
                  </a:outerShdw>
                </a:effectLst>
              </a:rPr>
              <a:t> </a:t>
            </a:r>
            <a:r>
              <a:rPr lang="it-IT" sz="3600" dirty="0" err="1" smtClean="0">
                <a:solidFill>
                  <a:srgbClr val="002060"/>
                </a:solidFill>
                <a:effectLst>
                  <a:outerShdw blurRad="38100" dist="38100" dir="2700000" algn="tl">
                    <a:srgbClr val="000000">
                      <a:alpha val="43137"/>
                    </a:srgbClr>
                  </a:outerShdw>
                </a:effectLst>
              </a:rPr>
              <a:t>practices</a:t>
            </a:r>
            <a:r>
              <a:rPr lang="it-IT" sz="3600" dirty="0" smtClean="0">
                <a:solidFill>
                  <a:srgbClr val="002060"/>
                </a:solidFill>
                <a:effectLst>
                  <a:outerShdw blurRad="38100" dist="38100" dir="2700000" algn="tl">
                    <a:srgbClr val="000000">
                      <a:alpha val="43137"/>
                    </a:srgbClr>
                  </a:outerShdw>
                </a:effectLst>
              </a:rPr>
              <a:t/>
            </a:r>
            <a:br>
              <a:rPr lang="it-IT" sz="3600" dirty="0" smtClean="0">
                <a:solidFill>
                  <a:srgbClr val="002060"/>
                </a:solidFill>
                <a:effectLst>
                  <a:outerShdw blurRad="38100" dist="38100" dir="2700000" algn="tl">
                    <a:srgbClr val="000000">
                      <a:alpha val="43137"/>
                    </a:srgbClr>
                  </a:outerShdw>
                </a:effectLst>
              </a:rPr>
            </a:br>
            <a:r>
              <a:rPr lang="it-IT" sz="3600" dirty="0" smtClean="0">
                <a:solidFill>
                  <a:srgbClr val="002060"/>
                </a:solidFill>
                <a:effectLst>
                  <a:outerShdw blurRad="38100" dist="38100" dir="2700000" algn="tl">
                    <a:srgbClr val="000000">
                      <a:alpha val="43137"/>
                    </a:srgbClr>
                  </a:outerShdw>
                </a:effectLst>
              </a:rPr>
              <a:t>Strategic partnership for Schools </a:t>
            </a:r>
            <a:r>
              <a:rPr lang="it-IT" sz="3600" dirty="0" err="1" smtClean="0">
                <a:solidFill>
                  <a:srgbClr val="002060"/>
                </a:solidFill>
                <a:effectLst>
                  <a:outerShdw blurRad="38100" dist="38100" dir="2700000" algn="tl">
                    <a:srgbClr val="000000">
                      <a:alpha val="43137"/>
                    </a:srgbClr>
                  </a:outerShdw>
                </a:effectLst>
              </a:rPr>
              <a:t>only</a:t>
            </a:r>
            <a:endParaRPr lang="it-IT" sz="3600" dirty="0">
              <a:solidFill>
                <a:srgbClr val="00206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323528" y="4005064"/>
            <a:ext cx="8424936" cy="2592288"/>
          </a:xfrm>
          <a:ln>
            <a:solidFill>
              <a:srgbClr val="002060"/>
            </a:solidFill>
          </a:ln>
          <a:effectLst>
            <a:glow rad="101600">
              <a:schemeClr val="accent3">
                <a:satMod val="175000"/>
                <a:alpha val="40000"/>
              </a:schemeClr>
            </a:glow>
          </a:effectLst>
          <a:scene3d>
            <a:camera prst="obliqueTopLeft"/>
            <a:lightRig rig="threePt" dir="t"/>
          </a:scene3d>
          <a:sp3d>
            <a:bevelT w="139700" h="139700" prst="divot"/>
          </a:sp3d>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it-IT" sz="6000" dirty="0" smtClean="0">
                <a:solidFill>
                  <a:srgbClr val="FFFF00"/>
                </a:solidFill>
              </a:rPr>
              <a:t>«</a:t>
            </a:r>
            <a:r>
              <a:rPr lang="it-IT" sz="7200" dirty="0" smtClean="0">
                <a:solidFill>
                  <a:srgbClr val="FFFF00"/>
                </a:solidFill>
                <a:effectLst>
                  <a:outerShdw blurRad="38100" dist="38100" dir="2700000" algn="tl">
                    <a:srgbClr val="000000">
                      <a:alpha val="43137"/>
                    </a:srgbClr>
                  </a:outerShdw>
                </a:effectLst>
              </a:rPr>
              <a:t>LEADING</a:t>
            </a:r>
            <a:r>
              <a:rPr lang="it-IT" sz="6000" dirty="0" smtClean="0">
                <a:solidFill>
                  <a:srgbClr val="FFFF00"/>
                </a:solidFill>
                <a:effectLst>
                  <a:outerShdw blurRad="38100" dist="38100" dir="2700000" algn="tl">
                    <a:srgbClr val="000000">
                      <a:alpha val="43137"/>
                    </a:srgbClr>
                  </a:outerShdw>
                </a:effectLst>
              </a:rPr>
              <a:t> </a:t>
            </a:r>
            <a:r>
              <a:rPr lang="it-IT" sz="7200" dirty="0" smtClean="0">
                <a:solidFill>
                  <a:srgbClr val="FFFF00"/>
                </a:solidFill>
                <a:effectLst>
                  <a:outerShdw blurRad="38100" dist="38100" dir="2700000" algn="tl">
                    <a:srgbClr val="000000">
                      <a:alpha val="43137"/>
                    </a:srgbClr>
                  </a:outerShdw>
                </a:effectLst>
              </a:rPr>
              <a:t>LIGHTS</a:t>
            </a:r>
            <a:r>
              <a:rPr lang="it-IT" sz="7200" dirty="0" smtClean="0">
                <a:solidFill>
                  <a:srgbClr val="FFFF00"/>
                </a:solidFill>
              </a:rPr>
              <a:t>»</a:t>
            </a:r>
            <a:endParaRPr lang="it-IT" sz="7200" dirty="0">
              <a:solidFill>
                <a:srgbClr val="FFFF00"/>
              </a:solidFill>
            </a:endParaRPr>
          </a:p>
        </p:txBody>
      </p:sp>
    </p:spTree>
    <p:extLst>
      <p:ext uri="{BB962C8B-B14F-4D97-AF65-F5344CB8AC3E}">
        <p14:creationId xmlns:p14="http://schemas.microsoft.com/office/powerpoint/2010/main" val="3368153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13997"/>
            <a:ext cx="9144000" cy="6858000"/>
          </a:xfrm>
        </p:spPr>
        <p:style>
          <a:lnRef idx="1">
            <a:schemeClr val="accent2"/>
          </a:lnRef>
          <a:fillRef idx="3">
            <a:schemeClr val="accent2"/>
          </a:fillRef>
          <a:effectRef idx="2">
            <a:schemeClr val="accent2"/>
          </a:effectRef>
          <a:fontRef idx="minor">
            <a:schemeClr val="lt1"/>
          </a:fontRef>
        </p:style>
        <p:txBody>
          <a:bodyPr>
            <a:noAutofit/>
          </a:bodyPr>
          <a:lstStyle/>
          <a:p>
            <a:r>
              <a:rPr lang="en-US" sz="3600" dirty="0">
                <a:solidFill>
                  <a:srgbClr val="002060"/>
                </a:solidFill>
                <a:effectLst>
                  <a:outerShdw blurRad="38100" dist="38100" dir="2700000" algn="tl">
                    <a:srgbClr val="000000">
                      <a:alpha val="43137"/>
                    </a:srgbClr>
                  </a:outerShdw>
                </a:effectLst>
                <a:latin typeface="Cambria"/>
                <a:ea typeface="Calibri"/>
                <a:cs typeface="Times New Roman"/>
              </a:rPr>
              <a:t>Key objectives of the project  </a:t>
            </a:r>
            <a:r>
              <a:rPr lang="en-US" sz="3600" dirty="0" smtClean="0">
                <a:solidFill>
                  <a:srgbClr val="002060"/>
                </a:solidFill>
                <a:effectLst>
                  <a:outerShdw blurRad="38100" dist="38100" dir="2700000" algn="tl">
                    <a:srgbClr val="000000">
                      <a:alpha val="43137"/>
                    </a:srgbClr>
                  </a:outerShdw>
                </a:effectLst>
                <a:latin typeface="Cambria"/>
                <a:ea typeface="Calibri"/>
                <a:cs typeface="Times New Roman"/>
              </a:rPr>
              <a:t>are</a:t>
            </a:r>
            <a:r>
              <a:rPr lang="en-US" sz="2800" dirty="0" smtClean="0">
                <a:effectLst>
                  <a:outerShdw blurRad="38100" dist="38100" dir="2700000" algn="tl">
                    <a:srgbClr val="000000">
                      <a:alpha val="43137"/>
                    </a:srgbClr>
                  </a:outerShdw>
                </a:effectLst>
                <a:latin typeface="Cambria"/>
                <a:ea typeface="Calibri"/>
                <a:cs typeface="Times New Roman"/>
              </a:rPr>
              <a:t>:</a:t>
            </a:r>
          </a:p>
          <a:p>
            <a:endParaRPr lang="en-US" sz="2800" dirty="0" smtClean="0">
              <a:latin typeface="Cambria"/>
              <a:ea typeface="Calibri"/>
              <a:cs typeface="Times New Roman"/>
            </a:endParaRPr>
          </a:p>
          <a:p>
            <a:r>
              <a:rPr lang="en-US" sz="2800" dirty="0" smtClean="0">
                <a:latin typeface="Cambria"/>
                <a:ea typeface="Calibri"/>
                <a:cs typeface="Times New Roman"/>
              </a:rPr>
              <a:t> </a:t>
            </a:r>
            <a:r>
              <a:rPr lang="en-US" sz="3200" dirty="0">
                <a:latin typeface="Cambria"/>
                <a:ea typeface="Calibri"/>
                <a:cs typeface="Times New Roman"/>
              </a:rPr>
              <a:t>a) to create opportunities for all </a:t>
            </a:r>
            <a:r>
              <a:rPr lang="en-US" sz="3200" dirty="0">
                <a:solidFill>
                  <a:srgbClr val="002060"/>
                </a:solidFill>
                <a:latin typeface="Cambria"/>
                <a:ea typeface="Calibri"/>
                <a:cs typeface="Times New Roman"/>
              </a:rPr>
              <a:t>students</a:t>
            </a:r>
            <a:r>
              <a:rPr lang="en-US" sz="3200" dirty="0">
                <a:latin typeface="Cambria"/>
                <a:ea typeface="Calibri"/>
                <a:cs typeface="Times New Roman"/>
              </a:rPr>
              <a:t> to develop as active, autonomous citizens, in accordance with their capacities and educational needs</a:t>
            </a:r>
            <a:r>
              <a:rPr lang="en-US" sz="3200" dirty="0" smtClean="0">
                <a:latin typeface="Cambria"/>
                <a:ea typeface="Calibri"/>
                <a:cs typeface="Times New Roman"/>
              </a:rPr>
              <a:t>;</a:t>
            </a:r>
          </a:p>
          <a:p>
            <a:endParaRPr lang="en-US" sz="3200" dirty="0" smtClean="0">
              <a:latin typeface="Cambria"/>
              <a:ea typeface="Calibri"/>
              <a:cs typeface="Times New Roman"/>
            </a:endParaRPr>
          </a:p>
          <a:p>
            <a:r>
              <a:rPr lang="en-US" sz="3200" dirty="0" smtClean="0">
                <a:latin typeface="Cambria"/>
                <a:ea typeface="Calibri"/>
                <a:cs typeface="Times New Roman"/>
              </a:rPr>
              <a:t> </a:t>
            </a:r>
            <a:r>
              <a:rPr lang="en-US" sz="3200" dirty="0">
                <a:latin typeface="Cambria"/>
                <a:ea typeface="Calibri"/>
                <a:cs typeface="Times New Roman"/>
              </a:rPr>
              <a:t>b) to broaden </a:t>
            </a:r>
            <a:r>
              <a:rPr lang="en-US" sz="3200" dirty="0">
                <a:solidFill>
                  <a:srgbClr val="002060"/>
                </a:solidFill>
                <a:latin typeface="Cambria"/>
                <a:ea typeface="Calibri"/>
                <a:cs typeface="Times New Roman"/>
              </a:rPr>
              <a:t>teachers' </a:t>
            </a:r>
            <a:r>
              <a:rPr lang="en-US" sz="3200" dirty="0">
                <a:latin typeface="Cambria"/>
                <a:ea typeface="Calibri"/>
                <a:cs typeface="Times New Roman"/>
              </a:rPr>
              <a:t>professional development by the  sharing and   adoption of innovative pedagogical approaches aimed at promoting the educational success of all students . </a:t>
            </a:r>
            <a:endParaRPr lang="en-US" sz="3200" dirty="0" smtClean="0">
              <a:latin typeface="Cambria"/>
              <a:ea typeface="Calibri"/>
              <a:cs typeface="Times New Roman"/>
            </a:endParaRPr>
          </a:p>
          <a:p>
            <a:endParaRPr lang="en-US" sz="2800" dirty="0">
              <a:latin typeface="Cambria"/>
              <a:ea typeface="Calibri"/>
              <a:cs typeface="Times New Roman"/>
            </a:endParaRPr>
          </a:p>
          <a:p>
            <a:endParaRPr lang="en-US" sz="2800" dirty="0">
              <a:latin typeface="Cambria"/>
              <a:ea typeface="Calibri"/>
              <a:cs typeface="Times New Roman"/>
            </a:endParaRPr>
          </a:p>
          <a:p>
            <a:endParaRPr lang="it-IT" sz="2400" dirty="0"/>
          </a:p>
        </p:txBody>
      </p:sp>
    </p:spTree>
    <p:extLst>
      <p:ext uri="{BB962C8B-B14F-4D97-AF65-F5344CB8AC3E}">
        <p14:creationId xmlns:p14="http://schemas.microsoft.com/office/powerpoint/2010/main" val="3136555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22475" y="0"/>
            <a:ext cx="9144000" cy="6858000"/>
          </a:xfrm>
        </p:spPr>
        <p:style>
          <a:lnRef idx="0">
            <a:schemeClr val="accent2"/>
          </a:lnRef>
          <a:fillRef idx="3">
            <a:schemeClr val="accent2"/>
          </a:fillRef>
          <a:effectRef idx="3">
            <a:schemeClr val="accent2"/>
          </a:effectRef>
          <a:fontRef idx="minor">
            <a:schemeClr val="lt1"/>
          </a:fontRef>
        </p:style>
        <p:txBody>
          <a:bodyPr>
            <a:noAutofit/>
          </a:bodyPr>
          <a:lstStyle/>
          <a:p>
            <a:pPr algn="just">
              <a:lnSpc>
                <a:spcPct val="115000"/>
              </a:lnSpc>
              <a:spcAft>
                <a:spcPts val="1000"/>
              </a:spcAft>
            </a:pPr>
            <a:r>
              <a:rPr lang="en-US" dirty="0" smtClean="0">
                <a:solidFill>
                  <a:srgbClr val="7030A0"/>
                </a:solidFill>
              </a:rPr>
              <a:t>. </a:t>
            </a:r>
            <a:r>
              <a:rPr lang="en-US" sz="2000" dirty="0">
                <a:solidFill>
                  <a:srgbClr val="002060"/>
                </a:solidFill>
                <a:latin typeface="Calibri"/>
                <a:ea typeface="Calibri"/>
                <a:cs typeface="Times New Roman"/>
              </a:rPr>
              <a:t>The students </a:t>
            </a:r>
            <a:r>
              <a:rPr lang="en-US" sz="2000" dirty="0">
                <a:solidFill>
                  <a:schemeClr val="bg1"/>
                </a:solidFill>
                <a:latin typeface="Calibri"/>
                <a:ea typeface="Calibri"/>
                <a:cs typeface="Times New Roman"/>
              </a:rPr>
              <a:t>will get the opportunity to develop their understanding of what it means to be </a:t>
            </a:r>
            <a:r>
              <a:rPr lang="en-US" sz="2000" dirty="0" smtClean="0">
                <a:solidFill>
                  <a:schemeClr val="bg1"/>
                </a:solidFill>
                <a:latin typeface="Calibri"/>
                <a:ea typeface="Calibri"/>
                <a:cs typeface="Times New Roman"/>
              </a:rPr>
              <a:t>a </a:t>
            </a:r>
            <a:r>
              <a:rPr lang="en-US" sz="2000" dirty="0">
                <a:solidFill>
                  <a:schemeClr val="bg1"/>
                </a:solidFill>
                <a:latin typeface="Calibri"/>
                <a:ea typeface="Calibri"/>
                <a:cs typeface="Times New Roman"/>
              </a:rPr>
              <a:t>European citizen, to </a:t>
            </a:r>
            <a:r>
              <a:rPr lang="en-US" sz="2000" dirty="0">
                <a:solidFill>
                  <a:srgbClr val="002060"/>
                </a:solidFill>
                <a:latin typeface="Calibri"/>
                <a:ea typeface="Calibri"/>
                <a:cs typeface="Times New Roman"/>
              </a:rPr>
              <a:t>meet and work with friends across Europe</a:t>
            </a:r>
            <a:r>
              <a:rPr lang="en-US" sz="2000" dirty="0">
                <a:solidFill>
                  <a:schemeClr val="bg1"/>
                </a:solidFill>
                <a:latin typeface="Calibri"/>
                <a:ea typeface="Calibri"/>
                <a:cs typeface="Times New Roman"/>
              </a:rPr>
              <a:t>, including those  from very disadvantaged backgrounds,  on an exciting and meaningful project. Within the project and its </a:t>
            </a:r>
            <a:r>
              <a:rPr lang="en-US" sz="2000" dirty="0" err="1">
                <a:solidFill>
                  <a:schemeClr val="bg1"/>
                </a:solidFill>
                <a:latin typeface="Calibri"/>
                <a:ea typeface="Calibri"/>
                <a:cs typeface="Times New Roman"/>
              </a:rPr>
              <a:t>mobilities</a:t>
            </a:r>
            <a:r>
              <a:rPr lang="en-US" sz="2000" dirty="0">
                <a:solidFill>
                  <a:schemeClr val="bg1"/>
                </a:solidFill>
                <a:latin typeface="Calibri"/>
                <a:ea typeface="Calibri"/>
                <a:cs typeface="Times New Roman"/>
              </a:rPr>
              <a:t> students will </a:t>
            </a:r>
            <a:r>
              <a:rPr lang="en-US" sz="2000" dirty="0">
                <a:solidFill>
                  <a:srgbClr val="002060"/>
                </a:solidFill>
                <a:latin typeface="Calibri"/>
                <a:ea typeface="Calibri"/>
                <a:cs typeface="Times New Roman"/>
              </a:rPr>
              <a:t>participate</a:t>
            </a:r>
            <a:r>
              <a:rPr lang="en-US" sz="2000" dirty="0">
                <a:solidFill>
                  <a:schemeClr val="bg1"/>
                </a:solidFill>
                <a:latin typeface="Calibri"/>
                <a:ea typeface="Calibri"/>
                <a:cs typeface="Times New Roman"/>
              </a:rPr>
              <a:t> </a:t>
            </a:r>
            <a:r>
              <a:rPr lang="en-US" sz="2000" dirty="0">
                <a:solidFill>
                  <a:srgbClr val="002060"/>
                </a:solidFill>
                <a:latin typeface="Calibri"/>
                <a:ea typeface="Calibri"/>
                <a:cs typeface="Times New Roman"/>
              </a:rPr>
              <a:t>in various activities, create several products and exchange views and experiences</a:t>
            </a:r>
            <a:r>
              <a:rPr lang="en-US" sz="2000" dirty="0">
                <a:solidFill>
                  <a:schemeClr val="bg1"/>
                </a:solidFill>
                <a:latin typeface="Calibri"/>
                <a:ea typeface="Calibri"/>
                <a:cs typeface="Times New Roman"/>
              </a:rPr>
              <a:t>. They will all have the opportunity to be actively involved in the planning, implementation and evaluation of project activities throughout the duration of the project. They </a:t>
            </a:r>
            <a:r>
              <a:rPr lang="en-US" sz="2000" dirty="0">
                <a:solidFill>
                  <a:srgbClr val="002060"/>
                </a:solidFill>
                <a:latin typeface="Calibri"/>
                <a:ea typeface="Calibri"/>
                <a:cs typeface="Times New Roman"/>
              </a:rPr>
              <a:t>will express themselves through various creative means (photography, drama, music, paintings,  digital art, and writing), the use of media (presentations, articles, interviews, coverage, films) and sciences (researches, studies). In addition, they will develop their creativity, originality</a:t>
            </a:r>
            <a:r>
              <a:rPr lang="en-US" sz="2000" dirty="0">
                <a:solidFill>
                  <a:schemeClr val="bg1"/>
                </a:solidFill>
                <a:latin typeface="Calibri"/>
                <a:ea typeface="Calibri"/>
                <a:cs typeface="Times New Roman"/>
              </a:rPr>
              <a:t>, </a:t>
            </a:r>
            <a:r>
              <a:rPr lang="en-US" sz="2000" dirty="0">
                <a:solidFill>
                  <a:srgbClr val="002060"/>
                </a:solidFill>
                <a:latin typeface="Calibri"/>
                <a:ea typeface="Calibri"/>
                <a:cs typeface="Times New Roman"/>
              </a:rPr>
              <a:t>competitiveness and team spirit</a:t>
            </a:r>
            <a:r>
              <a:rPr lang="en-US" sz="2000" dirty="0">
                <a:solidFill>
                  <a:schemeClr val="bg1"/>
                </a:solidFill>
                <a:latin typeface="Calibri"/>
                <a:ea typeface="Calibri"/>
                <a:cs typeface="Times New Roman"/>
              </a:rPr>
              <a:t>. Those that find themselves in a minority in their own schools will discover their equivalents in some of the other partner schools and realize that there is a strength in working together to raise awareness of all forms of discrimination. </a:t>
            </a:r>
            <a:endParaRPr lang="it-IT" sz="2000" dirty="0">
              <a:solidFill>
                <a:schemeClr val="bg1"/>
              </a:solidFill>
              <a:latin typeface="Calibri"/>
              <a:ea typeface="Calibri"/>
              <a:cs typeface="Times New Roman"/>
            </a:endParaRPr>
          </a:p>
          <a:p>
            <a:pPr algn="just">
              <a:lnSpc>
                <a:spcPct val="115000"/>
              </a:lnSpc>
              <a:spcAft>
                <a:spcPts val="1000"/>
              </a:spcAft>
            </a:pPr>
            <a:r>
              <a:rPr lang="en-US" sz="2000" dirty="0">
                <a:solidFill>
                  <a:srgbClr val="002060"/>
                </a:solidFill>
                <a:latin typeface="Calibri"/>
                <a:ea typeface="Calibri"/>
                <a:cs typeface="Times New Roman"/>
              </a:rPr>
              <a:t>The students </a:t>
            </a:r>
            <a:r>
              <a:rPr lang="en-US" sz="2000" dirty="0">
                <a:solidFill>
                  <a:schemeClr val="bg1"/>
                </a:solidFill>
                <a:latin typeface="Calibri"/>
                <a:ea typeface="Calibri"/>
                <a:cs typeface="Times New Roman"/>
              </a:rPr>
              <a:t>will learn how to work collaboratively on a project of data and research. ICT will be widely used to process digital files (photos, audio and video files) and various presentations, videos, posters, brochures and leaflets. </a:t>
            </a:r>
            <a:endParaRPr lang="it-IT" dirty="0">
              <a:solidFill>
                <a:srgbClr val="7030A0"/>
              </a:solidFill>
            </a:endParaRPr>
          </a:p>
        </p:txBody>
      </p:sp>
    </p:spTree>
    <p:extLst>
      <p:ext uri="{BB962C8B-B14F-4D97-AF65-F5344CB8AC3E}">
        <p14:creationId xmlns:p14="http://schemas.microsoft.com/office/powerpoint/2010/main" val="1014968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251504" cy="6858000"/>
          </a:xfrm>
        </p:spPr>
        <p:style>
          <a:lnRef idx="0">
            <a:schemeClr val="accent2"/>
          </a:lnRef>
          <a:fillRef idx="3">
            <a:schemeClr val="accent2"/>
          </a:fillRef>
          <a:effectRef idx="3">
            <a:schemeClr val="accent2"/>
          </a:effectRef>
          <a:fontRef idx="minor">
            <a:schemeClr val="lt1"/>
          </a:fontRef>
        </p:style>
        <p:txBody>
          <a:bodyPr>
            <a:normAutofit/>
          </a:bodyPr>
          <a:lstStyle/>
          <a:p>
            <a:pPr>
              <a:lnSpc>
                <a:spcPct val="115000"/>
              </a:lnSpc>
              <a:spcAft>
                <a:spcPts val="1000"/>
              </a:spcAft>
            </a:pPr>
            <a:r>
              <a:rPr lang="en-US" sz="2800" dirty="0">
                <a:solidFill>
                  <a:srgbClr val="002060"/>
                </a:solidFill>
                <a:effectLst>
                  <a:outerShdw blurRad="38100" dist="38100" dir="2700000" algn="tl">
                    <a:srgbClr val="000000">
                      <a:alpha val="43137"/>
                    </a:srgbClr>
                  </a:outerShdw>
                </a:effectLst>
                <a:latin typeface="Calibri"/>
                <a:ea typeface="Calibri"/>
                <a:cs typeface="Times New Roman"/>
              </a:rPr>
              <a:t>Bridging the gap </a:t>
            </a:r>
            <a:r>
              <a:rPr lang="en-US" sz="2800" dirty="0">
                <a:solidFill>
                  <a:schemeClr val="bg1"/>
                </a:solidFill>
                <a:latin typeface="Calibri"/>
                <a:ea typeface="Calibri"/>
                <a:cs typeface="Times New Roman"/>
              </a:rPr>
              <a:t>between school and the outside world, the students' engagement in the project will contribute to the promotion of a positive stance towards school and </a:t>
            </a:r>
            <a:r>
              <a:rPr lang="en-US" sz="2800" dirty="0" smtClean="0">
                <a:solidFill>
                  <a:schemeClr val="bg1"/>
                </a:solidFill>
                <a:latin typeface="Calibri"/>
                <a:ea typeface="Calibri"/>
                <a:cs typeface="Times New Roman"/>
              </a:rPr>
              <a:t>learning</a:t>
            </a:r>
            <a:r>
              <a:rPr lang="en-US" sz="2800" dirty="0">
                <a:solidFill>
                  <a:schemeClr val="bg1"/>
                </a:solidFill>
                <a:latin typeface="Calibri"/>
                <a:ea typeface="Calibri"/>
                <a:cs typeface="Times New Roman"/>
              </a:rPr>
              <a:t>, thus playing an important role in their personal and academic growth.</a:t>
            </a:r>
            <a:endParaRPr lang="it-IT" sz="2800" dirty="0">
              <a:solidFill>
                <a:schemeClr val="bg1"/>
              </a:solidFill>
              <a:latin typeface="Calibri"/>
              <a:ea typeface="Calibri"/>
              <a:cs typeface="Times New Roman"/>
            </a:endParaRPr>
          </a:p>
          <a:p>
            <a:pPr>
              <a:lnSpc>
                <a:spcPct val="115000"/>
              </a:lnSpc>
              <a:spcAft>
                <a:spcPts val="1000"/>
              </a:spcAft>
            </a:pPr>
            <a:r>
              <a:rPr lang="en-US" sz="2800" dirty="0">
                <a:solidFill>
                  <a:schemeClr val="bg1"/>
                </a:solidFill>
                <a:latin typeface="Calibri"/>
                <a:ea typeface="Calibri"/>
                <a:cs typeface="Times New Roman"/>
              </a:rPr>
              <a:t>We intend that the students gain the following competences through the project: </a:t>
            </a:r>
            <a:r>
              <a:rPr lang="it-IT" sz="2800" dirty="0">
                <a:solidFill>
                  <a:schemeClr val="bg1"/>
                </a:solidFill>
                <a:latin typeface="Calibri"/>
                <a:ea typeface="Calibri"/>
                <a:cs typeface="Times New Roman"/>
              </a:rPr>
              <a:t>1</a:t>
            </a:r>
            <a:r>
              <a:rPr lang="en-US" sz="2800" dirty="0">
                <a:solidFill>
                  <a:schemeClr val="bg1"/>
                </a:solidFill>
                <a:latin typeface="Calibri"/>
                <a:ea typeface="Calibri"/>
                <a:cs typeface="Times New Roman"/>
              </a:rPr>
              <a:t>) </a:t>
            </a:r>
            <a:r>
              <a:rPr lang="en-US" sz="2800" dirty="0">
                <a:solidFill>
                  <a:srgbClr val="002060"/>
                </a:solidFill>
                <a:effectLst>
                  <a:outerShdw blurRad="38100" dist="38100" dir="2700000" algn="tl">
                    <a:srgbClr val="000000">
                      <a:alpha val="43137"/>
                    </a:srgbClr>
                  </a:outerShdw>
                </a:effectLst>
                <a:latin typeface="Calibri"/>
                <a:ea typeface="Calibri"/>
                <a:cs typeface="Times New Roman"/>
              </a:rPr>
              <a:t>sense of initiative</a:t>
            </a:r>
            <a:r>
              <a:rPr lang="it-IT" sz="2800" dirty="0">
                <a:solidFill>
                  <a:schemeClr val="bg1"/>
                </a:solidFill>
                <a:latin typeface="Calibri"/>
                <a:ea typeface="Calibri"/>
                <a:cs typeface="Times New Roman"/>
              </a:rPr>
              <a:t>; </a:t>
            </a:r>
            <a:r>
              <a:rPr lang="en-US" sz="2800" dirty="0">
                <a:solidFill>
                  <a:schemeClr val="bg1"/>
                </a:solidFill>
                <a:latin typeface="Calibri"/>
                <a:ea typeface="Calibri"/>
                <a:cs typeface="Times New Roman"/>
              </a:rPr>
              <a:t>2) </a:t>
            </a:r>
            <a:r>
              <a:rPr lang="en-US" sz="2800" dirty="0">
                <a:solidFill>
                  <a:srgbClr val="002060"/>
                </a:solidFill>
                <a:effectLst>
                  <a:outerShdw blurRad="38100" dist="38100" dir="2700000" algn="tl">
                    <a:srgbClr val="000000">
                      <a:alpha val="43137"/>
                    </a:srgbClr>
                  </a:outerShdw>
                </a:effectLst>
                <a:latin typeface="Calibri"/>
                <a:ea typeface="Calibri"/>
                <a:cs typeface="Times New Roman"/>
              </a:rPr>
              <a:t>the ability to</a:t>
            </a:r>
            <a:r>
              <a:rPr lang="en-US" sz="2800" dirty="0">
                <a:solidFill>
                  <a:srgbClr val="002060"/>
                </a:solidFill>
                <a:latin typeface="Calibri"/>
                <a:ea typeface="Calibri"/>
                <a:cs typeface="Times New Roman"/>
              </a:rPr>
              <a:t> </a:t>
            </a:r>
            <a:r>
              <a:rPr lang="en-US" sz="2800" dirty="0">
                <a:solidFill>
                  <a:srgbClr val="002060"/>
                </a:solidFill>
                <a:effectLst>
                  <a:outerShdw blurRad="38100" dist="38100" dir="2700000" algn="tl">
                    <a:srgbClr val="000000">
                      <a:alpha val="43137"/>
                    </a:srgbClr>
                  </a:outerShdw>
                </a:effectLst>
                <a:latin typeface="Calibri"/>
                <a:ea typeface="Calibri"/>
                <a:cs typeface="Times New Roman"/>
              </a:rPr>
              <a:t>speak foreign languages</a:t>
            </a:r>
            <a:r>
              <a:rPr lang="it-IT" sz="2800" dirty="0">
                <a:solidFill>
                  <a:srgbClr val="002060"/>
                </a:solidFill>
                <a:effectLst>
                  <a:outerShdw blurRad="38100" dist="38100" dir="2700000" algn="tl">
                    <a:srgbClr val="000000">
                      <a:alpha val="43137"/>
                    </a:srgbClr>
                  </a:outerShdw>
                </a:effectLst>
                <a:latin typeface="Calibri"/>
                <a:ea typeface="Calibri"/>
                <a:cs typeface="Times New Roman"/>
              </a:rPr>
              <a:t> </a:t>
            </a:r>
            <a:r>
              <a:rPr lang="it-IT" sz="2800" dirty="0">
                <a:solidFill>
                  <a:schemeClr val="bg1"/>
                </a:solidFill>
                <a:latin typeface="Calibri"/>
                <a:ea typeface="Calibri"/>
                <a:cs typeface="Times New Roman"/>
              </a:rPr>
              <a:t>; </a:t>
            </a:r>
            <a:r>
              <a:rPr lang="en-US" sz="2800" dirty="0">
                <a:solidFill>
                  <a:schemeClr val="bg1"/>
                </a:solidFill>
                <a:latin typeface="Calibri"/>
                <a:ea typeface="Calibri"/>
                <a:cs typeface="Times New Roman"/>
              </a:rPr>
              <a:t>3) </a:t>
            </a:r>
            <a:r>
              <a:rPr lang="en-US" sz="2800" dirty="0">
                <a:solidFill>
                  <a:srgbClr val="002060"/>
                </a:solidFill>
                <a:effectLst>
                  <a:outerShdw blurRad="38100" dist="38100" dir="2700000" algn="tl">
                    <a:srgbClr val="000000">
                      <a:alpha val="43137"/>
                    </a:srgbClr>
                  </a:outerShdw>
                </a:effectLst>
                <a:latin typeface="Calibri"/>
                <a:ea typeface="Calibri"/>
                <a:cs typeface="Times New Roman"/>
              </a:rPr>
              <a:t>social and civic competences</a:t>
            </a:r>
            <a:r>
              <a:rPr lang="it-IT" sz="2800" dirty="0">
                <a:solidFill>
                  <a:schemeClr val="bg1"/>
                </a:solidFill>
                <a:latin typeface="Calibri"/>
                <a:ea typeface="Calibri"/>
                <a:cs typeface="Times New Roman"/>
              </a:rPr>
              <a:t>; </a:t>
            </a:r>
            <a:r>
              <a:rPr lang="en-US" sz="2800" dirty="0">
                <a:solidFill>
                  <a:schemeClr val="bg1"/>
                </a:solidFill>
                <a:latin typeface="Calibri"/>
                <a:ea typeface="Calibri"/>
                <a:cs typeface="Times New Roman"/>
              </a:rPr>
              <a:t>4) </a:t>
            </a:r>
            <a:r>
              <a:rPr lang="en-US" sz="2800" dirty="0">
                <a:solidFill>
                  <a:srgbClr val="002060"/>
                </a:solidFill>
                <a:effectLst>
                  <a:outerShdw blurRad="38100" dist="38100" dir="2700000" algn="tl">
                    <a:srgbClr val="000000">
                      <a:alpha val="43137"/>
                    </a:srgbClr>
                  </a:outerShdw>
                </a:effectLst>
                <a:latin typeface="Calibri"/>
                <a:ea typeface="Calibri"/>
                <a:cs typeface="Times New Roman"/>
              </a:rPr>
              <a:t>IT </a:t>
            </a:r>
            <a:r>
              <a:rPr lang="en-US" sz="2800" dirty="0" smtClean="0">
                <a:solidFill>
                  <a:srgbClr val="002060"/>
                </a:solidFill>
                <a:effectLst>
                  <a:outerShdw blurRad="38100" dist="38100" dir="2700000" algn="tl">
                    <a:srgbClr val="000000">
                      <a:alpha val="43137"/>
                    </a:srgbClr>
                  </a:outerShdw>
                </a:effectLst>
                <a:latin typeface="Calibri"/>
                <a:ea typeface="Calibri"/>
                <a:cs typeface="Times New Roman"/>
              </a:rPr>
              <a:t>skill</a:t>
            </a:r>
            <a:r>
              <a:rPr lang="it-IT" sz="2800" dirty="0">
                <a:solidFill>
                  <a:srgbClr val="002060"/>
                </a:solidFill>
                <a:effectLst>
                  <a:outerShdw blurRad="38100" dist="38100" dir="2700000" algn="tl">
                    <a:srgbClr val="000000">
                      <a:alpha val="43137"/>
                    </a:srgbClr>
                  </a:outerShdw>
                </a:effectLst>
                <a:latin typeface="Calibri"/>
                <a:ea typeface="Calibri"/>
                <a:cs typeface="Times New Roman"/>
              </a:rPr>
              <a:t>s </a:t>
            </a:r>
            <a:r>
              <a:rPr lang="it-IT" sz="2800" dirty="0">
                <a:solidFill>
                  <a:schemeClr val="bg1"/>
                </a:solidFill>
                <a:latin typeface="Calibri"/>
                <a:ea typeface="Calibri"/>
                <a:cs typeface="Times New Roman"/>
              </a:rPr>
              <a:t>;    </a:t>
            </a:r>
            <a:r>
              <a:rPr lang="en-US" sz="2800" dirty="0">
                <a:solidFill>
                  <a:schemeClr val="bg1"/>
                </a:solidFill>
                <a:latin typeface="Calibri"/>
                <a:ea typeface="Calibri"/>
                <a:cs typeface="Times New Roman"/>
              </a:rPr>
              <a:t>5) </a:t>
            </a:r>
            <a:r>
              <a:rPr lang="en-US" sz="2800" dirty="0">
                <a:solidFill>
                  <a:srgbClr val="002060"/>
                </a:solidFill>
                <a:effectLst>
                  <a:outerShdw blurRad="38100" dist="38100" dir="2700000" algn="tl">
                    <a:srgbClr val="000000">
                      <a:alpha val="43137"/>
                    </a:srgbClr>
                  </a:outerShdw>
                </a:effectLst>
                <a:latin typeface="Calibri"/>
                <a:ea typeface="Calibri"/>
                <a:cs typeface="Times New Roman"/>
              </a:rPr>
              <a:t>capacity to learn to learn</a:t>
            </a:r>
            <a:r>
              <a:rPr lang="it-IT" sz="2800" dirty="0">
                <a:solidFill>
                  <a:srgbClr val="002060"/>
                </a:solidFill>
                <a:effectLst>
                  <a:outerShdw blurRad="38100" dist="38100" dir="2700000" algn="tl">
                    <a:srgbClr val="000000">
                      <a:alpha val="43137"/>
                    </a:srgbClr>
                  </a:outerShdw>
                </a:effectLst>
                <a:latin typeface="Calibri"/>
                <a:ea typeface="Calibri"/>
                <a:cs typeface="Times New Roman"/>
              </a:rPr>
              <a:t> </a:t>
            </a:r>
            <a:r>
              <a:rPr lang="it-IT" sz="2800" dirty="0">
                <a:solidFill>
                  <a:schemeClr val="bg1"/>
                </a:solidFill>
                <a:latin typeface="Calibri"/>
                <a:ea typeface="Calibri"/>
                <a:cs typeface="Times New Roman"/>
              </a:rPr>
              <a:t>;  </a:t>
            </a:r>
            <a:r>
              <a:rPr lang="en-US" sz="2800" dirty="0">
                <a:solidFill>
                  <a:schemeClr val="bg1"/>
                </a:solidFill>
                <a:latin typeface="Calibri"/>
                <a:ea typeface="Calibri"/>
                <a:cs typeface="Times New Roman"/>
              </a:rPr>
              <a:t>6) </a:t>
            </a:r>
            <a:r>
              <a:rPr lang="en-US" sz="2800" dirty="0">
                <a:solidFill>
                  <a:srgbClr val="002060"/>
                </a:solidFill>
                <a:effectLst>
                  <a:outerShdw blurRad="38100" dist="38100" dir="2700000" algn="tl">
                    <a:srgbClr val="000000">
                      <a:alpha val="43137"/>
                    </a:srgbClr>
                  </a:outerShdw>
                </a:effectLst>
                <a:latin typeface="Calibri"/>
                <a:ea typeface="Calibri"/>
                <a:cs typeface="Times New Roman"/>
              </a:rPr>
              <a:t>cultural</a:t>
            </a:r>
            <a:r>
              <a:rPr lang="en-US" sz="2800" dirty="0">
                <a:solidFill>
                  <a:schemeClr val="bg1"/>
                </a:solidFill>
                <a:latin typeface="Calibri"/>
                <a:ea typeface="Calibri"/>
                <a:cs typeface="Times New Roman"/>
              </a:rPr>
              <a:t> </a:t>
            </a:r>
            <a:r>
              <a:rPr lang="en-US" sz="2800" dirty="0">
                <a:solidFill>
                  <a:srgbClr val="002060"/>
                </a:solidFill>
                <a:effectLst>
                  <a:outerShdw blurRad="38100" dist="38100" dir="2700000" algn="tl">
                    <a:srgbClr val="000000">
                      <a:alpha val="43137"/>
                    </a:srgbClr>
                  </a:outerShdw>
                </a:effectLst>
                <a:latin typeface="Calibri"/>
                <a:ea typeface="Calibri"/>
                <a:cs typeface="Times New Roman"/>
              </a:rPr>
              <a:t>awareness and </a:t>
            </a:r>
            <a:r>
              <a:rPr lang="en-US" sz="2800" dirty="0" smtClean="0">
                <a:solidFill>
                  <a:srgbClr val="002060"/>
                </a:solidFill>
                <a:effectLst>
                  <a:outerShdw blurRad="38100" dist="38100" dir="2700000" algn="tl">
                    <a:srgbClr val="000000">
                      <a:alpha val="43137"/>
                    </a:srgbClr>
                  </a:outerShdw>
                </a:effectLst>
                <a:latin typeface="Calibri"/>
                <a:ea typeface="Calibri"/>
                <a:cs typeface="Times New Roman"/>
              </a:rPr>
              <a:t>expression</a:t>
            </a:r>
            <a:endParaRPr lang="it-IT" sz="2800" dirty="0">
              <a:solidFill>
                <a:srgbClr val="002060"/>
              </a:solidFill>
              <a:effectLst>
                <a:outerShdw blurRad="38100" dist="38100" dir="2700000" algn="tl">
                  <a:srgbClr val="000000">
                    <a:alpha val="43137"/>
                  </a:srgbClr>
                </a:outerShdw>
              </a:effectLst>
              <a:latin typeface="Calibri"/>
              <a:ea typeface="Calibri"/>
              <a:cs typeface="Times New Roman"/>
            </a:endParaRPr>
          </a:p>
        </p:txBody>
      </p:sp>
    </p:spTree>
    <p:extLst>
      <p:ext uri="{BB962C8B-B14F-4D97-AF65-F5344CB8AC3E}">
        <p14:creationId xmlns:p14="http://schemas.microsoft.com/office/powerpoint/2010/main" val="704929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style>
          <a:lnRef idx="3">
            <a:schemeClr val="lt1"/>
          </a:lnRef>
          <a:fillRef idx="1">
            <a:schemeClr val="accent2"/>
          </a:fillRef>
          <a:effectRef idx="1">
            <a:schemeClr val="accent2"/>
          </a:effectRef>
          <a:fontRef idx="minor">
            <a:schemeClr val="lt1"/>
          </a:fontRef>
        </p:style>
        <p:txBody>
          <a:bodyPr/>
          <a:lstStyle/>
          <a:p>
            <a:endParaRPr lang="it-IT" dirty="0" smtClean="0">
              <a:solidFill>
                <a:srgbClr val="002060"/>
              </a:solidFill>
            </a:endParaRPr>
          </a:p>
          <a:p>
            <a:pPr algn="ctr"/>
            <a:r>
              <a:rPr lang="en-US" sz="2800" dirty="0" smtClean="0">
                <a:solidFill>
                  <a:schemeClr val="bg1"/>
                </a:solidFill>
                <a:latin typeface="Calibri"/>
                <a:ea typeface="Calibri"/>
                <a:cs typeface="Times New Roman"/>
              </a:rPr>
              <a:t>The </a:t>
            </a:r>
            <a:r>
              <a:rPr lang="en-US" sz="2800" dirty="0">
                <a:solidFill>
                  <a:schemeClr val="bg1"/>
                </a:solidFill>
                <a:latin typeface="Calibri"/>
                <a:ea typeface="Calibri"/>
                <a:cs typeface="Times New Roman"/>
              </a:rPr>
              <a:t>exchange of innovative , creative and inclusive </a:t>
            </a:r>
            <a:r>
              <a:rPr lang="en-US" sz="2800" dirty="0">
                <a:solidFill>
                  <a:srgbClr val="002060"/>
                </a:solidFill>
                <a:latin typeface="Calibri"/>
                <a:ea typeface="Calibri"/>
                <a:cs typeface="Times New Roman"/>
              </a:rPr>
              <a:t>teaching practices </a:t>
            </a:r>
            <a:r>
              <a:rPr lang="en-US" sz="2800" dirty="0">
                <a:solidFill>
                  <a:schemeClr val="bg1"/>
                </a:solidFill>
                <a:latin typeface="Calibri"/>
                <a:ea typeface="Calibri"/>
                <a:cs typeface="Times New Roman"/>
              </a:rPr>
              <a:t>between the teachers of the partner schools will lead to the most relevant of these being adapted and adopted in the other schools thus contributing greatly to teacher professional development and improving the quality of teaching and learning outcomes for all students.</a:t>
            </a:r>
            <a:endParaRPr lang="it-IT" sz="2800" dirty="0">
              <a:solidFill>
                <a:schemeClr val="bg1"/>
              </a:solidFill>
              <a:latin typeface="Calibri"/>
              <a:ea typeface="Calibri"/>
              <a:cs typeface="Times New Roman"/>
            </a:endParaRPr>
          </a:p>
          <a:p>
            <a:endParaRPr lang="en-US" sz="2800" dirty="0" smtClean="0">
              <a:solidFill>
                <a:srgbClr val="002060"/>
              </a:solidFill>
              <a:highlight>
                <a:srgbClr val="FFFF00"/>
              </a:highlight>
              <a:latin typeface="Cambria"/>
              <a:ea typeface="Calibri"/>
              <a:cs typeface="Times New Roman"/>
            </a:endParaRPr>
          </a:p>
          <a:p>
            <a:r>
              <a:rPr lang="en-US" sz="2800" dirty="0" smtClean="0">
                <a:solidFill>
                  <a:srgbClr val="002060"/>
                </a:solidFill>
                <a:highlight>
                  <a:srgbClr val="FFFF00"/>
                </a:highlight>
                <a:latin typeface="Cambria"/>
                <a:ea typeface="Calibri"/>
                <a:cs typeface="Times New Roman"/>
              </a:rPr>
              <a:t>The </a:t>
            </a:r>
            <a:r>
              <a:rPr lang="en-US" sz="2800" dirty="0">
                <a:solidFill>
                  <a:srgbClr val="002060"/>
                </a:solidFill>
                <a:highlight>
                  <a:srgbClr val="FFFF00"/>
                </a:highlight>
                <a:latin typeface="Cambria"/>
                <a:ea typeface="Calibri"/>
                <a:cs typeface="Times New Roman"/>
              </a:rPr>
              <a:t>quality of teaching and learning in all schools involved will be improved through the sharing of innovative, creative and inclusive pedagogical approaches between the partner institutions and other relevant organizations</a:t>
            </a:r>
            <a:r>
              <a:rPr lang="en-US" sz="2800" dirty="0">
                <a:solidFill>
                  <a:srgbClr val="002060"/>
                </a:solidFill>
                <a:highlight>
                  <a:srgbClr val="FFFF00"/>
                </a:highlight>
                <a:latin typeface="Calibri"/>
                <a:ea typeface="Calibri"/>
                <a:cs typeface="Times New Roman"/>
              </a:rPr>
              <a:t>.</a:t>
            </a:r>
            <a:r>
              <a:rPr lang="en-US" sz="2800" dirty="0">
                <a:solidFill>
                  <a:srgbClr val="002060"/>
                </a:solidFill>
                <a:latin typeface="Calibri"/>
                <a:ea typeface="Calibri"/>
                <a:cs typeface="Times New Roman"/>
              </a:rPr>
              <a:t> </a:t>
            </a:r>
          </a:p>
          <a:p>
            <a:endParaRPr lang="it-IT" sz="2800" dirty="0"/>
          </a:p>
        </p:txBody>
      </p:sp>
    </p:spTree>
    <p:extLst>
      <p:ext uri="{BB962C8B-B14F-4D97-AF65-F5344CB8AC3E}">
        <p14:creationId xmlns:p14="http://schemas.microsoft.com/office/powerpoint/2010/main" val="26058979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67774" cy="6974632"/>
          </a:xfrm>
        </p:spPr>
        <p:style>
          <a:lnRef idx="0">
            <a:schemeClr val="accent2"/>
          </a:lnRef>
          <a:fillRef idx="3">
            <a:schemeClr val="accent2"/>
          </a:fillRef>
          <a:effectRef idx="3">
            <a:schemeClr val="accent2"/>
          </a:effectRef>
          <a:fontRef idx="minor">
            <a:schemeClr val="lt1"/>
          </a:fontRef>
        </p:style>
        <p:txBody>
          <a:bodyPr>
            <a:normAutofit fontScale="92500" lnSpcReduction="20000"/>
          </a:bodyPr>
          <a:lstStyle/>
          <a:p>
            <a:pPr algn="just">
              <a:lnSpc>
                <a:spcPct val="115000"/>
              </a:lnSpc>
              <a:spcAft>
                <a:spcPts val="1000"/>
              </a:spcAft>
            </a:pPr>
            <a:endParaRPr lang="en-US" sz="2600" dirty="0" smtClean="0">
              <a:solidFill>
                <a:schemeClr val="bg1"/>
              </a:solidFill>
              <a:latin typeface="Calibri"/>
              <a:ea typeface="Calibri"/>
              <a:cs typeface="Times New Roman"/>
            </a:endParaRPr>
          </a:p>
          <a:p>
            <a:pPr algn="just">
              <a:lnSpc>
                <a:spcPct val="115000"/>
              </a:lnSpc>
              <a:spcAft>
                <a:spcPts val="1000"/>
              </a:spcAft>
            </a:pPr>
            <a:r>
              <a:rPr lang="en-US" sz="2600" dirty="0" smtClean="0">
                <a:solidFill>
                  <a:schemeClr val="bg1"/>
                </a:solidFill>
                <a:latin typeface="Calibri"/>
                <a:ea typeface="Calibri"/>
                <a:cs typeface="Times New Roman"/>
              </a:rPr>
              <a:t>     </a:t>
            </a:r>
            <a:r>
              <a:rPr lang="en-US" sz="2600" dirty="0" smtClean="0">
                <a:solidFill>
                  <a:srgbClr val="002060"/>
                </a:solidFill>
                <a:effectLst>
                  <a:outerShdw blurRad="38100" dist="38100" dir="2700000" algn="tl">
                    <a:srgbClr val="000000">
                      <a:alpha val="43137"/>
                    </a:srgbClr>
                  </a:outerShdw>
                </a:effectLst>
                <a:latin typeface="Calibri"/>
                <a:ea typeface="Calibri"/>
                <a:cs typeface="Times New Roman"/>
              </a:rPr>
              <a:t>HIGH VALUE  OF THE INTERNATIONAL PROJECT</a:t>
            </a:r>
          </a:p>
          <a:p>
            <a:pPr algn="just">
              <a:lnSpc>
                <a:spcPct val="115000"/>
              </a:lnSpc>
              <a:spcAft>
                <a:spcPts val="1000"/>
              </a:spcAft>
            </a:pPr>
            <a:r>
              <a:rPr lang="en-US" sz="2600" dirty="0" smtClean="0">
                <a:solidFill>
                  <a:schemeClr val="bg1"/>
                </a:solidFill>
                <a:latin typeface="Calibri"/>
                <a:ea typeface="Calibri"/>
                <a:cs typeface="Times New Roman"/>
              </a:rPr>
              <a:t>In </a:t>
            </a:r>
            <a:r>
              <a:rPr lang="en-US" sz="2600" dirty="0">
                <a:solidFill>
                  <a:schemeClr val="bg1"/>
                </a:solidFill>
                <a:latin typeface="Calibri"/>
                <a:ea typeface="Calibri"/>
                <a:cs typeface="Times New Roman"/>
              </a:rPr>
              <a:t>order to establish a good communication and collaboration practices between partners, a database will be created to allow teachers and students to use different educational platforms: </a:t>
            </a:r>
            <a:r>
              <a:rPr lang="en-US" sz="2600" dirty="0" err="1">
                <a:solidFill>
                  <a:schemeClr val="bg1"/>
                </a:solidFill>
                <a:latin typeface="Calibri"/>
                <a:ea typeface="Calibri"/>
                <a:cs typeface="Times New Roman"/>
              </a:rPr>
              <a:t>eTwinning</a:t>
            </a:r>
            <a:r>
              <a:rPr lang="en-US" sz="2600" dirty="0">
                <a:solidFill>
                  <a:schemeClr val="bg1"/>
                </a:solidFill>
                <a:latin typeface="Calibri"/>
                <a:ea typeface="Calibri"/>
                <a:cs typeface="Times New Roman"/>
              </a:rPr>
              <a:t>, Moodle, </a:t>
            </a:r>
            <a:r>
              <a:rPr lang="en-US" sz="2600" dirty="0" err="1">
                <a:solidFill>
                  <a:schemeClr val="bg1"/>
                </a:solidFill>
                <a:latin typeface="Calibri"/>
                <a:ea typeface="Calibri"/>
                <a:cs typeface="Times New Roman"/>
              </a:rPr>
              <a:t>Popple</a:t>
            </a:r>
            <a:r>
              <a:rPr lang="en-US" sz="2600" dirty="0">
                <a:solidFill>
                  <a:schemeClr val="bg1"/>
                </a:solidFill>
                <a:latin typeface="Calibri"/>
                <a:ea typeface="Calibri"/>
                <a:cs typeface="Times New Roman"/>
              </a:rPr>
              <a:t>, Wiki, Facebook etc. In this way, the project meetings during the two years of the partnership will be easily </a:t>
            </a:r>
            <a:r>
              <a:rPr lang="en-US" sz="2600" dirty="0" smtClean="0">
                <a:solidFill>
                  <a:schemeClr val="bg1"/>
                </a:solidFill>
                <a:latin typeface="Calibri"/>
                <a:ea typeface="Calibri"/>
                <a:cs typeface="Times New Roman"/>
              </a:rPr>
              <a:t>accessible, </a:t>
            </a:r>
            <a:r>
              <a:rPr lang="en-US" sz="2600" dirty="0">
                <a:solidFill>
                  <a:schemeClr val="bg1"/>
                </a:solidFill>
                <a:latin typeface="Calibri"/>
                <a:ea typeface="Calibri"/>
                <a:cs typeface="Times New Roman"/>
              </a:rPr>
              <a:t>reunions and the joint activities will become more successful. </a:t>
            </a:r>
            <a:r>
              <a:rPr lang="en-US" sz="2600" dirty="0">
                <a:solidFill>
                  <a:srgbClr val="002060"/>
                </a:solidFill>
                <a:effectLst>
                  <a:outerShdw blurRad="38100" dist="38100" dir="2700000" algn="tl">
                    <a:srgbClr val="000000">
                      <a:alpha val="43137"/>
                    </a:srgbClr>
                  </a:outerShdw>
                </a:effectLst>
                <a:latin typeface="Calibri"/>
                <a:ea typeface="Calibri"/>
                <a:cs typeface="Times New Roman"/>
              </a:rPr>
              <a:t>Communication and collaboration in the project "LEADING LIGHTS" will help all participants to become more aware, more tolerant and more respectful </a:t>
            </a:r>
            <a:r>
              <a:rPr lang="en-US" sz="2600" dirty="0">
                <a:solidFill>
                  <a:schemeClr val="bg1"/>
                </a:solidFill>
                <a:latin typeface="Calibri"/>
                <a:ea typeface="Calibri"/>
                <a:cs typeface="Times New Roman"/>
              </a:rPr>
              <a:t>. Through the </a:t>
            </a:r>
            <a:r>
              <a:rPr lang="en-US" sz="2600" dirty="0">
                <a:solidFill>
                  <a:srgbClr val="002060"/>
                </a:solidFill>
                <a:effectLst>
                  <a:outerShdw blurRad="38100" dist="38100" dir="2700000" algn="tl">
                    <a:srgbClr val="000000">
                      <a:alpha val="43137"/>
                    </a:srgbClr>
                  </a:outerShdw>
                </a:effectLst>
                <a:latin typeface="Calibri"/>
                <a:ea typeface="Calibri"/>
                <a:cs typeface="Times New Roman"/>
              </a:rPr>
              <a:t>exchange dynamics </a:t>
            </a:r>
            <a:r>
              <a:rPr lang="en-US" sz="2600" dirty="0">
                <a:solidFill>
                  <a:schemeClr val="bg1"/>
                </a:solidFill>
                <a:latin typeface="Calibri"/>
                <a:ea typeface="Calibri"/>
                <a:cs typeface="Times New Roman"/>
              </a:rPr>
              <a:t>fostered through this project, </a:t>
            </a:r>
            <a:r>
              <a:rPr lang="en-US" sz="2600" dirty="0">
                <a:solidFill>
                  <a:srgbClr val="002060"/>
                </a:solidFill>
                <a:effectLst>
                  <a:outerShdw blurRad="38100" dist="38100" dir="2700000" algn="tl">
                    <a:srgbClr val="000000">
                      <a:alpha val="43137"/>
                    </a:srgbClr>
                  </a:outerShdw>
                </a:effectLst>
                <a:latin typeface="Calibri"/>
                <a:ea typeface="Calibri"/>
                <a:cs typeface="Times New Roman"/>
              </a:rPr>
              <a:t>we expect to create strong relations based on the mutual will to discover our respective contexts and exchange our best practices</a:t>
            </a:r>
            <a:r>
              <a:rPr lang="en-US" sz="2600" dirty="0">
                <a:solidFill>
                  <a:schemeClr val="bg1"/>
                </a:solidFill>
                <a:latin typeface="Calibri"/>
                <a:ea typeface="Calibri"/>
                <a:cs typeface="Times New Roman"/>
              </a:rPr>
              <a:t>. According to the specific characteristics of all involved partners and the individual talents of our students, </a:t>
            </a:r>
            <a:r>
              <a:rPr lang="en-US" sz="2600" dirty="0">
                <a:solidFill>
                  <a:srgbClr val="002060"/>
                </a:solidFill>
                <a:latin typeface="Calibri"/>
                <a:ea typeface="Calibri"/>
                <a:cs typeface="Times New Roman"/>
              </a:rPr>
              <a:t>we wish to put our efforts together to work on different end products which will be the outcomes of this project.</a:t>
            </a:r>
            <a:endParaRPr lang="it-IT" sz="2600" dirty="0">
              <a:solidFill>
                <a:srgbClr val="002060"/>
              </a:solidFill>
              <a:latin typeface="Calibri"/>
              <a:ea typeface="Calibri"/>
              <a:cs typeface="Times New Roman"/>
            </a:endParaRPr>
          </a:p>
          <a:p>
            <a:endParaRPr lang="it-IT" dirty="0">
              <a:solidFill>
                <a:srgbClr val="002060"/>
              </a:solidFill>
            </a:endParaRPr>
          </a:p>
        </p:txBody>
      </p:sp>
    </p:spTree>
    <p:extLst>
      <p:ext uri="{BB962C8B-B14F-4D97-AF65-F5344CB8AC3E}">
        <p14:creationId xmlns:p14="http://schemas.microsoft.com/office/powerpoint/2010/main" val="7960677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0070C0"/>
                </a:solidFill>
                <a:effectLst>
                  <a:outerShdw blurRad="38100" dist="38100" dir="2700000" algn="tl">
                    <a:srgbClr val="000000">
                      <a:alpha val="43137"/>
                    </a:srgbClr>
                  </a:outerShdw>
                </a:effectLst>
              </a:rPr>
              <a:t>Expected</a:t>
            </a:r>
            <a:r>
              <a:rPr lang="it-IT" dirty="0" smtClean="0">
                <a:solidFill>
                  <a:srgbClr val="0070C0"/>
                </a:solidFill>
                <a:effectLst>
                  <a:outerShdw blurRad="38100" dist="38100" dir="2700000" algn="tl">
                    <a:srgbClr val="000000">
                      <a:alpha val="43137"/>
                    </a:srgbClr>
                  </a:outerShdw>
                </a:effectLst>
              </a:rPr>
              <a:t> impact on the </a:t>
            </a:r>
            <a:r>
              <a:rPr lang="it-IT" dirty="0" err="1" smtClean="0">
                <a:solidFill>
                  <a:srgbClr val="0070C0"/>
                </a:solidFill>
                <a:effectLst>
                  <a:outerShdw blurRad="38100" dist="38100" dir="2700000" algn="tl">
                    <a:srgbClr val="000000">
                      <a:alpha val="43137"/>
                    </a:srgbClr>
                  </a:outerShdw>
                </a:effectLst>
              </a:rPr>
              <a:t>participants</a:t>
            </a:r>
            <a:endParaRPr lang="it-IT" dirty="0">
              <a:solidFill>
                <a:srgbClr val="0070C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0" y="908720"/>
            <a:ext cx="9144000" cy="5949280"/>
          </a:xfrm>
        </p:spPr>
        <p:style>
          <a:lnRef idx="0">
            <a:schemeClr val="accent2"/>
          </a:lnRef>
          <a:fillRef idx="3">
            <a:schemeClr val="accent2"/>
          </a:fillRef>
          <a:effectRef idx="3">
            <a:schemeClr val="accent2"/>
          </a:effectRef>
          <a:fontRef idx="minor">
            <a:schemeClr val="lt1"/>
          </a:fontRef>
        </p:style>
        <p:txBody>
          <a:bodyPr/>
          <a:lstStyle/>
          <a:p>
            <a:r>
              <a:rPr lang="en-US" dirty="0"/>
              <a:t>. The activities supported under this project are expected to bring </a:t>
            </a:r>
            <a:r>
              <a:rPr lang="en-US" dirty="0">
                <a:solidFill>
                  <a:srgbClr val="002060"/>
                </a:solidFill>
              </a:rPr>
              <a:t>positive and long-lasting effects on the participating schools, </a:t>
            </a:r>
            <a:r>
              <a:rPr lang="en-US" dirty="0"/>
              <a:t>on the policy systems in which such activities are framed as well as on the persons directly or indirectly involved in the </a:t>
            </a:r>
            <a:r>
              <a:rPr lang="en-US" dirty="0" err="1"/>
              <a:t>organised</a:t>
            </a:r>
            <a:r>
              <a:rPr lang="en-US" dirty="0"/>
              <a:t> activities. This project is expected to result in the development and implementation of innovative practices at </a:t>
            </a:r>
            <a:r>
              <a:rPr lang="en-US" dirty="0" err="1"/>
              <a:t>organisational</a:t>
            </a:r>
            <a:r>
              <a:rPr lang="en-US" dirty="0"/>
              <a:t>, local and European levels</a:t>
            </a:r>
            <a:r>
              <a:rPr lang="en-US" dirty="0" smtClean="0"/>
              <a:t>.</a:t>
            </a:r>
          </a:p>
          <a:p>
            <a:endParaRPr lang="it-IT" dirty="0"/>
          </a:p>
          <a:p>
            <a:r>
              <a:rPr lang="en-US" dirty="0"/>
              <a:t>Secondly, </a:t>
            </a:r>
            <a:r>
              <a:rPr lang="en-US" dirty="0">
                <a:solidFill>
                  <a:srgbClr val="002060"/>
                </a:solidFill>
              </a:rPr>
              <a:t>this project will give us the opportunity to learn from other educative systems their  innovative and effective strategies </a:t>
            </a:r>
            <a:r>
              <a:rPr lang="en-US" dirty="0"/>
              <a:t>such as promoting learner autonomy  and other  examples of good practice </a:t>
            </a:r>
            <a:r>
              <a:rPr lang="en-US" dirty="0">
                <a:solidFill>
                  <a:srgbClr val="002060"/>
                </a:solidFill>
              </a:rPr>
              <a:t>when dealing with motivating and supporting vulnerable students with fewer opportunities to acquire basic skills to surmount their difficulties and achieve successful academic performances and complete social integration. </a:t>
            </a:r>
            <a:r>
              <a:rPr lang="en-US" dirty="0"/>
              <a:t>We will share many of these and they can be  integrated as relevant in our own institutions and, as we are sharing them thorough a teachers TV section on our website shared with other education professionals across the world.</a:t>
            </a:r>
            <a:endParaRPr lang="it-IT" dirty="0"/>
          </a:p>
          <a:p>
            <a:r>
              <a:rPr lang="en-US" dirty="0"/>
              <a:t> </a:t>
            </a:r>
            <a:endParaRPr lang="it-IT" dirty="0"/>
          </a:p>
          <a:p>
            <a:r>
              <a:rPr lang="en-US" dirty="0"/>
              <a:t>Thirdly, </a:t>
            </a:r>
            <a:r>
              <a:rPr lang="en-US" dirty="0">
                <a:solidFill>
                  <a:srgbClr val="002060"/>
                </a:solidFill>
              </a:rPr>
              <a:t>the students will be equipped with competences to design and execute their own projects. </a:t>
            </a:r>
            <a:r>
              <a:rPr lang="en-US" dirty="0"/>
              <a:t>They will also learn and practice to reflect, to use creative skills, to take a critical stand, to formulate their experiences, to resist social pressure, to change their attitudes, to make independent judgments and to take responsibility for their own </a:t>
            </a:r>
            <a:r>
              <a:rPr lang="en-US" dirty="0" err="1"/>
              <a:t>behaviour</a:t>
            </a:r>
            <a:r>
              <a:rPr lang="en-US" dirty="0"/>
              <a:t>. </a:t>
            </a:r>
            <a:r>
              <a:rPr lang="en-US" dirty="0">
                <a:solidFill>
                  <a:srgbClr val="002060"/>
                </a:solidFill>
              </a:rPr>
              <a:t>They will gain a better understanding of their own identities and cultures through sharing these with others and also develop self-respect and confidence.</a:t>
            </a:r>
            <a:r>
              <a:rPr lang="en-US" dirty="0"/>
              <a:t> They will be provided with authentic contexts for developing modern foreign language skills. All these  will stand them in good stead when it comes to seeking  employment. All of these will benefit the participants and participating </a:t>
            </a:r>
            <a:r>
              <a:rPr lang="en-US" dirty="0" smtClean="0"/>
              <a:t> </a:t>
            </a:r>
            <a:r>
              <a:rPr lang="en-US" dirty="0" err="1" smtClean="0"/>
              <a:t>organisations</a:t>
            </a:r>
            <a:endParaRPr lang="it-IT" dirty="0"/>
          </a:p>
        </p:txBody>
      </p:sp>
    </p:spTree>
    <p:extLst>
      <p:ext uri="{BB962C8B-B14F-4D97-AF65-F5344CB8AC3E}">
        <p14:creationId xmlns:p14="http://schemas.microsoft.com/office/powerpoint/2010/main" val="846567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rot="5796844">
            <a:off x="-2801459" y="-3076701"/>
            <a:ext cx="2744775" cy="67538"/>
          </a:xfrm>
        </p:spPr>
        <p:txBody>
          <a:bodyPr/>
          <a:lstStyle/>
          <a:p>
            <a:endParaRPr lang="it-IT" dirty="0"/>
          </a:p>
        </p:txBody>
      </p:sp>
      <p:sp>
        <p:nvSpPr>
          <p:cNvPr id="3" name="Segnaposto contenuto 2"/>
          <p:cNvSpPr>
            <a:spLocks noGrp="1"/>
          </p:cNvSpPr>
          <p:nvPr>
            <p:ph idx="1"/>
          </p:nvPr>
        </p:nvSpPr>
        <p:spPr>
          <a:xfrm>
            <a:off x="0" y="0"/>
            <a:ext cx="9575032" cy="6858000"/>
          </a:xfrm>
        </p:spPr>
        <p:style>
          <a:lnRef idx="0">
            <a:schemeClr val="accent2"/>
          </a:lnRef>
          <a:fillRef idx="3">
            <a:schemeClr val="accent2"/>
          </a:fillRef>
          <a:effectRef idx="3">
            <a:schemeClr val="accent2"/>
          </a:effectRef>
          <a:fontRef idx="minor">
            <a:schemeClr val="lt1"/>
          </a:fontRef>
        </p:style>
        <p:txBody>
          <a:bodyPr>
            <a:normAutofit/>
          </a:bodyPr>
          <a:lstStyle/>
          <a:p>
            <a:r>
              <a:rPr lang="en-US" sz="2800" dirty="0"/>
              <a:t>After this first  transnational meeting  a meeting will take place every six months.  </a:t>
            </a:r>
            <a:r>
              <a:rPr lang="en-US" sz="2800" dirty="0">
                <a:solidFill>
                  <a:srgbClr val="002060"/>
                </a:solidFill>
                <a:effectLst>
                  <a:outerShdw blurRad="38100" dist="38100" dir="2700000" algn="tl">
                    <a:srgbClr val="000000">
                      <a:alpha val="43137"/>
                    </a:srgbClr>
                  </a:outerShdw>
                </a:effectLst>
              </a:rPr>
              <a:t>There will be a total of six meetings, two meetings in the category of transnational meetings and four meetings in the category of learning/teaching/training activities</a:t>
            </a:r>
            <a:r>
              <a:rPr lang="en-US" sz="2800" dirty="0"/>
              <a:t>.  Between meetings the project teams from each school will meet virtually via </a:t>
            </a:r>
            <a:r>
              <a:rPr lang="en-US" sz="2800" dirty="0" err="1"/>
              <a:t>skype</a:t>
            </a:r>
            <a:r>
              <a:rPr lang="en-US" sz="2800" dirty="0"/>
              <a:t> or similar every month and continue to communicate via the Facebook book group at least once a fortnight.</a:t>
            </a:r>
            <a:endParaRPr lang="it-IT" sz="2800" dirty="0"/>
          </a:p>
          <a:p>
            <a:r>
              <a:rPr lang="en-US" sz="2800" dirty="0">
                <a:solidFill>
                  <a:srgbClr val="002060"/>
                </a:solidFill>
                <a:effectLst>
                  <a:outerShdw blurRad="38100" dist="38100" dir="2700000" algn="tl">
                    <a:srgbClr val="000000">
                      <a:alpha val="43137"/>
                    </a:srgbClr>
                  </a:outerShdw>
                </a:effectLst>
              </a:rPr>
              <a:t>During the learning/teaching/training activities meetings both students and teachers will meet up. </a:t>
            </a:r>
            <a:r>
              <a:rPr lang="en-US" sz="2800" dirty="0"/>
              <a:t>On return to their schools , they will hold meetings , address assemblies , set up exhibitions, make radio broadcasts, and </a:t>
            </a:r>
            <a:r>
              <a:rPr lang="en-US" sz="2800" dirty="0" err="1"/>
              <a:t>organise</a:t>
            </a:r>
            <a:r>
              <a:rPr lang="en-US" sz="2800" dirty="0"/>
              <a:t> training seminars  so that whole school communities can share in and benefit from their first-hand experiences.</a:t>
            </a:r>
            <a:endParaRPr lang="it-IT" sz="2800" dirty="0"/>
          </a:p>
        </p:txBody>
      </p:sp>
    </p:spTree>
    <p:extLst>
      <p:ext uri="{BB962C8B-B14F-4D97-AF65-F5344CB8AC3E}">
        <p14:creationId xmlns:p14="http://schemas.microsoft.com/office/powerpoint/2010/main" val="11379106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style>
          <a:lnRef idx="0">
            <a:schemeClr val="accent2"/>
          </a:lnRef>
          <a:fillRef idx="3">
            <a:schemeClr val="accent2"/>
          </a:fillRef>
          <a:effectRef idx="3">
            <a:schemeClr val="accent2"/>
          </a:effectRef>
          <a:fontRef idx="minor">
            <a:schemeClr val="lt1"/>
          </a:fontRef>
        </p:style>
        <p:txBody>
          <a:bodyPr>
            <a:normAutofit/>
          </a:bodyPr>
          <a:lstStyle/>
          <a:p>
            <a:endParaRPr lang="en-US" sz="2400" dirty="0" smtClean="0"/>
          </a:p>
          <a:p>
            <a:r>
              <a:rPr lang="en-US" sz="2400" dirty="0" smtClean="0">
                <a:solidFill>
                  <a:srgbClr val="002060"/>
                </a:solidFill>
                <a:effectLst>
                  <a:outerShdw blurRad="38100" dist="38100" dir="2700000" algn="tl">
                    <a:srgbClr val="000000">
                      <a:alpha val="43137"/>
                    </a:srgbClr>
                  </a:outerShdw>
                </a:effectLst>
              </a:rPr>
              <a:t>Year </a:t>
            </a:r>
            <a:r>
              <a:rPr lang="en-US" sz="2400" dirty="0">
                <a:solidFill>
                  <a:srgbClr val="002060"/>
                </a:solidFill>
                <a:effectLst>
                  <a:outerShdw blurRad="38100" dist="38100" dir="2700000" algn="tl">
                    <a:srgbClr val="000000">
                      <a:alpha val="43137"/>
                    </a:srgbClr>
                  </a:outerShdw>
                </a:effectLst>
              </a:rPr>
              <a:t>1</a:t>
            </a:r>
            <a:r>
              <a:rPr lang="en-US" sz="2400" dirty="0"/>
              <a:t>, Tuning into Equality Challenges:</a:t>
            </a:r>
            <a:br>
              <a:rPr lang="en-US" sz="2400" dirty="0"/>
            </a:br>
            <a:r>
              <a:rPr lang="en-US" sz="2400" dirty="0"/>
              <a:t>Teachers' meeting in Italy, October 2016.</a:t>
            </a:r>
            <a:br>
              <a:rPr lang="en-US" sz="2400" dirty="0"/>
            </a:br>
            <a:r>
              <a:rPr lang="en-US" sz="2400" dirty="0"/>
              <a:t>Teacher Student meeting in Melilla, Spain, spring 2017.</a:t>
            </a:r>
            <a:endParaRPr lang="it-IT" sz="2400" dirty="0"/>
          </a:p>
          <a:p>
            <a:endParaRPr lang="en-US" sz="2400" dirty="0" smtClean="0"/>
          </a:p>
          <a:p>
            <a:r>
              <a:rPr lang="en-US" sz="2400" dirty="0" smtClean="0">
                <a:solidFill>
                  <a:srgbClr val="002060"/>
                </a:solidFill>
                <a:effectLst>
                  <a:outerShdw blurRad="38100" dist="38100" dir="2700000" algn="tl">
                    <a:srgbClr val="000000">
                      <a:alpha val="43137"/>
                    </a:srgbClr>
                  </a:outerShdw>
                </a:effectLst>
              </a:rPr>
              <a:t>Year </a:t>
            </a:r>
            <a:r>
              <a:rPr lang="en-US" sz="2400" dirty="0">
                <a:solidFill>
                  <a:srgbClr val="002060"/>
                </a:solidFill>
                <a:effectLst>
                  <a:outerShdw blurRad="38100" dist="38100" dir="2700000" algn="tl">
                    <a:srgbClr val="000000">
                      <a:alpha val="43137"/>
                    </a:srgbClr>
                  </a:outerShdw>
                </a:effectLst>
              </a:rPr>
              <a:t>2</a:t>
            </a:r>
            <a:r>
              <a:rPr lang="en-US" sz="2400" dirty="0"/>
              <a:t>, Celebrating Difference:</a:t>
            </a:r>
            <a:br>
              <a:rPr lang="en-US" sz="2400" dirty="0"/>
            </a:br>
            <a:r>
              <a:rPr lang="en-US" sz="2400" dirty="0"/>
              <a:t>Teacher Student meeting in Braga, Portugal, fall 2017.</a:t>
            </a:r>
            <a:br>
              <a:rPr lang="en-US" sz="2400" dirty="0"/>
            </a:br>
            <a:r>
              <a:rPr lang="en-US" sz="2400" dirty="0"/>
              <a:t>Teacher meeting in La Reunion, spring 2018.</a:t>
            </a:r>
            <a:endParaRPr lang="it-IT" sz="2400" dirty="0"/>
          </a:p>
          <a:p>
            <a:endParaRPr lang="en-US" sz="2400" dirty="0" smtClean="0"/>
          </a:p>
          <a:p>
            <a:r>
              <a:rPr lang="en-US" sz="2400" dirty="0" smtClean="0">
                <a:solidFill>
                  <a:srgbClr val="002060"/>
                </a:solidFill>
                <a:effectLst>
                  <a:outerShdw blurRad="38100" dist="38100" dir="2700000" algn="tl">
                    <a:srgbClr val="000000">
                      <a:alpha val="43137"/>
                    </a:srgbClr>
                  </a:outerShdw>
                </a:effectLst>
              </a:rPr>
              <a:t>Year </a:t>
            </a:r>
            <a:r>
              <a:rPr lang="en-US" sz="2400" dirty="0">
                <a:solidFill>
                  <a:srgbClr val="002060"/>
                </a:solidFill>
                <a:effectLst>
                  <a:outerShdw blurRad="38100" dist="38100" dir="2700000" algn="tl">
                    <a:srgbClr val="000000">
                      <a:alpha val="43137"/>
                    </a:srgbClr>
                  </a:outerShdw>
                </a:effectLst>
              </a:rPr>
              <a:t>3</a:t>
            </a:r>
            <a:r>
              <a:rPr lang="en-US" sz="2400" dirty="0"/>
              <a:t>, Reaching Out a Helping Hand:</a:t>
            </a:r>
            <a:br>
              <a:rPr lang="en-US" sz="2400" dirty="0"/>
            </a:br>
            <a:r>
              <a:rPr lang="en-US" sz="2400" dirty="0"/>
              <a:t>Teacher Student meeting in Wales, October 2018.</a:t>
            </a:r>
            <a:br>
              <a:rPr lang="en-US" sz="2400" dirty="0"/>
            </a:br>
            <a:r>
              <a:rPr lang="it-IT" sz="2400" dirty="0" err="1"/>
              <a:t>Teacher</a:t>
            </a:r>
            <a:r>
              <a:rPr lang="it-IT" sz="2400" dirty="0"/>
              <a:t> </a:t>
            </a:r>
            <a:r>
              <a:rPr lang="it-IT" sz="2400" dirty="0" err="1"/>
              <a:t>Student</a:t>
            </a:r>
            <a:r>
              <a:rPr lang="it-IT" sz="2400" dirty="0"/>
              <a:t> meeting in Oulu, </a:t>
            </a:r>
            <a:r>
              <a:rPr lang="it-IT" sz="2400" dirty="0" err="1"/>
              <a:t>Finland</a:t>
            </a:r>
            <a:r>
              <a:rPr lang="it-IT" sz="2400" dirty="0"/>
              <a:t>, </a:t>
            </a:r>
            <a:r>
              <a:rPr lang="it-IT" sz="2400" dirty="0" err="1"/>
              <a:t>spring</a:t>
            </a:r>
            <a:r>
              <a:rPr lang="it-IT" sz="2400" dirty="0"/>
              <a:t> 2019.</a:t>
            </a:r>
          </a:p>
        </p:txBody>
      </p:sp>
    </p:spTree>
    <p:extLst>
      <p:ext uri="{BB962C8B-B14F-4D97-AF65-F5344CB8AC3E}">
        <p14:creationId xmlns:p14="http://schemas.microsoft.com/office/powerpoint/2010/main" val="36640335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2960" y="0"/>
            <a:ext cx="7520940" cy="620688"/>
          </a:xfrm>
        </p:spPr>
        <p:txBody>
          <a:bodyPr/>
          <a:lstStyle/>
          <a:p>
            <a:r>
              <a:rPr lang="it-IT" sz="3600" dirty="0" smtClean="0">
                <a:solidFill>
                  <a:srgbClr val="002060"/>
                </a:solidFill>
              </a:rPr>
              <a:t>                    </a:t>
            </a:r>
            <a:r>
              <a:rPr lang="it-IT" sz="3600" dirty="0" err="1" smtClean="0">
                <a:solidFill>
                  <a:srgbClr val="002060"/>
                </a:solidFill>
              </a:rPr>
              <a:t>Our</a:t>
            </a:r>
            <a:r>
              <a:rPr lang="it-IT" sz="3600" dirty="0" smtClean="0">
                <a:solidFill>
                  <a:srgbClr val="002060"/>
                </a:solidFill>
              </a:rPr>
              <a:t> </a:t>
            </a:r>
            <a:r>
              <a:rPr lang="it-IT" sz="3600" dirty="0" err="1" smtClean="0">
                <a:solidFill>
                  <a:srgbClr val="002060"/>
                </a:solidFill>
              </a:rPr>
              <a:t>school</a:t>
            </a:r>
            <a:endParaRPr lang="it-IT" sz="3600" dirty="0">
              <a:solidFill>
                <a:srgbClr val="002060"/>
              </a:solidFill>
            </a:endParaRPr>
          </a:p>
        </p:txBody>
      </p:sp>
      <p:sp>
        <p:nvSpPr>
          <p:cNvPr id="3" name="Segnaposto contenuto 2"/>
          <p:cNvSpPr>
            <a:spLocks noGrp="1"/>
          </p:cNvSpPr>
          <p:nvPr>
            <p:ph idx="1"/>
          </p:nvPr>
        </p:nvSpPr>
        <p:spPr>
          <a:xfrm>
            <a:off x="0" y="620688"/>
            <a:ext cx="9144000" cy="6309320"/>
          </a:xfrm>
        </p:spPr>
        <p:style>
          <a:lnRef idx="0">
            <a:schemeClr val="accent2"/>
          </a:lnRef>
          <a:fillRef idx="3">
            <a:schemeClr val="accent2"/>
          </a:fillRef>
          <a:effectRef idx="3">
            <a:schemeClr val="accent2"/>
          </a:effectRef>
          <a:fontRef idx="minor">
            <a:schemeClr val="lt1"/>
          </a:fontRef>
        </p:style>
        <p:txBody>
          <a:bodyPr>
            <a:noAutofit/>
          </a:bodyPr>
          <a:lstStyle/>
          <a:p>
            <a:r>
              <a:rPr lang="en-US" sz="1800" dirty="0" err="1"/>
              <a:t>Liceo</a:t>
            </a:r>
            <a:r>
              <a:rPr lang="en-US" sz="1800" dirty="0"/>
              <a:t> </a:t>
            </a:r>
            <a:r>
              <a:rPr lang="en-US" sz="1800" dirty="0" err="1"/>
              <a:t>Scientifico</a:t>
            </a:r>
            <a:r>
              <a:rPr lang="en-US" sz="1800" dirty="0"/>
              <a:t> “A. Diaz” is a 13-18  high school in Caserta, a large town in the south of Italy. 1500 students attend our school, where they study scientific and technological (ICT) subjects together with classical culture. We are also planning to include a second European language alongside the study of English and a third non-European </a:t>
            </a:r>
            <a:r>
              <a:rPr lang="en-US" sz="1800" dirty="0" smtClean="0"/>
              <a:t>language. </a:t>
            </a:r>
            <a:r>
              <a:rPr lang="en-US" sz="1800" dirty="0">
                <a:solidFill>
                  <a:srgbClr val="002060"/>
                </a:solidFill>
              </a:rPr>
              <a:t>The priorities of our school include the development of our students’ competences and life skills, in particular the acquisition of self-awareness, of problem-solving strategies, but also a deeper knowledge and respect  of other cultures and of any form of diversity, promoting the inclusion of  pupils with special needs  and immigrants, </a:t>
            </a:r>
            <a:r>
              <a:rPr lang="en-US" sz="1800" dirty="0"/>
              <a:t>in collaboration with teachers, families and specialists. Great value is also given to the prevention of early school leaving through conventions with local organizations, to keep the school open in the afternoon and involve the pupils in activities aimed at strengthening their motivation and </a:t>
            </a:r>
            <a:r>
              <a:rPr lang="en-US" sz="1800" dirty="0" err="1"/>
              <a:t>favouring</a:t>
            </a:r>
            <a:r>
              <a:rPr lang="en-US" sz="1800" dirty="0"/>
              <a:t> their social and cultural inclusion (basketball, athletics, table tennis, swimming). Even though the average socio-economic background of our students is not disadvantaged, the occupational levels in the area around Caserta is among the lowest in Italy, due to a long-term crisis of the local industrial sector. Moreover </a:t>
            </a:r>
            <a:r>
              <a:rPr lang="en-US" sz="1800" dirty="0">
                <a:solidFill>
                  <a:srgbClr val="002060"/>
                </a:solidFill>
              </a:rPr>
              <a:t>the area 500 km around Caserta is experiencing the massive arrival of waves of migrants, mainly from sea, due to our closeness to the coastline. Unfortunately forms of racial discrimination are spreading, based on the fear of the ‘unknown’ and different. Our school has accordingly been giving growing importance to the prevention of any form of racial discrimination through curricular and extracurricular activities. We therefore feel very close to the aims of this transnational project .</a:t>
            </a:r>
            <a:endParaRPr lang="it-IT" sz="1800" dirty="0">
              <a:solidFill>
                <a:srgbClr val="002060"/>
              </a:solidFill>
            </a:endParaRPr>
          </a:p>
          <a:p>
            <a:endParaRPr lang="it-IT" sz="2200" dirty="0"/>
          </a:p>
        </p:txBody>
      </p:sp>
    </p:spTree>
    <p:extLst>
      <p:ext uri="{BB962C8B-B14F-4D97-AF65-F5344CB8AC3E}">
        <p14:creationId xmlns:p14="http://schemas.microsoft.com/office/powerpoint/2010/main" val="18904642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style>
          <a:lnRef idx="0">
            <a:schemeClr val="accent2"/>
          </a:lnRef>
          <a:fillRef idx="3">
            <a:schemeClr val="accent2"/>
          </a:fillRef>
          <a:effectRef idx="3">
            <a:schemeClr val="accent2"/>
          </a:effectRef>
          <a:fontRef idx="minor">
            <a:schemeClr val="lt1"/>
          </a:fontRef>
        </p:style>
        <p:txBody>
          <a:bodyPr>
            <a:noAutofit/>
          </a:bodyPr>
          <a:lstStyle/>
          <a:p>
            <a:pPr algn="just"/>
            <a:r>
              <a:rPr lang="en-US" sz="2400" dirty="0"/>
              <a:t>This is our first experience of  an Erasmus+ Strategic Partnership for schools project.  However, our school has been working with some international organizations aimed at establishing cultural exchanges involving students from our school and students coming from extra European </a:t>
            </a:r>
            <a:r>
              <a:rPr lang="en-US" sz="2400" dirty="0" smtClean="0"/>
              <a:t>countries. </a:t>
            </a:r>
            <a:r>
              <a:rPr lang="en-US" sz="2400" dirty="0" smtClean="0">
                <a:solidFill>
                  <a:srgbClr val="002060"/>
                </a:solidFill>
              </a:rPr>
              <a:t>Many of our students have attended a school year in another country: Canada, Argentina, Costa Rica, </a:t>
            </a:r>
            <a:r>
              <a:rPr lang="en-US" sz="2400" dirty="0" err="1" smtClean="0">
                <a:solidFill>
                  <a:srgbClr val="002060"/>
                </a:solidFill>
              </a:rPr>
              <a:t>Thailand,</a:t>
            </a:r>
            <a:r>
              <a:rPr lang="en-US" sz="2400" dirty="0" err="1" smtClean="0">
                <a:solidFill>
                  <a:srgbClr val="002060"/>
                </a:solidFill>
              </a:rPr>
              <a:t>United</a:t>
            </a:r>
            <a:r>
              <a:rPr lang="en-US" sz="2400" dirty="0" smtClean="0">
                <a:solidFill>
                  <a:srgbClr val="002060"/>
                </a:solidFill>
              </a:rPr>
              <a:t> </a:t>
            </a:r>
            <a:r>
              <a:rPr lang="en-US" sz="2400" dirty="0" smtClean="0">
                <a:solidFill>
                  <a:srgbClr val="002060"/>
                </a:solidFill>
              </a:rPr>
              <a:t>States, Finland, Sweden. </a:t>
            </a:r>
          </a:p>
          <a:p>
            <a:pPr algn="just"/>
            <a:r>
              <a:rPr lang="en-US" sz="2400" dirty="0" smtClean="0"/>
              <a:t>These </a:t>
            </a:r>
            <a:r>
              <a:rPr lang="en-US" sz="2400" dirty="0"/>
              <a:t>positive experiences have been </a:t>
            </a:r>
            <a:r>
              <a:rPr lang="en-US" sz="2400" dirty="0">
                <a:solidFill>
                  <a:srgbClr val="002060"/>
                </a:solidFill>
              </a:rPr>
              <a:t>precious opportunities to enrich and widen our students’ cultural perspectives</a:t>
            </a:r>
            <a:r>
              <a:rPr lang="en-US" sz="2400" dirty="0"/>
              <a:t>. </a:t>
            </a:r>
            <a:r>
              <a:rPr lang="en-US" sz="2400" dirty="0">
                <a:solidFill>
                  <a:srgbClr val="002060"/>
                </a:solidFill>
              </a:rPr>
              <a:t>We feel that this Erasmus+ transnational project, focused on the themes of equity and prevention of  every forms of discrimination due to cultural, religious, racial, ability and gender diversities, is really close to our school’s priorities</a:t>
            </a:r>
            <a:r>
              <a:rPr lang="en-US" sz="2400" dirty="0"/>
              <a:t>. In fact, we are working on two important three years’ projects, involving most of our Departments in curricular and extracurricular activities (conferences, tutoring, cooperative learning, individual and group researches ), with  the following aims:</a:t>
            </a:r>
            <a:endParaRPr lang="it-IT" sz="2400" dirty="0"/>
          </a:p>
          <a:p>
            <a:pPr algn="just"/>
            <a:endParaRPr lang="it-IT" sz="2400" dirty="0"/>
          </a:p>
        </p:txBody>
      </p:sp>
    </p:spTree>
    <p:extLst>
      <p:ext uri="{BB962C8B-B14F-4D97-AF65-F5344CB8AC3E}">
        <p14:creationId xmlns:p14="http://schemas.microsoft.com/office/powerpoint/2010/main" val="2030186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797768"/>
          </a:xfrm>
        </p:spPr>
        <p:style>
          <a:lnRef idx="2">
            <a:schemeClr val="accent3">
              <a:shade val="50000"/>
            </a:schemeClr>
          </a:lnRef>
          <a:fillRef idx="1">
            <a:schemeClr val="accent3"/>
          </a:fillRef>
          <a:effectRef idx="0">
            <a:schemeClr val="accent3"/>
          </a:effectRef>
          <a:fontRef idx="minor">
            <a:schemeClr val="lt1"/>
          </a:fontRef>
        </p:style>
        <p:txBody>
          <a:bodyPr/>
          <a:lstStyle/>
          <a:p>
            <a:r>
              <a:rPr lang="it-IT" sz="4400" dirty="0" smtClean="0">
                <a:solidFill>
                  <a:srgbClr val="FFFF00"/>
                </a:solidFill>
                <a:effectLst>
                  <a:outerShdw blurRad="38100" dist="38100" dir="2700000" algn="tl">
                    <a:srgbClr val="000000">
                      <a:alpha val="43137"/>
                    </a:srgbClr>
                  </a:outerShdw>
                </a:effectLst>
              </a:rPr>
              <a:t>    PARTICIPATING ORGANISATIONS</a:t>
            </a:r>
            <a:endParaRPr lang="it-IT" sz="4400" dirty="0">
              <a:solidFill>
                <a:srgbClr val="FFFF00"/>
              </a:solidFill>
              <a:effectLst>
                <a:outerShdw blurRad="38100" dist="38100" dir="2700000" algn="tl">
                  <a:srgbClr val="000000">
                    <a:alpha val="43137"/>
                  </a:srgbClr>
                </a:outerShdw>
              </a:effectLst>
            </a:endParaRPr>
          </a:p>
        </p:txBody>
      </p:sp>
      <p:pic>
        <p:nvPicPr>
          <p:cNvPr id="6" name="Segnaposto contenuto 5" descr="C:\Users\Utente\Desktop\Cattura3.JPG"/>
          <p:cNvPicPr>
            <a:picLocks noGrp="1"/>
          </p:cNvPicPr>
          <p:nvPr>
            <p:ph idx="1"/>
          </p:nvPr>
        </p:nvPicPr>
        <p:blipFill rotWithShape="1">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l="23545" t="13559" b="13524"/>
          <a:stretch/>
        </p:blipFill>
        <p:spPr bwMode="auto">
          <a:xfrm>
            <a:off x="395536" y="836712"/>
            <a:ext cx="8748463" cy="6021288"/>
          </a:xfrm>
          <a:prstGeom prst="rect">
            <a:avLst/>
          </a:prstGeom>
          <a:ln/>
          <a:scene3d>
            <a:camera prst="orthographicFront"/>
            <a:lightRig rig="threePt" dir="t"/>
          </a:scene3d>
          <a:sp3d>
            <a:bevelT w="152400" h="50800" prst="softRound"/>
          </a:sp3d>
          <a:extLst>
            <a:ext uri="{53640926-AAD7-44D8-BBD7-CCE9431645EC}">
              <a14:shadowObscured xmlns:a14="http://schemas.microsoft.com/office/drawing/2010/main"/>
            </a:ext>
          </a:extLst>
        </p:spPr>
        <p:style>
          <a:lnRef idx="2">
            <a:schemeClr val="accent3">
              <a:shade val="50000"/>
            </a:schemeClr>
          </a:lnRef>
          <a:fillRef idx="1">
            <a:schemeClr val="accent3"/>
          </a:fillRef>
          <a:effectRef idx="0">
            <a:schemeClr val="accent3"/>
          </a:effectRef>
          <a:fontRef idx="minor">
            <a:schemeClr val="lt1"/>
          </a:fontRef>
        </p:style>
      </p:pic>
    </p:spTree>
    <p:extLst>
      <p:ext uri="{BB962C8B-B14F-4D97-AF65-F5344CB8AC3E}">
        <p14:creationId xmlns:p14="http://schemas.microsoft.com/office/powerpoint/2010/main" val="5420743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idx="1"/>
          </p:nvPr>
        </p:nvSpPr>
        <p:spPr>
          <a:xfrm>
            <a:off x="0" y="0"/>
            <a:ext cx="9144000" cy="6858000"/>
          </a:xfrm>
        </p:spPr>
        <p:style>
          <a:lnRef idx="0">
            <a:schemeClr val="accent2"/>
          </a:lnRef>
          <a:fillRef idx="3">
            <a:schemeClr val="accent2"/>
          </a:fillRef>
          <a:effectRef idx="3">
            <a:schemeClr val="accent2"/>
          </a:effectRef>
          <a:fontRef idx="minor">
            <a:schemeClr val="lt1"/>
          </a:fontRef>
        </p:style>
        <p:txBody>
          <a:bodyPr/>
          <a:lstStyle/>
          <a:p>
            <a:r>
              <a:rPr lang="en-US" dirty="0"/>
              <a:t>- </a:t>
            </a:r>
            <a:endParaRPr lang="en-US" dirty="0" smtClean="0"/>
          </a:p>
          <a:p>
            <a:pPr algn="just"/>
            <a:r>
              <a:rPr lang="en-US" sz="2000" dirty="0" smtClean="0"/>
              <a:t>-</a:t>
            </a:r>
            <a:r>
              <a:rPr lang="en-US" sz="2000" dirty="0" smtClean="0">
                <a:solidFill>
                  <a:schemeClr val="bg1"/>
                </a:solidFill>
              </a:rPr>
              <a:t>The </a:t>
            </a:r>
            <a:r>
              <a:rPr lang="en-US" sz="2000" dirty="0">
                <a:solidFill>
                  <a:schemeClr val="bg1"/>
                </a:solidFill>
              </a:rPr>
              <a:t>idea of school as a community open to the surrounding territory;</a:t>
            </a:r>
            <a:endParaRPr lang="it-IT" sz="2000" dirty="0">
              <a:solidFill>
                <a:schemeClr val="bg1"/>
              </a:solidFill>
            </a:endParaRPr>
          </a:p>
          <a:p>
            <a:pPr algn="just"/>
            <a:r>
              <a:rPr lang="en-US" sz="2000" dirty="0"/>
              <a:t>- The development of individual and collective awareness;</a:t>
            </a:r>
            <a:endParaRPr lang="it-IT" sz="2000" dirty="0"/>
          </a:p>
          <a:p>
            <a:pPr algn="just"/>
            <a:r>
              <a:rPr lang="en-US" sz="2000" dirty="0"/>
              <a:t>- The </a:t>
            </a:r>
            <a:r>
              <a:rPr lang="en-US" sz="2000" dirty="0">
                <a:solidFill>
                  <a:srgbClr val="002060"/>
                </a:solidFill>
              </a:rPr>
              <a:t>creation of an active and democratic citizenship</a:t>
            </a:r>
            <a:r>
              <a:rPr lang="en-US" sz="2000" dirty="0"/>
              <a:t>;   </a:t>
            </a:r>
            <a:endParaRPr lang="it-IT" sz="2000" dirty="0"/>
          </a:p>
          <a:p>
            <a:pPr algn="just"/>
            <a:r>
              <a:rPr lang="en-US" sz="2000" dirty="0"/>
              <a:t>- The </a:t>
            </a:r>
            <a:r>
              <a:rPr lang="en-US" sz="2000" dirty="0">
                <a:solidFill>
                  <a:srgbClr val="002060"/>
                </a:solidFill>
              </a:rPr>
              <a:t>chance to understand the value of diversity</a:t>
            </a:r>
            <a:r>
              <a:rPr lang="en-US" sz="2000" dirty="0"/>
              <a:t>, developing a tolerant and inclusive attitude, with particular reference to the young immigrants; </a:t>
            </a:r>
            <a:endParaRPr lang="it-IT" sz="2000" dirty="0"/>
          </a:p>
          <a:p>
            <a:pPr algn="just"/>
            <a:r>
              <a:rPr lang="en-US" sz="2000" dirty="0"/>
              <a:t>- The </a:t>
            </a:r>
            <a:r>
              <a:rPr lang="en-US" sz="2000" dirty="0">
                <a:solidFill>
                  <a:srgbClr val="002060"/>
                </a:solidFill>
              </a:rPr>
              <a:t>support to the young generation to examine different identities and cultures, thus fighting prejudice;</a:t>
            </a:r>
            <a:endParaRPr lang="it-IT" sz="2000" dirty="0">
              <a:solidFill>
                <a:srgbClr val="002060"/>
              </a:solidFill>
            </a:endParaRPr>
          </a:p>
          <a:p>
            <a:pPr algn="just"/>
            <a:r>
              <a:rPr lang="en-US" sz="2000" dirty="0"/>
              <a:t>- The management of positive and alternative solutions to these issues.</a:t>
            </a:r>
            <a:endParaRPr lang="it-IT" sz="2000" dirty="0"/>
          </a:p>
          <a:p>
            <a:pPr algn="just"/>
            <a:r>
              <a:rPr lang="en-US" sz="2000" dirty="0"/>
              <a:t>As </a:t>
            </a:r>
            <a:r>
              <a:rPr lang="en-US" sz="2000" dirty="0">
                <a:solidFill>
                  <a:srgbClr val="002060"/>
                </a:solidFill>
              </a:rPr>
              <a:t>for the learning and teaching activities of this Erasmus+ project, we will  constantly involve our students in all its stages, using and implementing various and innovative practices </a:t>
            </a:r>
            <a:r>
              <a:rPr lang="en-US" sz="2000" dirty="0"/>
              <a:t>including: </a:t>
            </a:r>
            <a:endParaRPr lang="it-IT" sz="2000" dirty="0"/>
          </a:p>
          <a:p>
            <a:pPr algn="just"/>
            <a:r>
              <a:rPr lang="en-US" sz="2000" dirty="0"/>
              <a:t>- New learning and teaching materials, methodologies and pedagogical approaches through the use of ICT;</a:t>
            </a:r>
            <a:endParaRPr lang="it-IT" sz="2000" dirty="0"/>
          </a:p>
          <a:p>
            <a:pPr algn="just"/>
            <a:r>
              <a:rPr lang="en-US" sz="2000" dirty="0"/>
              <a:t>- Cooperation between our school and local/regional institutions and organizations;</a:t>
            </a:r>
            <a:endParaRPr lang="it-IT" sz="2000" dirty="0"/>
          </a:p>
          <a:p>
            <a:pPr algn="just"/>
            <a:r>
              <a:rPr lang="en-US" sz="2000" dirty="0"/>
              <a:t>- Good practices sharing, workshops and peer learning activities</a:t>
            </a:r>
            <a:endParaRPr lang="it-IT" sz="2000" dirty="0"/>
          </a:p>
        </p:txBody>
      </p:sp>
    </p:spTree>
    <p:extLst>
      <p:ext uri="{BB962C8B-B14F-4D97-AF65-F5344CB8AC3E}">
        <p14:creationId xmlns:p14="http://schemas.microsoft.com/office/powerpoint/2010/main" val="3359760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0"/>
            <a:ext cx="7588324" cy="692696"/>
          </a:xfrm>
        </p:spPr>
        <p:txBody>
          <a:bodyPr/>
          <a:lstStyle/>
          <a:p>
            <a:r>
              <a:rPr lang="it-IT" sz="3200" dirty="0" smtClean="0">
                <a:solidFill>
                  <a:srgbClr val="002060"/>
                </a:solidFill>
                <a:effectLst>
                  <a:outerShdw blurRad="38100" dist="38100" dir="2700000" algn="tl">
                    <a:srgbClr val="000000">
                      <a:alpha val="43137"/>
                    </a:srgbClr>
                  </a:outerShdw>
                </a:effectLst>
              </a:rPr>
              <a:t>            </a:t>
            </a:r>
            <a:r>
              <a:rPr lang="it-IT" sz="3600" dirty="0" err="1" smtClean="0">
                <a:solidFill>
                  <a:srgbClr val="00B0F0"/>
                </a:solidFill>
                <a:effectLst>
                  <a:outerShdw blurRad="38100" dist="38100" dir="2700000" algn="tl">
                    <a:srgbClr val="000000">
                      <a:alpha val="43137"/>
                    </a:srgbClr>
                  </a:outerShdw>
                </a:effectLst>
              </a:rPr>
              <a:t>Names</a:t>
            </a:r>
            <a:r>
              <a:rPr lang="it-IT" sz="3600" dirty="0" smtClean="0">
                <a:solidFill>
                  <a:srgbClr val="00B0F0"/>
                </a:solidFill>
                <a:effectLst>
                  <a:outerShdw blurRad="38100" dist="38100" dir="2700000" algn="tl">
                    <a:srgbClr val="000000">
                      <a:alpha val="43137"/>
                    </a:srgbClr>
                  </a:outerShdw>
                </a:effectLst>
              </a:rPr>
              <a:t> of </a:t>
            </a:r>
            <a:r>
              <a:rPr lang="it-IT" sz="3600" dirty="0" err="1" smtClean="0">
                <a:solidFill>
                  <a:srgbClr val="00B0F0"/>
                </a:solidFill>
                <a:effectLst>
                  <a:outerShdw blurRad="38100" dist="38100" dir="2700000" algn="tl">
                    <a:srgbClr val="000000">
                      <a:alpha val="43137"/>
                    </a:srgbClr>
                  </a:outerShdw>
                </a:effectLst>
              </a:rPr>
              <a:t>participants</a:t>
            </a:r>
            <a:endParaRPr lang="it-IT" sz="3600" dirty="0">
              <a:solidFill>
                <a:srgbClr val="00B0F0"/>
              </a:solidFill>
              <a:effectLst>
                <a:outerShdw blurRad="38100" dist="38100" dir="2700000" algn="tl">
                  <a:srgbClr val="000000">
                    <a:alpha val="43137"/>
                  </a:srgbClr>
                </a:outerShdw>
              </a:effectLst>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795057219"/>
              </p:ext>
            </p:extLst>
          </p:nvPr>
        </p:nvGraphicFramePr>
        <p:xfrm>
          <a:off x="791493" y="620688"/>
          <a:ext cx="7092875" cy="2088232"/>
        </p:xfrm>
        <a:graphic>
          <a:graphicData uri="http://schemas.openxmlformats.org/drawingml/2006/table">
            <a:tbl>
              <a:tblPr firstRow="1" firstCol="1" bandRow="1">
                <a:tableStyleId>{5C22544A-7EE6-4342-B048-85BDC9FD1C3A}</a:tableStyleId>
              </a:tblPr>
              <a:tblGrid>
                <a:gridCol w="3564483"/>
                <a:gridCol w="3528392"/>
              </a:tblGrid>
              <a:tr h="2088232">
                <a:tc>
                  <a:txBody>
                    <a:bodyPr/>
                    <a:lstStyle/>
                    <a:p>
                      <a:pPr algn="ctr">
                        <a:lnSpc>
                          <a:spcPct val="115000"/>
                        </a:lnSpc>
                        <a:spcAft>
                          <a:spcPts val="0"/>
                        </a:spcAft>
                      </a:pPr>
                      <a:r>
                        <a:rPr lang="it-IT" sz="800" dirty="0">
                          <a:effectLst/>
                        </a:rPr>
                        <a:t> </a:t>
                      </a:r>
                      <a:endParaRPr lang="it-IT" sz="1100" dirty="0">
                        <a:effectLst/>
                      </a:endParaRPr>
                    </a:p>
                    <a:p>
                      <a:pPr algn="ctr">
                        <a:lnSpc>
                          <a:spcPct val="115000"/>
                        </a:lnSpc>
                        <a:spcAft>
                          <a:spcPts val="0"/>
                        </a:spcAft>
                      </a:pPr>
                      <a:r>
                        <a:rPr lang="it-IT" sz="1100" dirty="0">
                          <a:effectLst/>
                        </a:rPr>
                        <a:t/>
                      </a:r>
                      <a:br>
                        <a:rPr lang="it-IT" sz="1100" dirty="0">
                          <a:effectLst/>
                        </a:rPr>
                      </a:br>
                      <a:r>
                        <a:rPr lang="it-IT" sz="900" dirty="0">
                          <a:effectLst/>
                        </a:rPr>
                        <a:t>LICEO SCIENTIFICO “A. DIAZ”</a:t>
                      </a:r>
                      <a:endParaRPr lang="it-IT" sz="1100" dirty="0">
                        <a:effectLst/>
                      </a:endParaRPr>
                    </a:p>
                    <a:p>
                      <a:pPr algn="ctr">
                        <a:lnSpc>
                          <a:spcPct val="115000"/>
                        </a:lnSpc>
                        <a:spcAft>
                          <a:spcPts val="0"/>
                        </a:spcAft>
                      </a:pPr>
                      <a:r>
                        <a:rPr lang="it-IT" sz="900" dirty="0">
                          <a:effectLst/>
                        </a:rPr>
                        <a:t>CASERTA - ITALY</a:t>
                      </a:r>
                      <a:endParaRPr lang="it-IT" sz="1100" dirty="0">
                        <a:effectLst/>
                      </a:endParaRPr>
                    </a:p>
                    <a:p>
                      <a:pPr algn="ctr">
                        <a:lnSpc>
                          <a:spcPct val="115000"/>
                        </a:lnSpc>
                        <a:spcAft>
                          <a:spcPts val="0"/>
                        </a:spcAft>
                      </a:pPr>
                      <a:r>
                        <a:rPr lang="it-IT" sz="900" dirty="0">
                          <a:effectLst/>
                        </a:rPr>
                        <a:t> </a:t>
                      </a:r>
                      <a:endParaRPr lang="it-IT" sz="1100" dirty="0">
                        <a:effectLst/>
                      </a:endParaRPr>
                    </a:p>
                    <a:p>
                      <a:pPr algn="ctr">
                        <a:lnSpc>
                          <a:spcPct val="150000"/>
                        </a:lnSpc>
                        <a:spcAft>
                          <a:spcPts val="0"/>
                        </a:spcAft>
                      </a:pPr>
                      <a:r>
                        <a:rPr lang="en-US" sz="1000" dirty="0">
                          <a:effectLst/>
                        </a:rPr>
                        <a:t>3rd-7th  OCTOBER  2016</a:t>
                      </a:r>
                      <a:r>
                        <a:rPr lang="en-US" sz="900" dirty="0">
                          <a:effectLst/>
                        </a:rPr>
                        <a:t> -  PROJECT “LEADING LIGHTS”</a:t>
                      </a:r>
                      <a:endParaRPr lang="it-IT" sz="1100" dirty="0">
                        <a:effectLst/>
                      </a:endParaRPr>
                    </a:p>
                    <a:p>
                      <a:pPr algn="ctr">
                        <a:lnSpc>
                          <a:spcPct val="115000"/>
                        </a:lnSpc>
                        <a:spcAft>
                          <a:spcPts val="0"/>
                        </a:spcAft>
                      </a:pPr>
                      <a:r>
                        <a:rPr lang="en-US" sz="800" dirty="0">
                          <a:effectLst/>
                        </a:rPr>
                        <a:t>ERASMUS+KA2 PROJECTSTRATEGIC PARTNERSHIP 2016-2019</a:t>
                      </a:r>
                      <a:endParaRPr lang="it-IT" sz="1100" dirty="0">
                        <a:effectLst/>
                      </a:endParaRPr>
                    </a:p>
                    <a:p>
                      <a:pPr>
                        <a:lnSpc>
                          <a:spcPct val="115000"/>
                        </a:lnSpc>
                        <a:spcAft>
                          <a:spcPts val="0"/>
                        </a:spcAft>
                      </a:pPr>
                      <a:r>
                        <a:rPr lang="en-US" sz="900" dirty="0">
                          <a:effectLst/>
                        </a:rPr>
                        <a:t> </a:t>
                      </a:r>
                      <a:endParaRPr lang="it-IT" sz="1100" dirty="0">
                        <a:effectLst/>
                      </a:endParaRPr>
                    </a:p>
                    <a:p>
                      <a:pPr algn="ctr">
                        <a:lnSpc>
                          <a:spcPct val="150000"/>
                        </a:lnSpc>
                        <a:spcAft>
                          <a:spcPts val="0"/>
                        </a:spcAft>
                      </a:pPr>
                      <a:r>
                        <a:rPr lang="en-US" sz="1600" dirty="0" err="1">
                          <a:effectLst/>
                        </a:rPr>
                        <a:t>Ms</a:t>
                      </a:r>
                      <a:r>
                        <a:rPr lang="en-US" sz="1600" dirty="0">
                          <a:effectLst/>
                        </a:rPr>
                        <a:t>: </a:t>
                      </a:r>
                      <a:r>
                        <a:rPr lang="en-US" sz="1600" dirty="0" err="1">
                          <a:effectLst/>
                        </a:rPr>
                        <a:t>Tiina</a:t>
                      </a:r>
                      <a:r>
                        <a:rPr lang="en-US" sz="1600" dirty="0">
                          <a:effectLst/>
                        </a:rPr>
                        <a:t> FREDRIKSSON</a:t>
                      </a:r>
                      <a:endParaRPr lang="it-IT" sz="1100" dirty="0">
                        <a:effectLst/>
                      </a:endParaRPr>
                    </a:p>
                    <a:p>
                      <a:pPr algn="ctr">
                        <a:lnSpc>
                          <a:spcPct val="115000"/>
                        </a:lnSpc>
                        <a:spcAft>
                          <a:spcPts val="0"/>
                        </a:spcAft>
                      </a:pPr>
                      <a:r>
                        <a:rPr lang="en-US" sz="1100" dirty="0">
                          <a:effectLst/>
                        </a:rPr>
                        <a:t>LAANILA HIGH SCHOOL</a:t>
                      </a:r>
                      <a:endParaRPr lang="it-IT" sz="1100" dirty="0">
                        <a:effectLst/>
                      </a:endParaRPr>
                    </a:p>
                    <a:p>
                      <a:pPr algn="ctr">
                        <a:lnSpc>
                          <a:spcPct val="115000"/>
                        </a:lnSpc>
                        <a:spcAft>
                          <a:spcPts val="0"/>
                        </a:spcAft>
                      </a:pPr>
                      <a:r>
                        <a:rPr lang="en-US" sz="1100" dirty="0">
                          <a:effectLst/>
                        </a:rPr>
                        <a:t>OULU </a:t>
                      </a:r>
                      <a:r>
                        <a:rPr lang="en-US" sz="1100" dirty="0" smtClean="0">
                          <a:effectLst/>
                        </a:rPr>
                        <a:t>– FINLAND </a:t>
                      </a:r>
                      <a:endParaRPr lang="it-IT" sz="11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it-IT" sz="1100" dirty="0">
                        <a:effectLst/>
                      </a:endParaRPr>
                    </a:p>
                    <a:p>
                      <a:pPr algn="ctr">
                        <a:lnSpc>
                          <a:spcPct val="115000"/>
                        </a:lnSpc>
                        <a:spcAft>
                          <a:spcPts val="0"/>
                        </a:spcAft>
                      </a:pPr>
                      <a:r>
                        <a:rPr lang="it-IT" sz="900" dirty="0">
                          <a:effectLst/>
                        </a:rPr>
                        <a:t>LICEO SCIENTIFICO “A. DIAZ”</a:t>
                      </a:r>
                      <a:endParaRPr lang="it-IT" sz="1100" dirty="0">
                        <a:effectLst/>
                      </a:endParaRPr>
                    </a:p>
                    <a:p>
                      <a:pPr algn="ctr">
                        <a:lnSpc>
                          <a:spcPct val="115000"/>
                        </a:lnSpc>
                        <a:spcAft>
                          <a:spcPts val="0"/>
                        </a:spcAft>
                      </a:pPr>
                      <a:r>
                        <a:rPr lang="it-IT" sz="900" dirty="0">
                          <a:effectLst/>
                        </a:rPr>
                        <a:t>CASERTA - ITALY</a:t>
                      </a:r>
                      <a:endParaRPr lang="it-IT" sz="1100" dirty="0">
                        <a:effectLst/>
                      </a:endParaRPr>
                    </a:p>
                    <a:p>
                      <a:pPr algn="ctr">
                        <a:lnSpc>
                          <a:spcPct val="115000"/>
                        </a:lnSpc>
                        <a:spcAft>
                          <a:spcPts val="0"/>
                        </a:spcAft>
                      </a:pPr>
                      <a:r>
                        <a:rPr lang="it-IT" sz="900" dirty="0">
                          <a:effectLst/>
                        </a:rPr>
                        <a:t> </a:t>
                      </a:r>
                      <a:endParaRPr lang="it-IT" sz="1100" dirty="0">
                        <a:effectLst/>
                      </a:endParaRPr>
                    </a:p>
                    <a:p>
                      <a:pPr algn="ctr">
                        <a:lnSpc>
                          <a:spcPct val="150000"/>
                        </a:lnSpc>
                        <a:spcAft>
                          <a:spcPts val="0"/>
                        </a:spcAft>
                      </a:pPr>
                      <a:r>
                        <a:rPr lang="en-US" sz="1000" dirty="0">
                          <a:effectLst/>
                        </a:rPr>
                        <a:t>3rd-7th  OCTOBER  2016</a:t>
                      </a:r>
                      <a:r>
                        <a:rPr lang="en-US" sz="900" dirty="0">
                          <a:effectLst/>
                        </a:rPr>
                        <a:t> -  PROJECT “LEADING LIGHTS”</a:t>
                      </a:r>
                      <a:endParaRPr lang="it-IT" sz="1100" dirty="0">
                        <a:effectLst/>
                      </a:endParaRPr>
                    </a:p>
                    <a:p>
                      <a:pPr algn="ctr">
                        <a:lnSpc>
                          <a:spcPct val="115000"/>
                        </a:lnSpc>
                        <a:spcAft>
                          <a:spcPts val="0"/>
                        </a:spcAft>
                      </a:pPr>
                      <a:r>
                        <a:rPr lang="en-US" sz="800" dirty="0">
                          <a:effectLst/>
                        </a:rPr>
                        <a:t>ERASMUS+KA2 PROJECTSTRATEGIC PARTNERSHIP 2016-2019</a:t>
                      </a:r>
                      <a:endParaRPr lang="it-IT" sz="1100" dirty="0">
                        <a:effectLst/>
                      </a:endParaRPr>
                    </a:p>
                    <a:p>
                      <a:pPr>
                        <a:lnSpc>
                          <a:spcPct val="115000"/>
                        </a:lnSpc>
                        <a:spcAft>
                          <a:spcPts val="0"/>
                        </a:spcAft>
                      </a:pPr>
                      <a:r>
                        <a:rPr lang="en-US" sz="900" dirty="0">
                          <a:effectLst/>
                        </a:rPr>
                        <a:t> </a:t>
                      </a:r>
                      <a:endParaRPr lang="it-IT" sz="1100" dirty="0">
                        <a:effectLst/>
                      </a:endParaRPr>
                    </a:p>
                    <a:p>
                      <a:pPr algn="ctr">
                        <a:lnSpc>
                          <a:spcPct val="150000"/>
                        </a:lnSpc>
                        <a:spcAft>
                          <a:spcPts val="0"/>
                        </a:spcAft>
                      </a:pPr>
                      <a:r>
                        <a:rPr lang="en-US" sz="1600" dirty="0" err="1">
                          <a:effectLst/>
                        </a:rPr>
                        <a:t>Ms</a:t>
                      </a:r>
                      <a:r>
                        <a:rPr lang="en-US" sz="1600" dirty="0">
                          <a:effectLst/>
                        </a:rPr>
                        <a:t>: Nina SALMELA</a:t>
                      </a:r>
                      <a:endParaRPr lang="it-IT" sz="1100" dirty="0">
                        <a:effectLst/>
                      </a:endParaRPr>
                    </a:p>
                    <a:p>
                      <a:pPr algn="ctr">
                        <a:lnSpc>
                          <a:spcPct val="115000"/>
                        </a:lnSpc>
                        <a:spcAft>
                          <a:spcPts val="0"/>
                        </a:spcAft>
                      </a:pPr>
                      <a:r>
                        <a:rPr lang="en-US" sz="1100" dirty="0">
                          <a:effectLst/>
                        </a:rPr>
                        <a:t>LAANILA HIGH SCHOOL</a:t>
                      </a:r>
                      <a:endParaRPr lang="it-IT" sz="1100" dirty="0">
                        <a:effectLst/>
                      </a:endParaRPr>
                    </a:p>
                    <a:p>
                      <a:pPr algn="ctr">
                        <a:lnSpc>
                          <a:spcPct val="115000"/>
                        </a:lnSpc>
                        <a:spcAft>
                          <a:spcPts val="0"/>
                        </a:spcAft>
                      </a:pPr>
                      <a:r>
                        <a:rPr lang="en-US" sz="1100" dirty="0">
                          <a:effectLst/>
                        </a:rPr>
                        <a:t>OULU - FINLAND</a:t>
                      </a:r>
                      <a:endParaRPr lang="it-IT" sz="1100" dirty="0">
                        <a:effectLst/>
                        <a:latin typeface="Calibri"/>
                        <a:ea typeface="Calibri"/>
                        <a:cs typeface="Times New Roman"/>
                      </a:endParaRPr>
                    </a:p>
                  </a:txBody>
                  <a:tcPr marL="68580" marR="68580" marT="0" marB="0"/>
                </a:tc>
              </a:tr>
            </a:tbl>
          </a:graphicData>
        </a:graphic>
      </p:graphicFrame>
      <p:pic>
        <p:nvPicPr>
          <p:cNvPr id="9" name="Immagine 8" descr="C:\Users\Utente\Desktop\STAR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775370"/>
            <a:ext cx="407988" cy="342900"/>
          </a:xfrm>
          <a:prstGeom prst="rect">
            <a:avLst/>
          </a:prstGeom>
          <a:noFill/>
          <a:ln>
            <a:noFill/>
          </a:ln>
          <a:scene3d>
            <a:camera prst="orthographicFront"/>
            <a:lightRig rig="threePt" dir="t"/>
          </a:scene3d>
          <a:sp3d>
            <a:bevelT/>
          </a:sp3d>
        </p:spPr>
      </p:pic>
      <p:pic>
        <p:nvPicPr>
          <p:cNvPr id="10" name="Immagine 9" descr="C:\Users\Utente\Desktop\Schermata 2016-09-09 alle 10.42.32 PM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8900" y="753089"/>
            <a:ext cx="382588" cy="323850"/>
          </a:xfrm>
          <a:prstGeom prst="rect">
            <a:avLst/>
          </a:prstGeom>
          <a:noFill/>
          <a:ln>
            <a:solidFill>
              <a:srgbClr val="00B0F0"/>
            </a:solidFill>
          </a:ln>
          <a:scene3d>
            <a:camera prst="orthographicFront"/>
            <a:lightRig rig="threePt" dir="t"/>
          </a:scene3d>
          <a:sp3d>
            <a:bevelT/>
          </a:sp3d>
        </p:spPr>
      </p:pic>
      <p:pic>
        <p:nvPicPr>
          <p:cNvPr id="11" name="Immagine 10" descr="C:\Users\Utente\Desktop\STAR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11893" y="775370"/>
            <a:ext cx="407988" cy="342900"/>
          </a:xfrm>
          <a:prstGeom prst="rect">
            <a:avLst/>
          </a:prstGeom>
          <a:noFill/>
          <a:ln>
            <a:noFill/>
          </a:ln>
          <a:scene3d>
            <a:camera prst="orthographicFront"/>
            <a:lightRig rig="threePt" dir="t"/>
          </a:scene3d>
          <a:sp3d>
            <a:bevelT/>
          </a:sp3d>
        </p:spPr>
      </p:pic>
      <p:pic>
        <p:nvPicPr>
          <p:cNvPr id="12" name="Immagine 11" descr="C:\Users\Utente\Desktop\Schermata 2016-09-09 alle 10.42.32 PM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7904" y="775370"/>
            <a:ext cx="382588" cy="323850"/>
          </a:xfrm>
          <a:prstGeom prst="rect">
            <a:avLst/>
          </a:prstGeom>
          <a:noFill/>
          <a:ln>
            <a:solidFill>
              <a:srgbClr val="00B0F0"/>
            </a:solidFill>
          </a:ln>
          <a:scene3d>
            <a:camera prst="orthographicFront"/>
            <a:lightRig rig="threePt" dir="t"/>
          </a:scene3d>
          <a:sp3d>
            <a:bevelT/>
          </a:sp3d>
        </p:spPr>
      </p:pic>
      <p:graphicFrame>
        <p:nvGraphicFramePr>
          <p:cNvPr id="13" name="Tabella 12"/>
          <p:cNvGraphicFramePr>
            <a:graphicFrameLocks noGrp="1"/>
          </p:cNvGraphicFramePr>
          <p:nvPr>
            <p:extLst>
              <p:ext uri="{D42A27DB-BD31-4B8C-83A1-F6EECF244321}">
                <p14:modId xmlns:p14="http://schemas.microsoft.com/office/powerpoint/2010/main" val="1558397043"/>
              </p:ext>
            </p:extLst>
          </p:nvPr>
        </p:nvGraphicFramePr>
        <p:xfrm>
          <a:off x="791493" y="2708920"/>
          <a:ext cx="7092875" cy="2084070"/>
        </p:xfrm>
        <a:graphic>
          <a:graphicData uri="http://schemas.openxmlformats.org/drawingml/2006/table">
            <a:tbl>
              <a:tblPr firstRow="1" firstCol="1" bandRow="1">
                <a:tableStyleId>{5C22544A-7EE6-4342-B048-85BDC9FD1C3A}</a:tableStyleId>
              </a:tblPr>
              <a:tblGrid>
                <a:gridCol w="3564483"/>
                <a:gridCol w="3528392"/>
              </a:tblGrid>
              <a:tr h="1963266">
                <a:tc>
                  <a:txBody>
                    <a:bodyPr/>
                    <a:lstStyle/>
                    <a:p>
                      <a:pPr algn="ctr">
                        <a:lnSpc>
                          <a:spcPct val="115000"/>
                        </a:lnSpc>
                        <a:spcAft>
                          <a:spcPts val="0"/>
                        </a:spcAft>
                      </a:pPr>
                      <a:r>
                        <a:rPr lang="it-IT" sz="800" dirty="0">
                          <a:effectLst/>
                        </a:rPr>
                        <a:t> </a:t>
                      </a:r>
                      <a:endParaRPr lang="it-IT" sz="1100" dirty="0">
                        <a:effectLst/>
                      </a:endParaRPr>
                    </a:p>
                    <a:p>
                      <a:pPr algn="ctr">
                        <a:lnSpc>
                          <a:spcPct val="115000"/>
                        </a:lnSpc>
                        <a:spcAft>
                          <a:spcPts val="0"/>
                        </a:spcAft>
                      </a:pPr>
                      <a:r>
                        <a:rPr lang="it-IT" sz="1100" dirty="0">
                          <a:effectLst/>
                        </a:rPr>
                        <a:t/>
                      </a:r>
                      <a:br>
                        <a:rPr lang="it-IT" sz="1100" dirty="0">
                          <a:effectLst/>
                        </a:rPr>
                      </a:br>
                      <a:r>
                        <a:rPr lang="it-IT" sz="900" dirty="0">
                          <a:effectLst/>
                        </a:rPr>
                        <a:t>LICEO SCIENTIFICO “A. DIAZ”</a:t>
                      </a:r>
                      <a:endParaRPr lang="it-IT" sz="1100" dirty="0">
                        <a:effectLst/>
                      </a:endParaRPr>
                    </a:p>
                    <a:p>
                      <a:pPr algn="ctr">
                        <a:lnSpc>
                          <a:spcPct val="115000"/>
                        </a:lnSpc>
                        <a:spcAft>
                          <a:spcPts val="0"/>
                        </a:spcAft>
                      </a:pPr>
                      <a:r>
                        <a:rPr lang="it-IT" sz="900" dirty="0">
                          <a:effectLst/>
                        </a:rPr>
                        <a:t>CASERTA - ITALY</a:t>
                      </a:r>
                      <a:endParaRPr lang="it-IT" sz="1100" dirty="0">
                        <a:effectLst/>
                      </a:endParaRPr>
                    </a:p>
                    <a:p>
                      <a:pPr>
                        <a:lnSpc>
                          <a:spcPct val="115000"/>
                        </a:lnSpc>
                        <a:spcAft>
                          <a:spcPts val="0"/>
                        </a:spcAft>
                        <a:tabLst>
                          <a:tab pos="1924685" algn="l"/>
                        </a:tabLst>
                      </a:pPr>
                      <a:r>
                        <a:rPr lang="it-IT" sz="900" dirty="0">
                          <a:effectLst/>
                        </a:rPr>
                        <a:t> </a:t>
                      </a:r>
                      <a:endParaRPr lang="it-IT" sz="1100" dirty="0">
                        <a:effectLst/>
                      </a:endParaRPr>
                    </a:p>
                    <a:p>
                      <a:pPr algn="ctr">
                        <a:lnSpc>
                          <a:spcPct val="150000"/>
                        </a:lnSpc>
                        <a:spcAft>
                          <a:spcPts val="0"/>
                        </a:spcAft>
                      </a:pPr>
                      <a:r>
                        <a:rPr lang="en-US" sz="1000" dirty="0">
                          <a:effectLst/>
                        </a:rPr>
                        <a:t>3rd-7th  OCTOBER  2016</a:t>
                      </a:r>
                      <a:r>
                        <a:rPr lang="en-US" sz="900" dirty="0">
                          <a:effectLst/>
                        </a:rPr>
                        <a:t> -  PROJECT “LEADING LIGHTS”</a:t>
                      </a:r>
                      <a:endParaRPr lang="it-IT" sz="1100" dirty="0">
                        <a:effectLst/>
                      </a:endParaRPr>
                    </a:p>
                    <a:p>
                      <a:pPr algn="ctr">
                        <a:lnSpc>
                          <a:spcPct val="115000"/>
                        </a:lnSpc>
                        <a:spcAft>
                          <a:spcPts val="0"/>
                        </a:spcAft>
                      </a:pPr>
                      <a:r>
                        <a:rPr lang="en-US" sz="800" dirty="0">
                          <a:effectLst/>
                        </a:rPr>
                        <a:t>ERASMUS+KA2 PROJECTSTRATEGIC PARTNERSHIP 2016-2019</a:t>
                      </a:r>
                      <a:endParaRPr lang="it-IT" sz="1100" dirty="0">
                        <a:effectLst/>
                      </a:endParaRPr>
                    </a:p>
                    <a:p>
                      <a:pPr>
                        <a:lnSpc>
                          <a:spcPct val="115000"/>
                        </a:lnSpc>
                        <a:spcAft>
                          <a:spcPts val="0"/>
                        </a:spcAft>
                      </a:pPr>
                      <a:r>
                        <a:rPr lang="en-US" sz="900" dirty="0">
                          <a:effectLst/>
                        </a:rPr>
                        <a:t> </a:t>
                      </a:r>
                      <a:endParaRPr lang="it-IT" sz="1100" dirty="0">
                        <a:effectLst/>
                      </a:endParaRPr>
                    </a:p>
                    <a:p>
                      <a:pPr algn="ctr">
                        <a:lnSpc>
                          <a:spcPct val="150000"/>
                        </a:lnSpc>
                        <a:spcAft>
                          <a:spcPts val="0"/>
                        </a:spcAft>
                      </a:pPr>
                      <a:r>
                        <a:rPr lang="en-US" sz="1600" dirty="0" err="1">
                          <a:effectLst/>
                        </a:rPr>
                        <a:t>Ms</a:t>
                      </a:r>
                      <a:r>
                        <a:rPr lang="en-US" sz="1600" dirty="0">
                          <a:effectLst/>
                        </a:rPr>
                        <a:t>: Eva ÅSTRÖM</a:t>
                      </a:r>
                      <a:endParaRPr lang="it-IT" sz="1100" dirty="0">
                        <a:effectLst/>
                      </a:endParaRPr>
                    </a:p>
                    <a:p>
                      <a:pPr algn="ctr">
                        <a:lnSpc>
                          <a:spcPct val="115000"/>
                        </a:lnSpc>
                        <a:spcAft>
                          <a:spcPts val="0"/>
                        </a:spcAft>
                      </a:pPr>
                      <a:r>
                        <a:rPr lang="en-US" sz="1100" dirty="0">
                          <a:effectLst/>
                        </a:rPr>
                        <a:t>SVENSKA PRIVATSKOLA I ULEÅBORG</a:t>
                      </a:r>
                      <a:endParaRPr lang="it-IT" sz="1100" dirty="0">
                        <a:effectLst/>
                      </a:endParaRPr>
                    </a:p>
                    <a:p>
                      <a:pPr algn="ctr">
                        <a:lnSpc>
                          <a:spcPct val="115000"/>
                        </a:lnSpc>
                        <a:spcAft>
                          <a:spcPts val="0"/>
                        </a:spcAft>
                      </a:pPr>
                      <a:r>
                        <a:rPr lang="en-US" sz="1100" dirty="0">
                          <a:effectLst/>
                        </a:rPr>
                        <a:t>OULU - FINLAND</a:t>
                      </a:r>
                      <a:endParaRPr lang="it-IT" sz="11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it-IT" sz="1100" dirty="0">
                        <a:effectLst/>
                      </a:endParaRPr>
                    </a:p>
                    <a:p>
                      <a:pPr algn="ctr">
                        <a:lnSpc>
                          <a:spcPct val="115000"/>
                        </a:lnSpc>
                        <a:spcAft>
                          <a:spcPts val="0"/>
                        </a:spcAft>
                      </a:pPr>
                      <a:r>
                        <a:rPr lang="it-IT" sz="900" dirty="0">
                          <a:effectLst/>
                        </a:rPr>
                        <a:t>LICEO SCIENTIFICO “A. DIAZ”</a:t>
                      </a:r>
                      <a:endParaRPr lang="it-IT" sz="1100" dirty="0">
                        <a:effectLst/>
                      </a:endParaRPr>
                    </a:p>
                    <a:p>
                      <a:pPr algn="ctr">
                        <a:lnSpc>
                          <a:spcPct val="115000"/>
                        </a:lnSpc>
                        <a:spcAft>
                          <a:spcPts val="0"/>
                        </a:spcAft>
                      </a:pPr>
                      <a:r>
                        <a:rPr lang="it-IT" sz="900" dirty="0">
                          <a:effectLst/>
                        </a:rPr>
                        <a:t>CASERTA - ITALY</a:t>
                      </a:r>
                      <a:endParaRPr lang="it-IT" sz="1100" dirty="0">
                        <a:effectLst/>
                      </a:endParaRPr>
                    </a:p>
                    <a:p>
                      <a:pPr algn="ctr">
                        <a:lnSpc>
                          <a:spcPct val="115000"/>
                        </a:lnSpc>
                        <a:spcAft>
                          <a:spcPts val="0"/>
                        </a:spcAft>
                      </a:pPr>
                      <a:r>
                        <a:rPr lang="it-IT" sz="900" dirty="0">
                          <a:effectLst/>
                        </a:rPr>
                        <a:t> </a:t>
                      </a:r>
                      <a:endParaRPr lang="it-IT" sz="1100" dirty="0">
                        <a:effectLst/>
                      </a:endParaRPr>
                    </a:p>
                    <a:p>
                      <a:pPr algn="ctr">
                        <a:lnSpc>
                          <a:spcPct val="150000"/>
                        </a:lnSpc>
                        <a:spcAft>
                          <a:spcPts val="0"/>
                        </a:spcAft>
                      </a:pPr>
                      <a:r>
                        <a:rPr lang="en-US" sz="1000" dirty="0">
                          <a:effectLst/>
                        </a:rPr>
                        <a:t>3rd-7th  OCTOBER  2016</a:t>
                      </a:r>
                      <a:r>
                        <a:rPr lang="en-US" sz="900" dirty="0">
                          <a:effectLst/>
                        </a:rPr>
                        <a:t> -  PROJECT “LEADING LIGHTS”</a:t>
                      </a:r>
                      <a:endParaRPr lang="it-IT" sz="1100" dirty="0">
                        <a:effectLst/>
                      </a:endParaRPr>
                    </a:p>
                    <a:p>
                      <a:pPr algn="ctr">
                        <a:lnSpc>
                          <a:spcPct val="115000"/>
                        </a:lnSpc>
                        <a:spcAft>
                          <a:spcPts val="0"/>
                        </a:spcAft>
                      </a:pPr>
                      <a:r>
                        <a:rPr lang="en-US" sz="800" dirty="0">
                          <a:effectLst/>
                        </a:rPr>
                        <a:t>ERASMUS+KA2 PROJECTSTRATEGIC PARTNERSHIP 2016-2019</a:t>
                      </a:r>
                      <a:endParaRPr lang="it-IT" sz="1100" dirty="0">
                        <a:effectLst/>
                      </a:endParaRPr>
                    </a:p>
                    <a:p>
                      <a:pPr>
                        <a:lnSpc>
                          <a:spcPct val="115000"/>
                        </a:lnSpc>
                        <a:spcAft>
                          <a:spcPts val="0"/>
                        </a:spcAft>
                      </a:pPr>
                      <a:r>
                        <a:rPr lang="en-US" sz="900" dirty="0">
                          <a:effectLst/>
                        </a:rPr>
                        <a:t> </a:t>
                      </a:r>
                      <a:endParaRPr lang="it-IT" sz="1100" dirty="0">
                        <a:effectLst/>
                      </a:endParaRPr>
                    </a:p>
                    <a:p>
                      <a:pPr algn="ctr">
                        <a:lnSpc>
                          <a:spcPct val="150000"/>
                        </a:lnSpc>
                        <a:spcAft>
                          <a:spcPts val="0"/>
                        </a:spcAft>
                      </a:pPr>
                      <a:r>
                        <a:rPr lang="it-IT" sz="1600" dirty="0" err="1">
                          <a:effectLst/>
                        </a:rPr>
                        <a:t>Ms</a:t>
                      </a:r>
                      <a:r>
                        <a:rPr lang="it-IT" sz="1600" dirty="0">
                          <a:effectLst/>
                        </a:rPr>
                        <a:t>: Johanna PETERI</a:t>
                      </a:r>
                      <a:endParaRPr lang="it-IT" sz="1100" dirty="0">
                        <a:effectLst/>
                      </a:endParaRPr>
                    </a:p>
                    <a:p>
                      <a:pPr algn="ctr">
                        <a:lnSpc>
                          <a:spcPct val="115000"/>
                        </a:lnSpc>
                        <a:spcAft>
                          <a:spcPts val="0"/>
                        </a:spcAft>
                      </a:pPr>
                      <a:r>
                        <a:rPr lang="en-US" sz="1100" dirty="0">
                          <a:effectLst/>
                        </a:rPr>
                        <a:t>SVENSKA PRIVATSKOLA I ULEÅBORG</a:t>
                      </a:r>
                      <a:endParaRPr lang="it-IT" sz="1100" dirty="0">
                        <a:effectLst/>
                      </a:endParaRPr>
                    </a:p>
                    <a:p>
                      <a:pPr algn="ctr">
                        <a:lnSpc>
                          <a:spcPct val="115000"/>
                        </a:lnSpc>
                        <a:spcAft>
                          <a:spcPts val="0"/>
                        </a:spcAft>
                      </a:pPr>
                      <a:r>
                        <a:rPr lang="en-US" sz="1100" dirty="0">
                          <a:effectLst/>
                        </a:rPr>
                        <a:t>OULU - FINLAND</a:t>
                      </a:r>
                      <a:endParaRPr lang="it-IT" sz="1100" dirty="0">
                        <a:effectLst/>
                        <a:latin typeface="Calibri"/>
                        <a:ea typeface="Calibri"/>
                        <a:cs typeface="Times New Roman"/>
                      </a:endParaRPr>
                    </a:p>
                  </a:txBody>
                  <a:tcPr marL="68580" marR="68580" marT="0" marB="0"/>
                </a:tc>
              </a:tr>
            </a:tbl>
          </a:graphicData>
        </a:graphic>
      </p:graphicFrame>
      <p:pic>
        <p:nvPicPr>
          <p:cNvPr id="17" name="Immagine 16" descr="C:\Users\Utente\Desktop\Schermata 2016-09-09 alle 10.42.32 PM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97263" y="4998977"/>
            <a:ext cx="382587" cy="323850"/>
          </a:xfrm>
          <a:prstGeom prst="rect">
            <a:avLst/>
          </a:prstGeom>
          <a:noFill/>
          <a:ln>
            <a:solidFill>
              <a:srgbClr val="00B0F0"/>
            </a:solidFill>
          </a:ln>
          <a:scene3d>
            <a:camera prst="orthographicFront"/>
            <a:lightRig rig="threePt" dir="t"/>
          </a:scene3d>
          <a:sp3d>
            <a:bevelT/>
          </a:sp3d>
        </p:spPr>
      </p:pic>
      <p:pic>
        <p:nvPicPr>
          <p:cNvPr id="18" name="Immagine 17" descr="C:\Users\Utente\Desktop\STAR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2743" y="2879921"/>
            <a:ext cx="407987" cy="342900"/>
          </a:xfrm>
          <a:prstGeom prst="rect">
            <a:avLst/>
          </a:prstGeom>
          <a:noFill/>
          <a:ln>
            <a:noFill/>
          </a:ln>
          <a:scene3d>
            <a:camera prst="orthographicFront"/>
            <a:lightRig rig="threePt" dir="t"/>
          </a:scene3d>
          <a:sp3d>
            <a:bevelT/>
          </a:sp3d>
        </p:spPr>
      </p:pic>
      <p:pic>
        <p:nvPicPr>
          <p:cNvPr id="19" name="Immagine 18" descr="C:\Users\Utente\Desktop\Schermata 2016-09-09 alle 10.42.32 PM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7904" y="2899118"/>
            <a:ext cx="382587" cy="323850"/>
          </a:xfrm>
          <a:prstGeom prst="rect">
            <a:avLst/>
          </a:prstGeom>
          <a:noFill/>
          <a:ln>
            <a:solidFill>
              <a:srgbClr val="00B0F0"/>
            </a:solidFill>
          </a:ln>
          <a:scene3d>
            <a:camera prst="orthographicFront"/>
            <a:lightRig rig="threePt" dir="t"/>
          </a:scene3d>
          <a:sp3d>
            <a:bevelT/>
          </a:sp3d>
        </p:spPr>
      </p:pic>
      <p:graphicFrame>
        <p:nvGraphicFramePr>
          <p:cNvPr id="20" name="Tabella 19"/>
          <p:cNvGraphicFramePr>
            <a:graphicFrameLocks noGrp="1"/>
          </p:cNvGraphicFramePr>
          <p:nvPr>
            <p:extLst>
              <p:ext uri="{D42A27DB-BD31-4B8C-83A1-F6EECF244321}">
                <p14:modId xmlns:p14="http://schemas.microsoft.com/office/powerpoint/2010/main" val="1997301785"/>
              </p:ext>
            </p:extLst>
          </p:nvPr>
        </p:nvGraphicFramePr>
        <p:xfrm>
          <a:off x="827584" y="4809508"/>
          <a:ext cx="6984775" cy="2084070"/>
        </p:xfrm>
        <a:graphic>
          <a:graphicData uri="http://schemas.openxmlformats.org/drawingml/2006/table">
            <a:tbl>
              <a:tblPr firstRow="1" firstCol="1" bandRow="1">
                <a:tableStyleId>{5C22544A-7EE6-4342-B048-85BDC9FD1C3A}</a:tableStyleId>
              </a:tblPr>
              <a:tblGrid>
                <a:gridCol w="3600400"/>
                <a:gridCol w="3384375"/>
              </a:tblGrid>
              <a:tr h="1999742">
                <a:tc>
                  <a:txBody>
                    <a:bodyPr/>
                    <a:lstStyle/>
                    <a:p>
                      <a:pPr algn="ctr">
                        <a:lnSpc>
                          <a:spcPct val="115000"/>
                        </a:lnSpc>
                        <a:spcAft>
                          <a:spcPts val="0"/>
                        </a:spcAft>
                      </a:pPr>
                      <a:r>
                        <a:rPr lang="it-IT" sz="800" dirty="0">
                          <a:effectLst/>
                        </a:rPr>
                        <a:t> </a:t>
                      </a:r>
                      <a:endParaRPr lang="it-IT" sz="1100" dirty="0">
                        <a:effectLst/>
                      </a:endParaRPr>
                    </a:p>
                    <a:p>
                      <a:pPr algn="ctr">
                        <a:lnSpc>
                          <a:spcPct val="115000"/>
                        </a:lnSpc>
                        <a:spcAft>
                          <a:spcPts val="0"/>
                        </a:spcAft>
                      </a:pPr>
                      <a:r>
                        <a:rPr lang="it-IT" sz="1100" dirty="0">
                          <a:effectLst/>
                        </a:rPr>
                        <a:t/>
                      </a:r>
                      <a:br>
                        <a:rPr lang="it-IT" sz="1100" dirty="0">
                          <a:effectLst/>
                        </a:rPr>
                      </a:br>
                      <a:r>
                        <a:rPr lang="it-IT" sz="900" dirty="0">
                          <a:effectLst/>
                        </a:rPr>
                        <a:t>LICEO SCIENTIFICO “A. DIAZ”</a:t>
                      </a:r>
                      <a:endParaRPr lang="it-IT" sz="1100" dirty="0">
                        <a:effectLst/>
                      </a:endParaRPr>
                    </a:p>
                    <a:p>
                      <a:pPr algn="ctr">
                        <a:lnSpc>
                          <a:spcPct val="115000"/>
                        </a:lnSpc>
                        <a:spcAft>
                          <a:spcPts val="0"/>
                        </a:spcAft>
                      </a:pPr>
                      <a:r>
                        <a:rPr lang="it-IT" sz="900" dirty="0">
                          <a:effectLst/>
                        </a:rPr>
                        <a:t>CASERTA - ITALY</a:t>
                      </a:r>
                      <a:endParaRPr lang="it-IT" sz="1100" dirty="0">
                        <a:effectLst/>
                      </a:endParaRPr>
                    </a:p>
                    <a:p>
                      <a:pPr algn="ctr">
                        <a:lnSpc>
                          <a:spcPct val="115000"/>
                        </a:lnSpc>
                        <a:spcAft>
                          <a:spcPts val="0"/>
                        </a:spcAft>
                      </a:pPr>
                      <a:r>
                        <a:rPr lang="it-IT" sz="900" dirty="0">
                          <a:effectLst/>
                        </a:rPr>
                        <a:t> </a:t>
                      </a:r>
                      <a:endParaRPr lang="it-IT" sz="1100" dirty="0">
                        <a:effectLst/>
                      </a:endParaRPr>
                    </a:p>
                    <a:p>
                      <a:pPr algn="ctr">
                        <a:lnSpc>
                          <a:spcPct val="150000"/>
                        </a:lnSpc>
                        <a:spcAft>
                          <a:spcPts val="0"/>
                        </a:spcAft>
                      </a:pPr>
                      <a:r>
                        <a:rPr lang="en-US" sz="1000" dirty="0">
                          <a:effectLst/>
                        </a:rPr>
                        <a:t>3rd-7th  OCTOBER  2016</a:t>
                      </a:r>
                      <a:r>
                        <a:rPr lang="en-US" sz="900" dirty="0">
                          <a:effectLst/>
                        </a:rPr>
                        <a:t> -  PROJECT “LEADING LIGHTS”</a:t>
                      </a:r>
                      <a:endParaRPr lang="it-IT" sz="1100" dirty="0">
                        <a:effectLst/>
                      </a:endParaRPr>
                    </a:p>
                    <a:p>
                      <a:pPr algn="ctr">
                        <a:lnSpc>
                          <a:spcPct val="115000"/>
                        </a:lnSpc>
                        <a:spcAft>
                          <a:spcPts val="0"/>
                        </a:spcAft>
                      </a:pPr>
                      <a:r>
                        <a:rPr lang="en-US" sz="800" dirty="0">
                          <a:effectLst/>
                        </a:rPr>
                        <a:t>ERASMUS+KA2 PROJECTSTRATEGIC PARTNERSHIP 2016-2019</a:t>
                      </a:r>
                      <a:endParaRPr lang="it-IT" sz="1100" dirty="0">
                        <a:effectLst/>
                      </a:endParaRPr>
                    </a:p>
                    <a:p>
                      <a:pPr>
                        <a:lnSpc>
                          <a:spcPct val="115000"/>
                        </a:lnSpc>
                        <a:spcAft>
                          <a:spcPts val="0"/>
                        </a:spcAft>
                      </a:pPr>
                      <a:r>
                        <a:rPr lang="en-US" sz="900" dirty="0">
                          <a:effectLst/>
                        </a:rPr>
                        <a:t> </a:t>
                      </a:r>
                      <a:endParaRPr lang="it-IT" sz="1100" dirty="0">
                        <a:effectLst/>
                      </a:endParaRPr>
                    </a:p>
                    <a:p>
                      <a:pPr algn="ctr">
                        <a:lnSpc>
                          <a:spcPct val="150000"/>
                        </a:lnSpc>
                        <a:spcAft>
                          <a:spcPts val="0"/>
                        </a:spcAft>
                      </a:pPr>
                      <a:r>
                        <a:rPr lang="it-IT" sz="1600" dirty="0" err="1">
                          <a:effectLst/>
                        </a:rPr>
                        <a:t>Ms</a:t>
                      </a:r>
                      <a:r>
                        <a:rPr lang="it-IT" sz="1600" dirty="0">
                          <a:effectLst/>
                        </a:rPr>
                        <a:t>: Isabel BARBOSA</a:t>
                      </a:r>
                      <a:endParaRPr lang="it-IT" sz="1100" dirty="0">
                        <a:effectLst/>
                      </a:endParaRPr>
                    </a:p>
                    <a:p>
                      <a:pPr algn="ctr">
                        <a:lnSpc>
                          <a:spcPct val="115000"/>
                        </a:lnSpc>
                        <a:spcAft>
                          <a:spcPts val="0"/>
                        </a:spcAft>
                      </a:pPr>
                      <a:r>
                        <a:rPr lang="it-IT" sz="1100" dirty="0">
                          <a:effectLst/>
                        </a:rPr>
                        <a:t>AGRUPAMENTO DE ESCOLAS SÁ DE MIRANDA</a:t>
                      </a:r>
                    </a:p>
                    <a:p>
                      <a:pPr algn="ctr">
                        <a:lnSpc>
                          <a:spcPct val="115000"/>
                        </a:lnSpc>
                        <a:spcAft>
                          <a:spcPts val="0"/>
                        </a:spcAft>
                      </a:pPr>
                      <a:r>
                        <a:rPr lang="en-US" sz="1100" dirty="0">
                          <a:effectLst/>
                        </a:rPr>
                        <a:t>BRAGA - PORTUGAL</a:t>
                      </a:r>
                      <a:endParaRPr lang="it-IT" sz="11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it-IT" sz="1100" dirty="0">
                        <a:effectLst/>
                      </a:endParaRPr>
                    </a:p>
                    <a:p>
                      <a:pPr algn="ctr">
                        <a:lnSpc>
                          <a:spcPct val="115000"/>
                        </a:lnSpc>
                        <a:spcAft>
                          <a:spcPts val="0"/>
                        </a:spcAft>
                      </a:pPr>
                      <a:r>
                        <a:rPr lang="it-IT" sz="900" dirty="0">
                          <a:effectLst/>
                        </a:rPr>
                        <a:t>LICEO SCIENTIFICO “A. DIAZ”</a:t>
                      </a:r>
                      <a:endParaRPr lang="it-IT" sz="1100" dirty="0">
                        <a:effectLst/>
                      </a:endParaRPr>
                    </a:p>
                    <a:p>
                      <a:pPr algn="ctr">
                        <a:lnSpc>
                          <a:spcPct val="115000"/>
                        </a:lnSpc>
                        <a:spcAft>
                          <a:spcPts val="0"/>
                        </a:spcAft>
                      </a:pPr>
                      <a:r>
                        <a:rPr lang="it-IT" sz="900" dirty="0">
                          <a:effectLst/>
                        </a:rPr>
                        <a:t>CASERTA - ITALY</a:t>
                      </a:r>
                      <a:endParaRPr lang="it-IT" sz="1100" dirty="0">
                        <a:effectLst/>
                      </a:endParaRPr>
                    </a:p>
                    <a:p>
                      <a:pPr algn="ctr">
                        <a:lnSpc>
                          <a:spcPct val="115000"/>
                        </a:lnSpc>
                        <a:spcAft>
                          <a:spcPts val="0"/>
                        </a:spcAft>
                      </a:pPr>
                      <a:r>
                        <a:rPr lang="it-IT" sz="900" dirty="0">
                          <a:effectLst/>
                        </a:rPr>
                        <a:t> </a:t>
                      </a:r>
                      <a:endParaRPr lang="it-IT" sz="1100" dirty="0">
                        <a:effectLst/>
                      </a:endParaRPr>
                    </a:p>
                    <a:p>
                      <a:pPr algn="ctr">
                        <a:lnSpc>
                          <a:spcPct val="150000"/>
                        </a:lnSpc>
                        <a:spcAft>
                          <a:spcPts val="0"/>
                        </a:spcAft>
                      </a:pPr>
                      <a:r>
                        <a:rPr lang="en-US" sz="1000" dirty="0">
                          <a:effectLst/>
                        </a:rPr>
                        <a:t>3rd-7th  OCTOBER  2016</a:t>
                      </a:r>
                      <a:r>
                        <a:rPr lang="en-US" sz="900" dirty="0">
                          <a:effectLst/>
                        </a:rPr>
                        <a:t> -  PROJECT “LEADING LIGHTS”</a:t>
                      </a:r>
                      <a:endParaRPr lang="it-IT" sz="1100" dirty="0">
                        <a:effectLst/>
                      </a:endParaRPr>
                    </a:p>
                    <a:p>
                      <a:pPr algn="ctr">
                        <a:lnSpc>
                          <a:spcPct val="115000"/>
                        </a:lnSpc>
                        <a:spcAft>
                          <a:spcPts val="0"/>
                        </a:spcAft>
                      </a:pPr>
                      <a:r>
                        <a:rPr lang="en-US" sz="800" dirty="0">
                          <a:effectLst/>
                        </a:rPr>
                        <a:t>ERASMUS+KA2 PROJECTSTRATEGIC PARTNERSHIP 2016-2019</a:t>
                      </a:r>
                      <a:endParaRPr lang="it-IT" sz="1100" dirty="0">
                        <a:effectLst/>
                      </a:endParaRPr>
                    </a:p>
                    <a:p>
                      <a:pPr>
                        <a:lnSpc>
                          <a:spcPct val="115000"/>
                        </a:lnSpc>
                        <a:spcAft>
                          <a:spcPts val="0"/>
                        </a:spcAft>
                      </a:pPr>
                      <a:r>
                        <a:rPr lang="en-US" sz="900" dirty="0">
                          <a:effectLst/>
                        </a:rPr>
                        <a:t> </a:t>
                      </a:r>
                      <a:endParaRPr lang="it-IT" sz="1100" dirty="0">
                        <a:effectLst/>
                      </a:endParaRPr>
                    </a:p>
                    <a:p>
                      <a:pPr algn="ctr">
                        <a:lnSpc>
                          <a:spcPct val="150000"/>
                        </a:lnSpc>
                        <a:spcAft>
                          <a:spcPts val="0"/>
                        </a:spcAft>
                      </a:pPr>
                      <a:r>
                        <a:rPr lang="it-IT" sz="1600" dirty="0" err="1">
                          <a:effectLst/>
                        </a:rPr>
                        <a:t>Ms</a:t>
                      </a:r>
                      <a:r>
                        <a:rPr lang="it-IT" sz="1600" dirty="0">
                          <a:effectLst/>
                        </a:rPr>
                        <a:t>: </a:t>
                      </a:r>
                      <a:r>
                        <a:rPr lang="it-IT" sz="1600" dirty="0" err="1">
                          <a:effectLst/>
                        </a:rPr>
                        <a:t>Margarida</a:t>
                      </a:r>
                      <a:r>
                        <a:rPr lang="it-IT" sz="1600" dirty="0">
                          <a:effectLst/>
                        </a:rPr>
                        <a:t> SILVA</a:t>
                      </a:r>
                      <a:endParaRPr lang="it-IT" sz="1100" dirty="0">
                        <a:effectLst/>
                      </a:endParaRPr>
                    </a:p>
                    <a:p>
                      <a:pPr algn="ctr">
                        <a:lnSpc>
                          <a:spcPct val="115000"/>
                        </a:lnSpc>
                        <a:spcAft>
                          <a:spcPts val="0"/>
                        </a:spcAft>
                      </a:pPr>
                      <a:r>
                        <a:rPr lang="it-IT" sz="1100" dirty="0">
                          <a:effectLst/>
                        </a:rPr>
                        <a:t>AGRUPAMENTO DE ESCOLAS SÁ DE MIRANDA</a:t>
                      </a:r>
                    </a:p>
                    <a:p>
                      <a:pPr algn="ctr">
                        <a:lnSpc>
                          <a:spcPct val="115000"/>
                        </a:lnSpc>
                        <a:spcAft>
                          <a:spcPts val="0"/>
                        </a:spcAft>
                      </a:pPr>
                      <a:r>
                        <a:rPr lang="en-US" sz="1100" dirty="0">
                          <a:effectLst/>
                        </a:rPr>
                        <a:t>BRAGA - PORTUGAL</a:t>
                      </a:r>
                      <a:endParaRPr lang="it-IT" sz="1100" dirty="0">
                        <a:effectLst/>
                        <a:latin typeface="Calibri"/>
                        <a:ea typeface="Calibri"/>
                        <a:cs typeface="Times New Roman"/>
                      </a:endParaRPr>
                    </a:p>
                  </a:txBody>
                  <a:tcPr marL="68580" marR="68580" marT="0" marB="0"/>
                </a:tc>
              </a:tr>
            </a:tbl>
          </a:graphicData>
        </a:graphic>
      </p:graphicFrame>
      <p:pic>
        <p:nvPicPr>
          <p:cNvPr id="21" name="Immagine 20" descr="C:\Users\Utente\Desktop\STAR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97174" y="4979927"/>
            <a:ext cx="407987" cy="342900"/>
          </a:xfrm>
          <a:prstGeom prst="rect">
            <a:avLst/>
          </a:prstGeom>
          <a:noFill/>
          <a:ln>
            <a:noFill/>
          </a:ln>
          <a:scene3d>
            <a:camera prst="orthographicFront"/>
            <a:lightRig rig="threePt" dir="t"/>
          </a:scene3d>
          <a:sp3d>
            <a:bevelT/>
          </a:sp3d>
        </p:spPr>
      </p:pic>
      <p:pic>
        <p:nvPicPr>
          <p:cNvPr id="22" name="Immagine 21" descr="C:\Users\Utente\Desktop\Schermata 2016-09-09 alle 10.42.32 PM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02298" y="4979927"/>
            <a:ext cx="382587" cy="323850"/>
          </a:xfrm>
          <a:prstGeom prst="rect">
            <a:avLst/>
          </a:prstGeom>
          <a:noFill/>
          <a:ln>
            <a:solidFill>
              <a:srgbClr val="00B0F0"/>
            </a:solidFill>
          </a:ln>
          <a:scene3d>
            <a:camera prst="orthographicFront"/>
            <a:lightRig rig="threePt" dir="t"/>
          </a:scene3d>
          <a:sp3d>
            <a:bevelT/>
          </a:sp3d>
        </p:spPr>
      </p:pic>
      <p:pic>
        <p:nvPicPr>
          <p:cNvPr id="25" name="Immagine 24" descr="C:\Users\Utente\Desktop\STAR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7" y="5085184"/>
            <a:ext cx="407987" cy="342900"/>
          </a:xfrm>
          <a:prstGeom prst="rect">
            <a:avLst/>
          </a:prstGeom>
          <a:noFill/>
          <a:ln>
            <a:noFill/>
          </a:ln>
          <a:scene3d>
            <a:camera prst="orthographicFront"/>
            <a:lightRig rig="threePt" dir="t"/>
          </a:scene3d>
          <a:sp3d>
            <a:bevelT/>
          </a:sp3d>
        </p:spPr>
      </p:pic>
      <p:pic>
        <p:nvPicPr>
          <p:cNvPr id="26" name="Immagine 25" descr="C:\Users\Utente\Desktop\Schermata 2016-09-09 alle 10.42.32 PM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78494" y="5094709"/>
            <a:ext cx="382587" cy="323850"/>
          </a:xfrm>
          <a:prstGeom prst="rect">
            <a:avLst/>
          </a:prstGeom>
          <a:noFill/>
          <a:ln>
            <a:solidFill>
              <a:srgbClr val="00B0F0"/>
            </a:solidFill>
          </a:ln>
          <a:scene3d>
            <a:camera prst="orthographicFront"/>
            <a:lightRig rig="threePt" dir="t"/>
          </a:scene3d>
          <a:sp3d>
            <a:bevelT/>
          </a:sp3d>
        </p:spPr>
      </p:pic>
      <p:pic>
        <p:nvPicPr>
          <p:cNvPr id="27" name="Immagine 26" descr="C:\Users\Utente\Desktop\STAR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11893" y="2889593"/>
            <a:ext cx="407987" cy="342900"/>
          </a:xfrm>
          <a:prstGeom prst="rect">
            <a:avLst/>
          </a:prstGeom>
          <a:noFill/>
          <a:ln>
            <a:noFill/>
          </a:ln>
          <a:scene3d>
            <a:camera prst="orthographicFront"/>
            <a:lightRig rig="threePt" dir="t"/>
          </a:scene3d>
          <a:sp3d>
            <a:bevelT/>
          </a:sp3d>
        </p:spPr>
      </p:pic>
      <p:pic>
        <p:nvPicPr>
          <p:cNvPr id="28" name="Immagine 27" descr="C:\Users\Utente\Desktop\Schermata 2016-09-09 alle 10.42.32 PM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54185" y="2921915"/>
            <a:ext cx="382587" cy="323850"/>
          </a:xfrm>
          <a:prstGeom prst="rect">
            <a:avLst/>
          </a:prstGeom>
          <a:noFill/>
          <a:ln>
            <a:solidFill>
              <a:srgbClr val="00B0F0"/>
            </a:solidFill>
          </a:ln>
          <a:scene3d>
            <a:camera prst="orthographicFront"/>
            <a:lightRig rig="threePt" dir="t"/>
          </a:scene3d>
          <a:sp3d>
            <a:bevelT/>
          </a:sp3d>
        </p:spPr>
      </p:pic>
    </p:spTree>
    <p:extLst>
      <p:ext uri="{BB962C8B-B14F-4D97-AF65-F5344CB8AC3E}">
        <p14:creationId xmlns:p14="http://schemas.microsoft.com/office/powerpoint/2010/main" val="2074015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3677523073"/>
              </p:ext>
            </p:extLst>
          </p:nvPr>
        </p:nvGraphicFramePr>
        <p:xfrm>
          <a:off x="971599" y="188640"/>
          <a:ext cx="7381825" cy="2232248"/>
        </p:xfrm>
        <a:graphic>
          <a:graphicData uri="http://schemas.openxmlformats.org/drawingml/2006/table">
            <a:tbl>
              <a:tblPr firstRow="1" firstCol="1" bandRow="1">
                <a:tableStyleId>{5C22544A-7EE6-4342-B048-85BDC9FD1C3A}</a:tableStyleId>
              </a:tblPr>
              <a:tblGrid>
                <a:gridCol w="3744417"/>
                <a:gridCol w="3637408"/>
              </a:tblGrid>
              <a:tr h="2232248">
                <a:tc>
                  <a:txBody>
                    <a:bodyPr/>
                    <a:lstStyle/>
                    <a:p>
                      <a:pPr algn="ctr">
                        <a:lnSpc>
                          <a:spcPct val="115000"/>
                        </a:lnSpc>
                        <a:spcAft>
                          <a:spcPts val="0"/>
                        </a:spcAft>
                      </a:pPr>
                      <a:r>
                        <a:rPr lang="it-IT" sz="800" dirty="0">
                          <a:effectLst/>
                        </a:rPr>
                        <a:t> </a:t>
                      </a:r>
                      <a:endParaRPr lang="it-IT" sz="1100" dirty="0">
                        <a:effectLst/>
                      </a:endParaRPr>
                    </a:p>
                    <a:p>
                      <a:pPr algn="ctr">
                        <a:lnSpc>
                          <a:spcPct val="115000"/>
                        </a:lnSpc>
                        <a:spcAft>
                          <a:spcPts val="0"/>
                        </a:spcAft>
                      </a:pPr>
                      <a:r>
                        <a:rPr lang="it-IT" sz="1100" dirty="0">
                          <a:effectLst/>
                        </a:rPr>
                        <a:t/>
                      </a:r>
                      <a:br>
                        <a:rPr lang="it-IT" sz="1100" dirty="0">
                          <a:effectLst/>
                        </a:rPr>
                      </a:br>
                      <a:r>
                        <a:rPr lang="it-IT" sz="900" dirty="0">
                          <a:effectLst/>
                        </a:rPr>
                        <a:t>LICEO SCIENTIFICO “A. DIAZ”</a:t>
                      </a:r>
                      <a:endParaRPr lang="it-IT" sz="1100" dirty="0">
                        <a:effectLst/>
                      </a:endParaRPr>
                    </a:p>
                    <a:p>
                      <a:pPr algn="ctr">
                        <a:lnSpc>
                          <a:spcPct val="115000"/>
                        </a:lnSpc>
                        <a:spcAft>
                          <a:spcPts val="0"/>
                        </a:spcAft>
                      </a:pPr>
                      <a:r>
                        <a:rPr lang="it-IT" sz="900" dirty="0">
                          <a:effectLst/>
                        </a:rPr>
                        <a:t>CASERTA - ITALY</a:t>
                      </a:r>
                      <a:endParaRPr lang="it-IT" sz="1100" dirty="0">
                        <a:effectLst/>
                      </a:endParaRPr>
                    </a:p>
                    <a:p>
                      <a:pPr algn="ctr">
                        <a:lnSpc>
                          <a:spcPct val="115000"/>
                        </a:lnSpc>
                        <a:spcAft>
                          <a:spcPts val="0"/>
                        </a:spcAft>
                      </a:pPr>
                      <a:r>
                        <a:rPr lang="it-IT" sz="900" dirty="0">
                          <a:effectLst/>
                        </a:rPr>
                        <a:t> </a:t>
                      </a:r>
                      <a:endParaRPr lang="it-IT" sz="1100" dirty="0">
                        <a:effectLst/>
                      </a:endParaRPr>
                    </a:p>
                    <a:p>
                      <a:pPr algn="ctr">
                        <a:lnSpc>
                          <a:spcPct val="150000"/>
                        </a:lnSpc>
                        <a:spcAft>
                          <a:spcPts val="0"/>
                        </a:spcAft>
                      </a:pPr>
                      <a:r>
                        <a:rPr lang="en-US" sz="1000" dirty="0">
                          <a:effectLst/>
                        </a:rPr>
                        <a:t>3rd-7th  OCTOBER  2016</a:t>
                      </a:r>
                      <a:r>
                        <a:rPr lang="en-US" sz="900" dirty="0">
                          <a:effectLst/>
                        </a:rPr>
                        <a:t> -  PROJECT “LEADING LIGHTS”</a:t>
                      </a:r>
                      <a:endParaRPr lang="it-IT" sz="1100" dirty="0">
                        <a:effectLst/>
                      </a:endParaRPr>
                    </a:p>
                    <a:p>
                      <a:pPr algn="ctr">
                        <a:lnSpc>
                          <a:spcPct val="115000"/>
                        </a:lnSpc>
                        <a:spcAft>
                          <a:spcPts val="0"/>
                        </a:spcAft>
                      </a:pPr>
                      <a:r>
                        <a:rPr lang="en-US" sz="800" dirty="0">
                          <a:effectLst/>
                        </a:rPr>
                        <a:t>ERASMUS+KA2 PROJECTSTRATEGIC PARTNERSHIP 2016-2019</a:t>
                      </a:r>
                      <a:endParaRPr lang="it-IT" sz="1100" dirty="0">
                        <a:effectLst/>
                      </a:endParaRPr>
                    </a:p>
                    <a:p>
                      <a:pPr>
                        <a:lnSpc>
                          <a:spcPct val="115000"/>
                        </a:lnSpc>
                        <a:spcAft>
                          <a:spcPts val="0"/>
                        </a:spcAft>
                      </a:pPr>
                      <a:r>
                        <a:rPr lang="en-US" sz="900" dirty="0">
                          <a:effectLst/>
                        </a:rPr>
                        <a:t> </a:t>
                      </a:r>
                      <a:endParaRPr lang="it-IT" sz="1100" dirty="0">
                        <a:effectLst/>
                      </a:endParaRPr>
                    </a:p>
                    <a:p>
                      <a:pPr algn="ctr">
                        <a:lnSpc>
                          <a:spcPct val="150000"/>
                        </a:lnSpc>
                        <a:spcAft>
                          <a:spcPts val="0"/>
                        </a:spcAft>
                      </a:pPr>
                      <a:r>
                        <a:rPr lang="it-IT" sz="1600" dirty="0" err="1">
                          <a:effectLst/>
                        </a:rPr>
                        <a:t>Ms</a:t>
                      </a:r>
                      <a:r>
                        <a:rPr lang="it-IT" sz="1600" dirty="0">
                          <a:effectLst/>
                        </a:rPr>
                        <a:t>: Ana CARMONA</a:t>
                      </a:r>
                      <a:endParaRPr lang="it-IT" sz="1100" dirty="0">
                        <a:effectLst/>
                      </a:endParaRPr>
                    </a:p>
                    <a:p>
                      <a:pPr algn="ctr">
                        <a:lnSpc>
                          <a:spcPct val="115000"/>
                        </a:lnSpc>
                        <a:spcAft>
                          <a:spcPts val="0"/>
                        </a:spcAft>
                      </a:pPr>
                      <a:r>
                        <a:rPr lang="it-IT" sz="1100" dirty="0">
                          <a:effectLst/>
                        </a:rPr>
                        <a:t>I.E.S. JUAN ANTONIO FERNANDEZ PEREZ</a:t>
                      </a:r>
                    </a:p>
                    <a:p>
                      <a:pPr algn="ctr">
                        <a:lnSpc>
                          <a:spcPct val="115000"/>
                        </a:lnSpc>
                        <a:spcAft>
                          <a:spcPts val="0"/>
                        </a:spcAft>
                      </a:pPr>
                      <a:r>
                        <a:rPr lang="en-US" sz="1100" dirty="0">
                          <a:effectLst/>
                        </a:rPr>
                        <a:t>MELILLA - SPAIN</a:t>
                      </a:r>
                      <a:endParaRPr lang="it-IT" sz="11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it-IT" sz="1100" dirty="0">
                        <a:effectLst/>
                      </a:endParaRPr>
                    </a:p>
                    <a:p>
                      <a:pPr algn="ctr">
                        <a:lnSpc>
                          <a:spcPct val="115000"/>
                        </a:lnSpc>
                        <a:spcAft>
                          <a:spcPts val="0"/>
                        </a:spcAft>
                      </a:pPr>
                      <a:r>
                        <a:rPr lang="it-IT" sz="900" dirty="0">
                          <a:effectLst/>
                        </a:rPr>
                        <a:t>LICEO SCIENTIFICO “A. DIAZ”</a:t>
                      </a:r>
                      <a:endParaRPr lang="it-IT" sz="1100" dirty="0">
                        <a:effectLst/>
                      </a:endParaRPr>
                    </a:p>
                    <a:p>
                      <a:pPr algn="ctr">
                        <a:lnSpc>
                          <a:spcPct val="115000"/>
                        </a:lnSpc>
                        <a:spcAft>
                          <a:spcPts val="0"/>
                        </a:spcAft>
                      </a:pPr>
                      <a:r>
                        <a:rPr lang="it-IT" sz="900" dirty="0">
                          <a:effectLst/>
                        </a:rPr>
                        <a:t>CASERTA - ITALY</a:t>
                      </a:r>
                      <a:endParaRPr lang="it-IT" sz="1100" dirty="0">
                        <a:effectLst/>
                      </a:endParaRPr>
                    </a:p>
                    <a:p>
                      <a:pPr algn="ctr">
                        <a:lnSpc>
                          <a:spcPct val="115000"/>
                        </a:lnSpc>
                        <a:spcAft>
                          <a:spcPts val="0"/>
                        </a:spcAft>
                      </a:pPr>
                      <a:r>
                        <a:rPr lang="it-IT" sz="900" dirty="0">
                          <a:effectLst/>
                        </a:rPr>
                        <a:t> </a:t>
                      </a:r>
                      <a:endParaRPr lang="it-IT" sz="1100" dirty="0">
                        <a:effectLst/>
                      </a:endParaRPr>
                    </a:p>
                    <a:p>
                      <a:pPr algn="ctr">
                        <a:lnSpc>
                          <a:spcPct val="150000"/>
                        </a:lnSpc>
                        <a:spcAft>
                          <a:spcPts val="0"/>
                        </a:spcAft>
                      </a:pPr>
                      <a:r>
                        <a:rPr lang="en-US" sz="1000" dirty="0">
                          <a:effectLst/>
                        </a:rPr>
                        <a:t>3rd-7th  OCTOBER  2016</a:t>
                      </a:r>
                      <a:r>
                        <a:rPr lang="en-US" sz="900" dirty="0">
                          <a:effectLst/>
                        </a:rPr>
                        <a:t> -  PROJECT “LEADING LIGHTS”</a:t>
                      </a:r>
                      <a:endParaRPr lang="it-IT" sz="1100" dirty="0">
                        <a:effectLst/>
                      </a:endParaRPr>
                    </a:p>
                    <a:p>
                      <a:pPr algn="ctr">
                        <a:lnSpc>
                          <a:spcPct val="115000"/>
                        </a:lnSpc>
                        <a:spcAft>
                          <a:spcPts val="0"/>
                        </a:spcAft>
                      </a:pPr>
                      <a:r>
                        <a:rPr lang="en-US" sz="800" dirty="0">
                          <a:effectLst/>
                        </a:rPr>
                        <a:t>ERASMUS+KA2 PROJECTSTRATEGIC PARTNERSHIP 2016-2019</a:t>
                      </a:r>
                      <a:endParaRPr lang="it-IT" sz="1100" dirty="0">
                        <a:effectLst/>
                      </a:endParaRPr>
                    </a:p>
                    <a:p>
                      <a:pPr>
                        <a:lnSpc>
                          <a:spcPct val="115000"/>
                        </a:lnSpc>
                        <a:spcAft>
                          <a:spcPts val="0"/>
                        </a:spcAft>
                      </a:pPr>
                      <a:r>
                        <a:rPr lang="en-US" sz="900" dirty="0">
                          <a:effectLst/>
                        </a:rPr>
                        <a:t> </a:t>
                      </a:r>
                      <a:endParaRPr lang="it-IT" sz="1100" dirty="0">
                        <a:effectLst/>
                      </a:endParaRPr>
                    </a:p>
                    <a:p>
                      <a:pPr algn="ctr">
                        <a:lnSpc>
                          <a:spcPct val="150000"/>
                        </a:lnSpc>
                        <a:spcAft>
                          <a:spcPts val="0"/>
                        </a:spcAft>
                      </a:pPr>
                      <a:r>
                        <a:rPr lang="it-IT" sz="1600" dirty="0" err="1">
                          <a:effectLst/>
                        </a:rPr>
                        <a:t>Ms</a:t>
                      </a:r>
                      <a:r>
                        <a:rPr lang="it-IT" sz="1600" dirty="0">
                          <a:effectLst/>
                        </a:rPr>
                        <a:t>: </a:t>
                      </a:r>
                      <a:r>
                        <a:rPr lang="it-IT" sz="1600" dirty="0" err="1">
                          <a:effectLst/>
                        </a:rPr>
                        <a:t>Amparo</a:t>
                      </a:r>
                      <a:r>
                        <a:rPr lang="it-IT" sz="1600" dirty="0">
                          <a:effectLst/>
                        </a:rPr>
                        <a:t> ZORRILLA</a:t>
                      </a:r>
                      <a:endParaRPr lang="it-IT" sz="1100" dirty="0">
                        <a:effectLst/>
                      </a:endParaRPr>
                    </a:p>
                    <a:p>
                      <a:pPr algn="ctr">
                        <a:lnSpc>
                          <a:spcPct val="115000"/>
                        </a:lnSpc>
                        <a:spcAft>
                          <a:spcPts val="0"/>
                        </a:spcAft>
                      </a:pPr>
                      <a:r>
                        <a:rPr lang="it-IT" sz="1100" dirty="0">
                          <a:effectLst/>
                        </a:rPr>
                        <a:t>I.E.S. JUAN ANTONIO FERNANDEZ PEREZ</a:t>
                      </a:r>
                    </a:p>
                    <a:p>
                      <a:pPr algn="ctr">
                        <a:lnSpc>
                          <a:spcPct val="115000"/>
                        </a:lnSpc>
                        <a:spcAft>
                          <a:spcPts val="0"/>
                        </a:spcAft>
                      </a:pPr>
                      <a:r>
                        <a:rPr lang="en-US" sz="1100" dirty="0">
                          <a:effectLst/>
                        </a:rPr>
                        <a:t>MELILLA - SPAIN</a:t>
                      </a:r>
                      <a:endParaRPr lang="it-IT" sz="1100" dirty="0">
                        <a:effectLst/>
                        <a:latin typeface="Calibri"/>
                        <a:ea typeface="Calibri"/>
                        <a:cs typeface="Times New Roman"/>
                      </a:endParaRPr>
                    </a:p>
                  </a:txBody>
                  <a:tcPr marL="68580" marR="68580" marT="0" marB="0"/>
                </a:tc>
              </a:tr>
            </a:tbl>
          </a:graphicData>
        </a:graphic>
      </p:graphicFrame>
      <p:graphicFrame>
        <p:nvGraphicFramePr>
          <p:cNvPr id="13" name="Tabella 12"/>
          <p:cNvGraphicFramePr>
            <a:graphicFrameLocks noGrp="1"/>
          </p:cNvGraphicFramePr>
          <p:nvPr>
            <p:extLst>
              <p:ext uri="{D42A27DB-BD31-4B8C-83A1-F6EECF244321}">
                <p14:modId xmlns:p14="http://schemas.microsoft.com/office/powerpoint/2010/main" val="374213016"/>
              </p:ext>
            </p:extLst>
          </p:nvPr>
        </p:nvGraphicFramePr>
        <p:xfrm>
          <a:off x="1043607" y="2556520"/>
          <a:ext cx="7309817" cy="4248472"/>
        </p:xfrm>
        <a:graphic>
          <a:graphicData uri="http://schemas.openxmlformats.org/drawingml/2006/table">
            <a:tbl>
              <a:tblPr firstRow="1" firstCol="1" bandRow="1">
                <a:tableStyleId>{5C22544A-7EE6-4342-B048-85BDC9FD1C3A}</a:tableStyleId>
              </a:tblPr>
              <a:tblGrid>
                <a:gridCol w="3767396"/>
                <a:gridCol w="3542421"/>
              </a:tblGrid>
              <a:tr h="2216784">
                <a:tc>
                  <a:txBody>
                    <a:bodyPr/>
                    <a:lstStyle/>
                    <a:p>
                      <a:pPr algn="ctr">
                        <a:lnSpc>
                          <a:spcPct val="115000"/>
                        </a:lnSpc>
                        <a:spcAft>
                          <a:spcPts val="0"/>
                        </a:spcAft>
                      </a:pPr>
                      <a:r>
                        <a:rPr lang="it-IT" sz="700" dirty="0">
                          <a:effectLst/>
                        </a:rPr>
                        <a:t> </a:t>
                      </a:r>
                      <a:endParaRPr lang="it-IT" sz="1000" dirty="0">
                        <a:effectLst/>
                      </a:endParaRPr>
                    </a:p>
                    <a:p>
                      <a:pPr algn="ctr">
                        <a:lnSpc>
                          <a:spcPct val="115000"/>
                        </a:lnSpc>
                        <a:spcAft>
                          <a:spcPts val="0"/>
                        </a:spcAft>
                      </a:pPr>
                      <a:r>
                        <a:rPr lang="it-IT" sz="1000" dirty="0">
                          <a:effectLst/>
                        </a:rPr>
                        <a:t/>
                      </a:r>
                      <a:br>
                        <a:rPr lang="it-IT" sz="1000" dirty="0">
                          <a:effectLst/>
                        </a:rPr>
                      </a:br>
                      <a:r>
                        <a:rPr lang="it-IT" sz="800" dirty="0">
                          <a:effectLst/>
                        </a:rPr>
                        <a:t>LICEO SCIENTIFICO “A. DIAZ”</a:t>
                      </a:r>
                      <a:endParaRPr lang="it-IT" sz="1000" dirty="0">
                        <a:effectLst/>
                      </a:endParaRPr>
                    </a:p>
                    <a:p>
                      <a:pPr algn="ctr">
                        <a:lnSpc>
                          <a:spcPct val="115000"/>
                        </a:lnSpc>
                        <a:spcAft>
                          <a:spcPts val="0"/>
                        </a:spcAft>
                      </a:pPr>
                      <a:r>
                        <a:rPr lang="it-IT" sz="800" dirty="0">
                          <a:effectLst/>
                        </a:rPr>
                        <a:t>CASERTA - ITALY</a:t>
                      </a:r>
                      <a:endParaRPr lang="it-IT" sz="1000" dirty="0">
                        <a:effectLst/>
                      </a:endParaRPr>
                    </a:p>
                    <a:p>
                      <a:pPr algn="ctr">
                        <a:lnSpc>
                          <a:spcPct val="115000"/>
                        </a:lnSpc>
                        <a:spcAft>
                          <a:spcPts val="0"/>
                        </a:spcAft>
                      </a:pPr>
                      <a:r>
                        <a:rPr lang="it-IT" sz="800" dirty="0">
                          <a:effectLst/>
                        </a:rPr>
                        <a:t> </a:t>
                      </a:r>
                      <a:endParaRPr lang="it-IT" sz="1000" dirty="0">
                        <a:effectLst/>
                      </a:endParaRPr>
                    </a:p>
                    <a:p>
                      <a:pPr algn="ctr">
                        <a:lnSpc>
                          <a:spcPct val="150000"/>
                        </a:lnSpc>
                        <a:spcAft>
                          <a:spcPts val="0"/>
                        </a:spcAft>
                      </a:pPr>
                      <a:r>
                        <a:rPr lang="en-US" sz="900" dirty="0">
                          <a:effectLst/>
                        </a:rPr>
                        <a:t>3rd-7th  OCTOBER  2016</a:t>
                      </a:r>
                      <a:r>
                        <a:rPr lang="en-US" sz="800" dirty="0">
                          <a:effectLst/>
                        </a:rPr>
                        <a:t> -  PROJECT “LEADING LIGHTS”</a:t>
                      </a:r>
                      <a:endParaRPr lang="it-IT" sz="1000" dirty="0">
                        <a:effectLst/>
                      </a:endParaRPr>
                    </a:p>
                    <a:p>
                      <a:pPr algn="ctr">
                        <a:lnSpc>
                          <a:spcPct val="115000"/>
                        </a:lnSpc>
                        <a:spcAft>
                          <a:spcPts val="0"/>
                        </a:spcAft>
                      </a:pPr>
                      <a:r>
                        <a:rPr lang="en-US" sz="700" dirty="0">
                          <a:effectLst/>
                        </a:rPr>
                        <a:t>ERASMUS+KA2 PROJECTSTRATEGIC PARTNERSHIP 2016-2019</a:t>
                      </a:r>
                      <a:endParaRPr lang="it-IT" sz="1000" dirty="0">
                        <a:effectLst/>
                      </a:endParaRPr>
                    </a:p>
                    <a:p>
                      <a:pPr>
                        <a:lnSpc>
                          <a:spcPct val="115000"/>
                        </a:lnSpc>
                        <a:spcAft>
                          <a:spcPts val="0"/>
                        </a:spcAft>
                      </a:pPr>
                      <a:r>
                        <a:rPr lang="en-US" sz="800" dirty="0">
                          <a:effectLst/>
                        </a:rPr>
                        <a:t> </a:t>
                      </a:r>
                      <a:endParaRPr lang="it-IT" sz="1000" dirty="0">
                        <a:effectLst/>
                      </a:endParaRPr>
                    </a:p>
                    <a:p>
                      <a:pPr algn="ctr">
                        <a:lnSpc>
                          <a:spcPct val="150000"/>
                        </a:lnSpc>
                        <a:spcAft>
                          <a:spcPts val="0"/>
                        </a:spcAft>
                      </a:pPr>
                      <a:r>
                        <a:rPr lang="en-US" sz="1400" dirty="0" err="1">
                          <a:effectLst/>
                        </a:rPr>
                        <a:t>Ms</a:t>
                      </a:r>
                      <a:r>
                        <a:rPr lang="en-US" sz="1400" dirty="0">
                          <a:effectLst/>
                        </a:rPr>
                        <a:t>: Polly SETON</a:t>
                      </a:r>
                      <a:endParaRPr lang="it-IT" sz="1000" dirty="0">
                        <a:effectLst/>
                      </a:endParaRPr>
                    </a:p>
                    <a:p>
                      <a:pPr algn="ctr">
                        <a:lnSpc>
                          <a:spcPct val="115000"/>
                        </a:lnSpc>
                        <a:spcAft>
                          <a:spcPts val="0"/>
                        </a:spcAft>
                      </a:pPr>
                      <a:r>
                        <a:rPr lang="en-US" sz="1000" dirty="0">
                          <a:effectLst/>
                        </a:rPr>
                        <a:t>DYFFRYN TAF SCHOOL</a:t>
                      </a:r>
                      <a:endParaRPr lang="it-IT" sz="1000" dirty="0">
                        <a:effectLst/>
                      </a:endParaRPr>
                    </a:p>
                    <a:p>
                      <a:pPr algn="ctr">
                        <a:lnSpc>
                          <a:spcPct val="115000"/>
                        </a:lnSpc>
                        <a:spcAft>
                          <a:spcPts val="0"/>
                        </a:spcAft>
                      </a:pPr>
                      <a:r>
                        <a:rPr lang="en-US" sz="1000" dirty="0">
                          <a:effectLst/>
                        </a:rPr>
                        <a:t>WALES - UK</a:t>
                      </a:r>
                      <a:endParaRPr lang="it-IT" sz="1000" dirty="0">
                        <a:effectLst/>
                        <a:latin typeface="Calibri"/>
                        <a:ea typeface="Calibri"/>
                        <a:cs typeface="Times New Roman"/>
                      </a:endParaRPr>
                    </a:p>
                  </a:txBody>
                  <a:tcPr marL="60950" marR="60950" marT="0" marB="0"/>
                </a:tc>
                <a:tc>
                  <a:txBody>
                    <a:bodyPr/>
                    <a:lstStyle/>
                    <a:p>
                      <a:pPr algn="ctr">
                        <a:lnSpc>
                          <a:spcPct val="115000"/>
                        </a:lnSpc>
                        <a:spcAft>
                          <a:spcPts val="0"/>
                        </a:spcAft>
                      </a:pPr>
                      <a:endParaRPr lang="it-IT" sz="1000">
                        <a:effectLst/>
                      </a:endParaRPr>
                    </a:p>
                    <a:p>
                      <a:pPr algn="ctr">
                        <a:lnSpc>
                          <a:spcPct val="115000"/>
                        </a:lnSpc>
                        <a:spcAft>
                          <a:spcPts val="0"/>
                        </a:spcAft>
                      </a:pPr>
                      <a:r>
                        <a:rPr lang="it-IT" sz="800">
                          <a:effectLst/>
                        </a:rPr>
                        <a:t>LICEO SCIENTIFICO “A. DIAZ”</a:t>
                      </a:r>
                      <a:endParaRPr lang="it-IT" sz="1000">
                        <a:effectLst/>
                      </a:endParaRPr>
                    </a:p>
                    <a:p>
                      <a:pPr algn="ctr">
                        <a:lnSpc>
                          <a:spcPct val="115000"/>
                        </a:lnSpc>
                        <a:spcAft>
                          <a:spcPts val="0"/>
                        </a:spcAft>
                      </a:pPr>
                      <a:r>
                        <a:rPr lang="it-IT" sz="800">
                          <a:effectLst/>
                        </a:rPr>
                        <a:t>CASERTA - ITALY</a:t>
                      </a:r>
                      <a:endParaRPr lang="it-IT" sz="1000">
                        <a:effectLst/>
                      </a:endParaRPr>
                    </a:p>
                    <a:p>
                      <a:pPr algn="ctr">
                        <a:lnSpc>
                          <a:spcPct val="115000"/>
                        </a:lnSpc>
                        <a:spcAft>
                          <a:spcPts val="0"/>
                        </a:spcAft>
                      </a:pPr>
                      <a:r>
                        <a:rPr lang="it-IT" sz="800">
                          <a:effectLst/>
                        </a:rPr>
                        <a:t> </a:t>
                      </a:r>
                      <a:endParaRPr lang="it-IT" sz="1000">
                        <a:effectLst/>
                      </a:endParaRPr>
                    </a:p>
                    <a:p>
                      <a:pPr algn="ctr">
                        <a:lnSpc>
                          <a:spcPct val="150000"/>
                        </a:lnSpc>
                        <a:spcAft>
                          <a:spcPts val="0"/>
                        </a:spcAft>
                      </a:pPr>
                      <a:r>
                        <a:rPr lang="en-US" sz="900">
                          <a:effectLst/>
                        </a:rPr>
                        <a:t>3rd-7th  OCTOBER  2016</a:t>
                      </a:r>
                      <a:r>
                        <a:rPr lang="en-US" sz="800">
                          <a:effectLst/>
                        </a:rPr>
                        <a:t> -  PROJECT “LEADING LIGHTS”</a:t>
                      </a:r>
                      <a:endParaRPr lang="it-IT" sz="1000">
                        <a:effectLst/>
                      </a:endParaRPr>
                    </a:p>
                    <a:p>
                      <a:pPr algn="ctr">
                        <a:lnSpc>
                          <a:spcPct val="115000"/>
                        </a:lnSpc>
                        <a:spcAft>
                          <a:spcPts val="0"/>
                        </a:spcAft>
                      </a:pPr>
                      <a:r>
                        <a:rPr lang="en-US" sz="700">
                          <a:effectLst/>
                        </a:rPr>
                        <a:t>ERASMUS+KA2 PROJECTSTRATEGIC PARTNERSHIP 2016-2019</a:t>
                      </a:r>
                      <a:endParaRPr lang="it-IT" sz="1000">
                        <a:effectLst/>
                      </a:endParaRPr>
                    </a:p>
                    <a:p>
                      <a:pPr>
                        <a:lnSpc>
                          <a:spcPct val="115000"/>
                        </a:lnSpc>
                        <a:spcAft>
                          <a:spcPts val="0"/>
                        </a:spcAft>
                      </a:pPr>
                      <a:r>
                        <a:rPr lang="en-US" sz="800">
                          <a:effectLst/>
                        </a:rPr>
                        <a:t> </a:t>
                      </a:r>
                      <a:endParaRPr lang="it-IT" sz="1000">
                        <a:effectLst/>
                      </a:endParaRPr>
                    </a:p>
                    <a:p>
                      <a:pPr algn="ctr">
                        <a:lnSpc>
                          <a:spcPct val="150000"/>
                        </a:lnSpc>
                        <a:spcAft>
                          <a:spcPts val="0"/>
                        </a:spcAft>
                      </a:pPr>
                      <a:r>
                        <a:rPr lang="en-US" sz="1400">
                          <a:effectLst/>
                        </a:rPr>
                        <a:t>Ms: Liz THOMAS</a:t>
                      </a:r>
                      <a:endParaRPr lang="it-IT" sz="1000">
                        <a:effectLst/>
                      </a:endParaRPr>
                    </a:p>
                    <a:p>
                      <a:pPr algn="ctr">
                        <a:lnSpc>
                          <a:spcPct val="115000"/>
                        </a:lnSpc>
                        <a:spcAft>
                          <a:spcPts val="0"/>
                        </a:spcAft>
                      </a:pPr>
                      <a:r>
                        <a:rPr lang="en-US" sz="1000">
                          <a:effectLst/>
                        </a:rPr>
                        <a:t>DYFFRYN TAF SCHOOL</a:t>
                      </a:r>
                      <a:endParaRPr lang="it-IT" sz="1000">
                        <a:effectLst/>
                      </a:endParaRPr>
                    </a:p>
                    <a:p>
                      <a:pPr algn="ctr">
                        <a:lnSpc>
                          <a:spcPct val="115000"/>
                        </a:lnSpc>
                        <a:spcAft>
                          <a:spcPts val="0"/>
                        </a:spcAft>
                      </a:pPr>
                      <a:r>
                        <a:rPr lang="en-US" sz="1000">
                          <a:effectLst/>
                        </a:rPr>
                        <a:t>WALES - UK</a:t>
                      </a:r>
                      <a:endParaRPr lang="it-IT" sz="1000">
                        <a:effectLst/>
                        <a:latin typeface="Calibri"/>
                        <a:ea typeface="Calibri"/>
                        <a:cs typeface="Times New Roman"/>
                      </a:endParaRPr>
                    </a:p>
                  </a:txBody>
                  <a:tcPr marL="60950" marR="60950" marT="0" marB="0"/>
                </a:tc>
              </a:tr>
              <a:tr h="2031688">
                <a:tc>
                  <a:txBody>
                    <a:bodyPr/>
                    <a:lstStyle/>
                    <a:p>
                      <a:pPr algn="ctr">
                        <a:lnSpc>
                          <a:spcPct val="115000"/>
                        </a:lnSpc>
                        <a:spcAft>
                          <a:spcPts val="0"/>
                        </a:spcAft>
                      </a:pPr>
                      <a:endParaRPr lang="it-IT" sz="1000">
                        <a:effectLst/>
                      </a:endParaRPr>
                    </a:p>
                    <a:p>
                      <a:pPr algn="ctr">
                        <a:lnSpc>
                          <a:spcPct val="115000"/>
                        </a:lnSpc>
                        <a:spcAft>
                          <a:spcPts val="0"/>
                        </a:spcAft>
                      </a:pPr>
                      <a:r>
                        <a:rPr lang="it-IT" sz="800">
                          <a:effectLst/>
                        </a:rPr>
                        <a:t>LICEO SCIENTIFICO “A. DIAZ”</a:t>
                      </a:r>
                      <a:endParaRPr lang="it-IT" sz="1000">
                        <a:effectLst/>
                      </a:endParaRPr>
                    </a:p>
                    <a:p>
                      <a:pPr algn="ctr">
                        <a:lnSpc>
                          <a:spcPct val="115000"/>
                        </a:lnSpc>
                        <a:spcAft>
                          <a:spcPts val="0"/>
                        </a:spcAft>
                      </a:pPr>
                      <a:r>
                        <a:rPr lang="it-IT" sz="800">
                          <a:effectLst/>
                        </a:rPr>
                        <a:t>CASERTA - ITALY</a:t>
                      </a:r>
                      <a:endParaRPr lang="it-IT" sz="1000">
                        <a:effectLst/>
                      </a:endParaRPr>
                    </a:p>
                    <a:p>
                      <a:pPr algn="ctr">
                        <a:lnSpc>
                          <a:spcPct val="115000"/>
                        </a:lnSpc>
                        <a:spcAft>
                          <a:spcPts val="0"/>
                        </a:spcAft>
                      </a:pPr>
                      <a:r>
                        <a:rPr lang="it-IT" sz="800">
                          <a:effectLst/>
                        </a:rPr>
                        <a:t> </a:t>
                      </a:r>
                      <a:endParaRPr lang="it-IT" sz="1000">
                        <a:effectLst/>
                      </a:endParaRPr>
                    </a:p>
                    <a:p>
                      <a:pPr algn="ctr">
                        <a:lnSpc>
                          <a:spcPct val="150000"/>
                        </a:lnSpc>
                        <a:spcAft>
                          <a:spcPts val="0"/>
                        </a:spcAft>
                      </a:pPr>
                      <a:r>
                        <a:rPr lang="en-US" sz="900">
                          <a:effectLst/>
                        </a:rPr>
                        <a:t>3rd-7th  OCTOBER  2016</a:t>
                      </a:r>
                      <a:r>
                        <a:rPr lang="en-US" sz="800">
                          <a:effectLst/>
                        </a:rPr>
                        <a:t> -  PROJECT “LEADING LIGHTS”</a:t>
                      </a:r>
                      <a:endParaRPr lang="it-IT" sz="1000">
                        <a:effectLst/>
                      </a:endParaRPr>
                    </a:p>
                    <a:p>
                      <a:pPr algn="ctr">
                        <a:lnSpc>
                          <a:spcPct val="115000"/>
                        </a:lnSpc>
                        <a:spcAft>
                          <a:spcPts val="0"/>
                        </a:spcAft>
                      </a:pPr>
                      <a:r>
                        <a:rPr lang="en-US" sz="700">
                          <a:effectLst/>
                        </a:rPr>
                        <a:t>ERASMUS+KA2 PROJECTSTRATEGIC PARTNERSHIP 2016-2019</a:t>
                      </a:r>
                      <a:endParaRPr lang="it-IT" sz="1000">
                        <a:effectLst/>
                      </a:endParaRPr>
                    </a:p>
                    <a:p>
                      <a:pPr>
                        <a:lnSpc>
                          <a:spcPct val="115000"/>
                        </a:lnSpc>
                        <a:spcAft>
                          <a:spcPts val="0"/>
                        </a:spcAft>
                      </a:pPr>
                      <a:r>
                        <a:rPr lang="en-US" sz="800">
                          <a:effectLst/>
                        </a:rPr>
                        <a:t> </a:t>
                      </a:r>
                      <a:endParaRPr lang="it-IT" sz="1000">
                        <a:effectLst/>
                      </a:endParaRPr>
                    </a:p>
                    <a:p>
                      <a:pPr algn="ctr">
                        <a:lnSpc>
                          <a:spcPct val="150000"/>
                        </a:lnSpc>
                        <a:spcAft>
                          <a:spcPts val="0"/>
                        </a:spcAft>
                      </a:pPr>
                      <a:r>
                        <a:rPr lang="en-US" sz="1400">
                          <a:effectLst/>
                        </a:rPr>
                        <a:t>Mr: Sion ACCAIOLI</a:t>
                      </a:r>
                      <a:endParaRPr lang="it-IT" sz="1000">
                        <a:effectLst/>
                      </a:endParaRPr>
                    </a:p>
                    <a:p>
                      <a:pPr algn="ctr">
                        <a:lnSpc>
                          <a:spcPct val="115000"/>
                        </a:lnSpc>
                        <a:spcAft>
                          <a:spcPts val="0"/>
                        </a:spcAft>
                      </a:pPr>
                      <a:r>
                        <a:rPr lang="en-US" sz="1000">
                          <a:effectLst/>
                        </a:rPr>
                        <a:t>YSGOL Y STRADE</a:t>
                      </a:r>
                      <a:endParaRPr lang="it-IT" sz="1000">
                        <a:effectLst/>
                      </a:endParaRPr>
                    </a:p>
                    <a:p>
                      <a:pPr algn="ctr">
                        <a:lnSpc>
                          <a:spcPct val="115000"/>
                        </a:lnSpc>
                        <a:spcAft>
                          <a:spcPts val="0"/>
                        </a:spcAft>
                      </a:pPr>
                      <a:r>
                        <a:rPr lang="en-US" sz="1000">
                          <a:effectLst/>
                        </a:rPr>
                        <a:t>WALES - UK</a:t>
                      </a:r>
                      <a:endParaRPr lang="it-IT" sz="1000">
                        <a:effectLst/>
                        <a:latin typeface="Calibri"/>
                        <a:ea typeface="Calibri"/>
                        <a:cs typeface="Times New Roman"/>
                      </a:endParaRPr>
                    </a:p>
                  </a:txBody>
                  <a:tcPr marL="60950" marR="60950" marT="0" marB="0"/>
                </a:tc>
                <a:tc>
                  <a:txBody>
                    <a:bodyPr/>
                    <a:lstStyle/>
                    <a:p>
                      <a:pPr algn="ctr">
                        <a:lnSpc>
                          <a:spcPct val="115000"/>
                        </a:lnSpc>
                        <a:spcAft>
                          <a:spcPts val="0"/>
                        </a:spcAft>
                      </a:pPr>
                      <a:endParaRPr lang="it-IT" sz="1000" dirty="0">
                        <a:effectLst/>
                      </a:endParaRPr>
                    </a:p>
                    <a:p>
                      <a:pPr algn="ctr">
                        <a:lnSpc>
                          <a:spcPct val="115000"/>
                        </a:lnSpc>
                        <a:spcAft>
                          <a:spcPts val="0"/>
                        </a:spcAft>
                      </a:pPr>
                      <a:r>
                        <a:rPr lang="it-IT" sz="800" dirty="0">
                          <a:effectLst/>
                        </a:rPr>
                        <a:t>LICEO SCIENTIFICO “A. DIAZ”</a:t>
                      </a:r>
                      <a:endParaRPr lang="it-IT" sz="1000" dirty="0">
                        <a:effectLst/>
                      </a:endParaRPr>
                    </a:p>
                    <a:p>
                      <a:pPr algn="ctr">
                        <a:lnSpc>
                          <a:spcPct val="115000"/>
                        </a:lnSpc>
                        <a:spcAft>
                          <a:spcPts val="0"/>
                        </a:spcAft>
                      </a:pPr>
                      <a:r>
                        <a:rPr lang="it-IT" sz="800" dirty="0">
                          <a:effectLst/>
                        </a:rPr>
                        <a:t>CASERTA - ITALY</a:t>
                      </a:r>
                      <a:endParaRPr lang="it-IT" sz="1000" dirty="0">
                        <a:effectLst/>
                      </a:endParaRPr>
                    </a:p>
                    <a:p>
                      <a:pPr algn="ctr">
                        <a:lnSpc>
                          <a:spcPct val="115000"/>
                        </a:lnSpc>
                        <a:spcAft>
                          <a:spcPts val="0"/>
                        </a:spcAft>
                      </a:pPr>
                      <a:r>
                        <a:rPr lang="it-IT" sz="800" dirty="0">
                          <a:effectLst/>
                        </a:rPr>
                        <a:t> </a:t>
                      </a:r>
                      <a:endParaRPr lang="it-IT" sz="1000" dirty="0">
                        <a:effectLst/>
                      </a:endParaRPr>
                    </a:p>
                    <a:p>
                      <a:pPr algn="ctr">
                        <a:lnSpc>
                          <a:spcPct val="150000"/>
                        </a:lnSpc>
                        <a:spcAft>
                          <a:spcPts val="0"/>
                        </a:spcAft>
                      </a:pPr>
                      <a:r>
                        <a:rPr lang="en-US" sz="900" dirty="0">
                          <a:effectLst/>
                        </a:rPr>
                        <a:t>3rd-7th  OCTOBER  2016</a:t>
                      </a:r>
                      <a:r>
                        <a:rPr lang="en-US" sz="800" dirty="0">
                          <a:effectLst/>
                        </a:rPr>
                        <a:t> -  PROJECT “LEADING LIGHTS”</a:t>
                      </a:r>
                      <a:endParaRPr lang="it-IT" sz="1000" dirty="0">
                        <a:effectLst/>
                      </a:endParaRPr>
                    </a:p>
                    <a:p>
                      <a:pPr algn="ctr">
                        <a:lnSpc>
                          <a:spcPct val="115000"/>
                        </a:lnSpc>
                        <a:spcAft>
                          <a:spcPts val="0"/>
                        </a:spcAft>
                      </a:pPr>
                      <a:r>
                        <a:rPr lang="en-US" sz="700" dirty="0">
                          <a:effectLst/>
                        </a:rPr>
                        <a:t>ERASMUS+KA2 PROJECTSTRATEGIC PARTNERSHIP 2016-2019</a:t>
                      </a:r>
                      <a:endParaRPr lang="it-IT" sz="1000" dirty="0">
                        <a:effectLst/>
                      </a:endParaRPr>
                    </a:p>
                    <a:p>
                      <a:pPr>
                        <a:lnSpc>
                          <a:spcPct val="115000"/>
                        </a:lnSpc>
                        <a:spcAft>
                          <a:spcPts val="0"/>
                        </a:spcAft>
                      </a:pPr>
                      <a:r>
                        <a:rPr lang="en-US" sz="800" dirty="0">
                          <a:effectLst/>
                        </a:rPr>
                        <a:t> </a:t>
                      </a:r>
                      <a:endParaRPr lang="it-IT" sz="1000" dirty="0">
                        <a:effectLst/>
                      </a:endParaRPr>
                    </a:p>
                    <a:p>
                      <a:pPr algn="ctr">
                        <a:lnSpc>
                          <a:spcPct val="150000"/>
                        </a:lnSpc>
                        <a:spcAft>
                          <a:spcPts val="0"/>
                        </a:spcAft>
                      </a:pPr>
                      <a:r>
                        <a:rPr lang="en-US" sz="1400" dirty="0" err="1">
                          <a:effectLst/>
                        </a:rPr>
                        <a:t>Ms</a:t>
                      </a:r>
                      <a:r>
                        <a:rPr lang="en-US" sz="1400" dirty="0">
                          <a:effectLst/>
                        </a:rPr>
                        <a:t>: Iris WILLIAMS</a:t>
                      </a:r>
                      <a:endParaRPr lang="it-IT" sz="1000" dirty="0">
                        <a:effectLst/>
                      </a:endParaRPr>
                    </a:p>
                    <a:p>
                      <a:pPr algn="ctr">
                        <a:lnSpc>
                          <a:spcPct val="115000"/>
                        </a:lnSpc>
                        <a:spcAft>
                          <a:spcPts val="0"/>
                        </a:spcAft>
                      </a:pPr>
                      <a:r>
                        <a:rPr lang="en-US" sz="1000" dirty="0">
                          <a:effectLst/>
                        </a:rPr>
                        <a:t>YSGOL Y STRADE</a:t>
                      </a:r>
                      <a:endParaRPr lang="it-IT" sz="1000" dirty="0">
                        <a:effectLst/>
                      </a:endParaRPr>
                    </a:p>
                    <a:p>
                      <a:pPr algn="ctr">
                        <a:lnSpc>
                          <a:spcPct val="115000"/>
                        </a:lnSpc>
                        <a:spcAft>
                          <a:spcPts val="0"/>
                        </a:spcAft>
                      </a:pPr>
                      <a:r>
                        <a:rPr lang="en-US" sz="1000" dirty="0">
                          <a:effectLst/>
                        </a:rPr>
                        <a:t>WALES - UK</a:t>
                      </a:r>
                      <a:endParaRPr lang="it-IT" sz="1000" dirty="0">
                        <a:effectLst/>
                        <a:latin typeface="Calibri"/>
                        <a:ea typeface="Calibri"/>
                        <a:cs typeface="Times New Roman"/>
                      </a:endParaRPr>
                    </a:p>
                  </a:txBody>
                  <a:tcPr marL="60950" marR="60950" marT="0" marB="0"/>
                </a:tc>
              </a:tr>
            </a:tbl>
          </a:graphicData>
        </a:graphic>
      </p:graphicFrame>
      <p:pic>
        <p:nvPicPr>
          <p:cNvPr id="14" name="Immagine 13" descr="C:\Users\Utente\Desktop\STAR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41900" y="370446"/>
            <a:ext cx="407987" cy="342900"/>
          </a:xfrm>
          <a:prstGeom prst="rect">
            <a:avLst/>
          </a:prstGeom>
          <a:noFill/>
          <a:ln>
            <a:noFill/>
          </a:ln>
          <a:scene3d>
            <a:camera prst="orthographicFront"/>
            <a:lightRig rig="threePt" dir="t"/>
          </a:scene3d>
          <a:sp3d>
            <a:bevelT/>
          </a:sp3d>
        </p:spPr>
      </p:pic>
      <p:pic>
        <p:nvPicPr>
          <p:cNvPr id="15" name="Immagine 14" descr="C:\Users\Utente\Desktop\Schermata 2016-09-09 alle 10.42.32 PM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0851" y="389496"/>
            <a:ext cx="382587" cy="323850"/>
          </a:xfrm>
          <a:prstGeom prst="rect">
            <a:avLst/>
          </a:prstGeom>
          <a:noFill/>
          <a:ln>
            <a:solidFill>
              <a:srgbClr val="00B0F0"/>
            </a:solidFill>
          </a:ln>
          <a:scene3d>
            <a:camera prst="orthographicFront"/>
            <a:lightRig rig="threePt" dir="t"/>
          </a:scene3d>
          <a:sp3d>
            <a:bevelT/>
          </a:sp3d>
        </p:spPr>
      </p:pic>
      <p:pic>
        <p:nvPicPr>
          <p:cNvPr id="16" name="Immagine 15" descr="C:\Users\Utente\Desktop\STAR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00195" y="2755049"/>
            <a:ext cx="407987" cy="342900"/>
          </a:xfrm>
          <a:prstGeom prst="rect">
            <a:avLst/>
          </a:prstGeom>
          <a:noFill/>
          <a:ln>
            <a:noFill/>
          </a:ln>
          <a:scene3d>
            <a:camera prst="orthographicFront"/>
            <a:lightRig rig="threePt" dir="t"/>
          </a:scene3d>
          <a:sp3d>
            <a:bevelT/>
          </a:sp3d>
        </p:spPr>
      </p:pic>
      <p:pic>
        <p:nvPicPr>
          <p:cNvPr id="18" name="Immagine 17" descr="C:\Users\Utente\Desktop\STAR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352362"/>
            <a:ext cx="407987" cy="342900"/>
          </a:xfrm>
          <a:prstGeom prst="rect">
            <a:avLst/>
          </a:prstGeom>
          <a:noFill/>
          <a:ln>
            <a:noFill/>
          </a:ln>
          <a:scene3d>
            <a:camera prst="orthographicFront"/>
            <a:lightRig rig="threePt" dir="t"/>
          </a:scene3d>
          <a:sp3d>
            <a:bevelT/>
          </a:sp3d>
        </p:spPr>
      </p:pic>
      <p:pic>
        <p:nvPicPr>
          <p:cNvPr id="19" name="Immagine 18" descr="C:\Users\Utente\Desktop\Schermata 2016-09-09 alle 10.42.32 PM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79371" y="390794"/>
            <a:ext cx="382587" cy="323850"/>
          </a:xfrm>
          <a:prstGeom prst="rect">
            <a:avLst/>
          </a:prstGeom>
          <a:noFill/>
          <a:ln>
            <a:solidFill>
              <a:srgbClr val="00B0F0"/>
            </a:solidFill>
          </a:ln>
          <a:scene3d>
            <a:camera prst="orthographicFront"/>
            <a:lightRig rig="threePt" dir="t"/>
          </a:scene3d>
          <a:sp3d>
            <a:bevelT/>
          </a:sp3d>
        </p:spPr>
      </p:pic>
      <p:pic>
        <p:nvPicPr>
          <p:cNvPr id="21" name="Immagine 20" descr="C:\Users\Utente\Desktop\Schermata 2016-09-09 alle 10.42.32 PM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7990" y="4911388"/>
            <a:ext cx="382587" cy="323850"/>
          </a:xfrm>
          <a:prstGeom prst="rect">
            <a:avLst/>
          </a:prstGeom>
          <a:noFill/>
          <a:ln>
            <a:solidFill>
              <a:srgbClr val="00B0F0"/>
            </a:solidFill>
          </a:ln>
          <a:scene3d>
            <a:camera prst="orthographicFront"/>
            <a:lightRig rig="threePt" dir="t"/>
          </a:scene3d>
          <a:sp3d>
            <a:bevelT/>
          </a:sp3d>
        </p:spPr>
      </p:pic>
      <p:pic>
        <p:nvPicPr>
          <p:cNvPr id="23" name="Immagine 22" descr="C:\Users\Utente\Desktop\Schermata 2016-09-09 alle 10.42.32 PM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2144" y="2741986"/>
            <a:ext cx="382587" cy="323850"/>
          </a:xfrm>
          <a:prstGeom prst="rect">
            <a:avLst/>
          </a:prstGeom>
          <a:noFill/>
          <a:ln>
            <a:solidFill>
              <a:srgbClr val="00B0F0"/>
            </a:solidFill>
          </a:ln>
          <a:scene3d>
            <a:camera prst="orthographicFront"/>
            <a:lightRig rig="threePt" dir="t"/>
          </a:scene3d>
          <a:sp3d>
            <a:bevelT/>
          </a:sp3d>
        </p:spPr>
      </p:pic>
      <p:pic>
        <p:nvPicPr>
          <p:cNvPr id="26" name="Immagine 25" descr="C:\Users\Utente\Desktop\STAR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39" y="2708920"/>
            <a:ext cx="407987" cy="342900"/>
          </a:xfrm>
          <a:prstGeom prst="rect">
            <a:avLst/>
          </a:prstGeom>
          <a:noFill/>
          <a:ln>
            <a:noFill/>
          </a:ln>
          <a:scene3d>
            <a:camera prst="orthographicFront"/>
            <a:lightRig rig="threePt" dir="t"/>
          </a:scene3d>
          <a:sp3d>
            <a:bevelT/>
          </a:sp3d>
        </p:spPr>
      </p:pic>
      <p:pic>
        <p:nvPicPr>
          <p:cNvPr id="27" name="Immagine 26" descr="C:\Users\Utente\Desktop\Schermata 2016-09-09 alle 10.42.32 PM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43584" y="2764574"/>
            <a:ext cx="382587" cy="323850"/>
          </a:xfrm>
          <a:prstGeom prst="rect">
            <a:avLst/>
          </a:prstGeom>
          <a:noFill/>
          <a:ln>
            <a:solidFill>
              <a:srgbClr val="00B0F0"/>
            </a:solidFill>
          </a:ln>
          <a:scene3d>
            <a:camera prst="orthographicFront"/>
            <a:lightRig rig="threePt" dir="t"/>
          </a:scene3d>
          <a:sp3d>
            <a:bevelT/>
          </a:sp3d>
        </p:spPr>
      </p:pic>
      <p:pic>
        <p:nvPicPr>
          <p:cNvPr id="28" name="Immagine 27" descr="C:\Users\Utente\Desktop\STAR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68816" y="4922798"/>
            <a:ext cx="407987" cy="342900"/>
          </a:xfrm>
          <a:prstGeom prst="rect">
            <a:avLst/>
          </a:prstGeom>
          <a:noFill/>
          <a:ln>
            <a:noFill/>
          </a:ln>
          <a:scene3d>
            <a:camera prst="orthographicFront"/>
            <a:lightRig rig="threePt" dir="t"/>
          </a:scene3d>
          <a:sp3d>
            <a:bevelT/>
          </a:sp3d>
        </p:spPr>
      </p:pic>
      <p:pic>
        <p:nvPicPr>
          <p:cNvPr id="29" name="Immagine 28" descr="C:\Users\Utente\Desktop\Schermata 2016-09-09 alle 10.42.32 PM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9181" y="4922798"/>
            <a:ext cx="382587" cy="323850"/>
          </a:xfrm>
          <a:prstGeom prst="rect">
            <a:avLst/>
          </a:prstGeom>
          <a:noFill/>
          <a:ln>
            <a:solidFill>
              <a:srgbClr val="00B0F0"/>
            </a:solidFill>
          </a:ln>
          <a:scene3d>
            <a:camera prst="orthographicFront"/>
            <a:lightRig rig="threePt" dir="t"/>
          </a:scene3d>
          <a:sp3d>
            <a:bevelT/>
          </a:sp3d>
        </p:spPr>
      </p:pic>
      <p:pic>
        <p:nvPicPr>
          <p:cNvPr id="30" name="Immagine 29" descr="C:\Users\Utente\Desktop\STAR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2244" y="4869160"/>
            <a:ext cx="407987" cy="342900"/>
          </a:xfrm>
          <a:prstGeom prst="rect">
            <a:avLst/>
          </a:prstGeom>
          <a:noFill/>
          <a:ln>
            <a:noFill/>
          </a:ln>
          <a:scene3d>
            <a:camera prst="orthographicFront"/>
            <a:lightRig rig="threePt" dir="t"/>
          </a:scene3d>
          <a:sp3d>
            <a:bevelT/>
          </a:sp3d>
        </p:spPr>
      </p:pic>
    </p:spTree>
    <p:extLst>
      <p:ext uri="{BB962C8B-B14F-4D97-AF65-F5344CB8AC3E}">
        <p14:creationId xmlns:p14="http://schemas.microsoft.com/office/powerpoint/2010/main" val="3784679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1137475103"/>
              </p:ext>
            </p:extLst>
          </p:nvPr>
        </p:nvGraphicFramePr>
        <p:xfrm>
          <a:off x="1043608" y="1412776"/>
          <a:ext cx="7128792" cy="2659996"/>
        </p:xfrm>
        <a:graphic>
          <a:graphicData uri="http://schemas.openxmlformats.org/drawingml/2006/table">
            <a:tbl>
              <a:tblPr firstRow="1" firstCol="1" bandRow="1">
                <a:tableStyleId>{5C22544A-7EE6-4342-B048-85BDC9FD1C3A}</a:tableStyleId>
              </a:tblPr>
              <a:tblGrid>
                <a:gridCol w="3600400"/>
                <a:gridCol w="3528392"/>
              </a:tblGrid>
              <a:tr h="2659996">
                <a:tc>
                  <a:txBody>
                    <a:bodyPr/>
                    <a:lstStyle/>
                    <a:p>
                      <a:pPr algn="ctr">
                        <a:lnSpc>
                          <a:spcPct val="115000"/>
                        </a:lnSpc>
                        <a:spcAft>
                          <a:spcPts val="0"/>
                        </a:spcAft>
                      </a:pPr>
                      <a:r>
                        <a:rPr lang="it-IT" sz="800" dirty="0">
                          <a:effectLst/>
                        </a:rPr>
                        <a:t> </a:t>
                      </a:r>
                      <a:endParaRPr lang="it-IT" sz="1100" dirty="0">
                        <a:effectLst/>
                      </a:endParaRPr>
                    </a:p>
                    <a:p>
                      <a:pPr algn="ctr">
                        <a:lnSpc>
                          <a:spcPct val="115000"/>
                        </a:lnSpc>
                        <a:spcAft>
                          <a:spcPts val="0"/>
                        </a:spcAft>
                      </a:pPr>
                      <a:r>
                        <a:rPr lang="it-IT" sz="1100" dirty="0">
                          <a:effectLst/>
                        </a:rPr>
                        <a:t/>
                      </a:r>
                      <a:br>
                        <a:rPr lang="it-IT" sz="1100" dirty="0">
                          <a:effectLst/>
                        </a:rPr>
                      </a:br>
                      <a:r>
                        <a:rPr lang="it-IT" sz="900" dirty="0">
                          <a:effectLst/>
                        </a:rPr>
                        <a:t>LICEO SCIENTIFICO “A. DIAZ”</a:t>
                      </a:r>
                      <a:endParaRPr lang="it-IT" sz="1100" dirty="0">
                        <a:effectLst/>
                      </a:endParaRPr>
                    </a:p>
                    <a:p>
                      <a:pPr algn="ctr">
                        <a:lnSpc>
                          <a:spcPct val="115000"/>
                        </a:lnSpc>
                        <a:spcAft>
                          <a:spcPts val="0"/>
                        </a:spcAft>
                      </a:pPr>
                      <a:r>
                        <a:rPr lang="it-IT" sz="900" dirty="0">
                          <a:effectLst/>
                        </a:rPr>
                        <a:t>CASERTA - ITALY</a:t>
                      </a:r>
                      <a:endParaRPr lang="it-IT" sz="1100" dirty="0">
                        <a:effectLst/>
                      </a:endParaRPr>
                    </a:p>
                    <a:p>
                      <a:pPr algn="ctr">
                        <a:lnSpc>
                          <a:spcPct val="115000"/>
                        </a:lnSpc>
                        <a:spcAft>
                          <a:spcPts val="0"/>
                        </a:spcAft>
                      </a:pPr>
                      <a:r>
                        <a:rPr lang="it-IT" sz="900" dirty="0">
                          <a:effectLst/>
                        </a:rPr>
                        <a:t> </a:t>
                      </a:r>
                      <a:endParaRPr lang="it-IT" sz="1100" dirty="0">
                        <a:effectLst/>
                      </a:endParaRPr>
                    </a:p>
                    <a:p>
                      <a:pPr algn="ctr">
                        <a:lnSpc>
                          <a:spcPct val="150000"/>
                        </a:lnSpc>
                        <a:spcAft>
                          <a:spcPts val="0"/>
                        </a:spcAft>
                      </a:pPr>
                      <a:r>
                        <a:rPr lang="en-US" sz="1000" dirty="0">
                          <a:effectLst/>
                        </a:rPr>
                        <a:t>3rd-7th  OCTOBER  2016</a:t>
                      </a:r>
                      <a:r>
                        <a:rPr lang="en-US" sz="900" dirty="0">
                          <a:effectLst/>
                        </a:rPr>
                        <a:t> -  PROJECT “LEADING LIGHTS”</a:t>
                      </a:r>
                      <a:endParaRPr lang="it-IT" sz="1100" dirty="0">
                        <a:effectLst/>
                      </a:endParaRPr>
                    </a:p>
                    <a:p>
                      <a:pPr algn="ctr">
                        <a:lnSpc>
                          <a:spcPct val="115000"/>
                        </a:lnSpc>
                        <a:spcAft>
                          <a:spcPts val="0"/>
                        </a:spcAft>
                      </a:pPr>
                      <a:r>
                        <a:rPr lang="en-US" sz="800" dirty="0">
                          <a:effectLst/>
                        </a:rPr>
                        <a:t>ERASMUS+KA2 PROJECTSTRATEGIC PARTNERSHIP 2016-2019</a:t>
                      </a:r>
                      <a:endParaRPr lang="it-IT" sz="1100" dirty="0">
                        <a:effectLst/>
                      </a:endParaRPr>
                    </a:p>
                    <a:p>
                      <a:pPr>
                        <a:lnSpc>
                          <a:spcPct val="115000"/>
                        </a:lnSpc>
                        <a:spcAft>
                          <a:spcPts val="0"/>
                        </a:spcAft>
                      </a:pPr>
                      <a:r>
                        <a:rPr lang="en-US" sz="900" dirty="0">
                          <a:effectLst/>
                        </a:rPr>
                        <a:t> </a:t>
                      </a:r>
                      <a:endParaRPr lang="it-IT" sz="1100" dirty="0">
                        <a:effectLst/>
                      </a:endParaRPr>
                    </a:p>
                    <a:p>
                      <a:pPr algn="ctr">
                        <a:lnSpc>
                          <a:spcPct val="150000"/>
                        </a:lnSpc>
                        <a:spcAft>
                          <a:spcPts val="0"/>
                        </a:spcAft>
                      </a:pPr>
                      <a:r>
                        <a:rPr lang="en-US" sz="1600" dirty="0" err="1">
                          <a:effectLst/>
                        </a:rPr>
                        <a:t>Ms</a:t>
                      </a:r>
                      <a:r>
                        <a:rPr lang="en-US" sz="1600" dirty="0">
                          <a:effectLst/>
                        </a:rPr>
                        <a:t>: Sylvie VANDER-BAUWHEDE</a:t>
                      </a:r>
                      <a:endParaRPr lang="it-IT" sz="1100" dirty="0">
                        <a:effectLst/>
                      </a:endParaRPr>
                    </a:p>
                    <a:p>
                      <a:pPr algn="ctr">
                        <a:lnSpc>
                          <a:spcPct val="115000"/>
                        </a:lnSpc>
                        <a:spcAft>
                          <a:spcPts val="0"/>
                        </a:spcAft>
                      </a:pPr>
                      <a:r>
                        <a:rPr lang="en-US" sz="1100" dirty="0">
                          <a:effectLst/>
                        </a:rPr>
                        <a:t>LYCÉE ANTOINE de ST-EXUPERY</a:t>
                      </a:r>
                      <a:endParaRPr lang="it-IT" sz="1100" dirty="0">
                        <a:effectLst/>
                      </a:endParaRPr>
                    </a:p>
                    <a:p>
                      <a:pPr algn="ctr">
                        <a:lnSpc>
                          <a:spcPct val="115000"/>
                        </a:lnSpc>
                        <a:spcAft>
                          <a:spcPts val="0"/>
                        </a:spcAft>
                      </a:pPr>
                      <a:r>
                        <a:rPr lang="en-US" sz="1100" dirty="0">
                          <a:effectLst/>
                        </a:rPr>
                        <a:t>LES AVIRONS - LA REUNION</a:t>
                      </a:r>
                      <a:endParaRPr lang="it-IT" sz="11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it-IT" sz="1100" dirty="0">
                        <a:effectLst/>
                      </a:endParaRPr>
                    </a:p>
                    <a:p>
                      <a:pPr algn="ctr">
                        <a:lnSpc>
                          <a:spcPct val="115000"/>
                        </a:lnSpc>
                        <a:spcAft>
                          <a:spcPts val="0"/>
                        </a:spcAft>
                      </a:pPr>
                      <a:r>
                        <a:rPr lang="it-IT" sz="900" dirty="0">
                          <a:effectLst/>
                        </a:rPr>
                        <a:t>LICEO SCIENTIFICO “A. DIAZ”</a:t>
                      </a:r>
                      <a:endParaRPr lang="it-IT" sz="1100" dirty="0">
                        <a:effectLst/>
                      </a:endParaRPr>
                    </a:p>
                    <a:p>
                      <a:pPr algn="ctr">
                        <a:lnSpc>
                          <a:spcPct val="115000"/>
                        </a:lnSpc>
                        <a:spcAft>
                          <a:spcPts val="0"/>
                        </a:spcAft>
                      </a:pPr>
                      <a:r>
                        <a:rPr lang="it-IT" sz="900" dirty="0">
                          <a:effectLst/>
                        </a:rPr>
                        <a:t>CASERTA - ITALY</a:t>
                      </a:r>
                      <a:endParaRPr lang="it-IT" sz="1100" dirty="0">
                        <a:effectLst/>
                      </a:endParaRPr>
                    </a:p>
                    <a:p>
                      <a:pPr algn="ctr">
                        <a:lnSpc>
                          <a:spcPct val="115000"/>
                        </a:lnSpc>
                        <a:spcAft>
                          <a:spcPts val="0"/>
                        </a:spcAft>
                      </a:pPr>
                      <a:r>
                        <a:rPr lang="it-IT" sz="900" dirty="0">
                          <a:effectLst/>
                        </a:rPr>
                        <a:t> </a:t>
                      </a:r>
                      <a:endParaRPr lang="it-IT" sz="1100" dirty="0">
                        <a:effectLst/>
                      </a:endParaRPr>
                    </a:p>
                    <a:p>
                      <a:pPr algn="ctr">
                        <a:lnSpc>
                          <a:spcPct val="150000"/>
                        </a:lnSpc>
                        <a:spcAft>
                          <a:spcPts val="0"/>
                        </a:spcAft>
                      </a:pPr>
                      <a:r>
                        <a:rPr lang="en-US" sz="1000" dirty="0">
                          <a:effectLst/>
                        </a:rPr>
                        <a:t>3rd-7th  OCTOBER  2016</a:t>
                      </a:r>
                      <a:r>
                        <a:rPr lang="en-US" sz="900" dirty="0">
                          <a:effectLst/>
                        </a:rPr>
                        <a:t> -  PROJECT “LEADING LIGHTS”</a:t>
                      </a:r>
                      <a:endParaRPr lang="it-IT" sz="1100" dirty="0">
                        <a:effectLst/>
                      </a:endParaRPr>
                    </a:p>
                    <a:p>
                      <a:pPr algn="ctr">
                        <a:lnSpc>
                          <a:spcPct val="115000"/>
                        </a:lnSpc>
                        <a:spcAft>
                          <a:spcPts val="0"/>
                        </a:spcAft>
                      </a:pPr>
                      <a:r>
                        <a:rPr lang="en-US" sz="800" dirty="0">
                          <a:effectLst/>
                        </a:rPr>
                        <a:t>ERASMUS+KA2 PROJECTSTRATEGIC PARTNERSHIP 2016-2019</a:t>
                      </a:r>
                      <a:endParaRPr lang="it-IT" sz="1100" dirty="0">
                        <a:effectLst/>
                      </a:endParaRPr>
                    </a:p>
                    <a:p>
                      <a:pPr>
                        <a:lnSpc>
                          <a:spcPct val="115000"/>
                        </a:lnSpc>
                        <a:spcAft>
                          <a:spcPts val="0"/>
                        </a:spcAft>
                      </a:pPr>
                      <a:r>
                        <a:rPr lang="en-US" sz="900" dirty="0">
                          <a:effectLst/>
                        </a:rPr>
                        <a:t> </a:t>
                      </a:r>
                      <a:endParaRPr lang="it-IT" sz="1100" dirty="0">
                        <a:effectLst/>
                      </a:endParaRPr>
                    </a:p>
                    <a:p>
                      <a:pPr algn="ctr">
                        <a:lnSpc>
                          <a:spcPct val="150000"/>
                        </a:lnSpc>
                        <a:spcAft>
                          <a:spcPts val="0"/>
                        </a:spcAft>
                      </a:pPr>
                      <a:r>
                        <a:rPr lang="en-US" sz="1600" dirty="0" err="1">
                          <a:effectLst/>
                        </a:rPr>
                        <a:t>Ms</a:t>
                      </a:r>
                      <a:r>
                        <a:rPr lang="en-US" sz="1600" dirty="0">
                          <a:effectLst/>
                        </a:rPr>
                        <a:t>: Pascale PAYET-JUGAND</a:t>
                      </a:r>
                      <a:endParaRPr lang="it-IT" sz="1100" dirty="0">
                        <a:effectLst/>
                      </a:endParaRPr>
                    </a:p>
                    <a:p>
                      <a:pPr algn="ctr">
                        <a:lnSpc>
                          <a:spcPct val="115000"/>
                        </a:lnSpc>
                        <a:spcAft>
                          <a:spcPts val="0"/>
                        </a:spcAft>
                      </a:pPr>
                      <a:r>
                        <a:rPr lang="en-US" sz="1100" dirty="0">
                          <a:effectLst/>
                        </a:rPr>
                        <a:t>LYCÉE ANTOINE de ST-EXUPERY</a:t>
                      </a:r>
                      <a:endParaRPr lang="it-IT" sz="1100" dirty="0">
                        <a:effectLst/>
                      </a:endParaRPr>
                    </a:p>
                    <a:p>
                      <a:pPr algn="ctr">
                        <a:lnSpc>
                          <a:spcPct val="115000"/>
                        </a:lnSpc>
                        <a:spcAft>
                          <a:spcPts val="0"/>
                        </a:spcAft>
                      </a:pPr>
                      <a:r>
                        <a:rPr lang="en-US" sz="1100" dirty="0">
                          <a:effectLst/>
                        </a:rPr>
                        <a:t>LES AVIRONS - LA REUNION</a:t>
                      </a:r>
                      <a:endParaRPr lang="it-IT" sz="1100" dirty="0">
                        <a:effectLst/>
                        <a:latin typeface="Calibri"/>
                        <a:ea typeface="Calibri"/>
                        <a:cs typeface="Times New Roman"/>
                      </a:endParaRPr>
                    </a:p>
                  </a:txBody>
                  <a:tcPr marL="68580" marR="68580" marT="0" marB="0"/>
                </a:tc>
              </a:tr>
            </a:tbl>
          </a:graphicData>
        </a:graphic>
      </p:graphicFrame>
      <p:pic>
        <p:nvPicPr>
          <p:cNvPr id="5" name="Immagine 4" descr="C:\Users\Utente\Desktop\STAR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43670" y="1637796"/>
            <a:ext cx="407988" cy="342900"/>
          </a:xfrm>
          <a:prstGeom prst="rect">
            <a:avLst/>
          </a:prstGeom>
          <a:noFill/>
          <a:ln>
            <a:noFill/>
          </a:ln>
          <a:scene3d>
            <a:camera prst="orthographicFront"/>
            <a:lightRig rig="threePt" dir="t"/>
          </a:scene3d>
          <a:sp3d>
            <a:bevelT/>
          </a:sp3d>
        </p:spPr>
      </p:pic>
      <p:pic>
        <p:nvPicPr>
          <p:cNvPr id="6" name="Immagine 5" descr="C:\Users\Utente\Desktop\Schermata 2016-09-09 alle 10.42.32 PM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23928" y="1640245"/>
            <a:ext cx="382588" cy="323850"/>
          </a:xfrm>
          <a:prstGeom prst="rect">
            <a:avLst/>
          </a:prstGeom>
          <a:noFill/>
          <a:ln>
            <a:solidFill>
              <a:srgbClr val="00B0F0"/>
            </a:solidFill>
          </a:ln>
          <a:scene3d>
            <a:camera prst="orthographicFront"/>
            <a:lightRig rig="threePt" dir="t"/>
          </a:scene3d>
          <a:sp3d>
            <a:bevelT/>
          </a:sp3d>
        </p:spPr>
      </p:pic>
      <p:pic>
        <p:nvPicPr>
          <p:cNvPr id="9" name="Immagine 8" descr="C:\Users\Utente\Desktop\STAR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9984" y="1664990"/>
            <a:ext cx="407988" cy="342900"/>
          </a:xfrm>
          <a:prstGeom prst="rect">
            <a:avLst/>
          </a:prstGeom>
          <a:noFill/>
          <a:ln>
            <a:noFill/>
          </a:ln>
          <a:scene3d>
            <a:camera prst="orthographicFront"/>
            <a:lightRig rig="threePt" dir="t"/>
          </a:scene3d>
          <a:sp3d>
            <a:bevelT/>
          </a:sp3d>
        </p:spPr>
      </p:pic>
      <p:pic>
        <p:nvPicPr>
          <p:cNvPr id="10" name="Immagine 9" descr="C:\Users\Utente\Desktop\Schermata 2016-09-09 alle 10.42.32 PM (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55582" y="1674515"/>
            <a:ext cx="382588" cy="323850"/>
          </a:xfrm>
          <a:prstGeom prst="rect">
            <a:avLst/>
          </a:prstGeom>
          <a:noFill/>
          <a:ln>
            <a:solidFill>
              <a:srgbClr val="00B0F0"/>
            </a:solidFill>
          </a:ln>
          <a:scene3d>
            <a:camera prst="orthographicFront"/>
            <a:lightRig rig="threePt" dir="t"/>
          </a:scene3d>
          <a:sp3d>
            <a:bevelT/>
          </a:sp3d>
        </p:spPr>
      </p:pic>
    </p:spTree>
    <p:extLst>
      <p:ext uri="{BB962C8B-B14F-4D97-AF65-F5344CB8AC3E}">
        <p14:creationId xmlns:p14="http://schemas.microsoft.com/office/powerpoint/2010/main" val="3020483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2960" y="0"/>
            <a:ext cx="7520940" cy="692696"/>
          </a:xfrm>
        </p:spPr>
        <p:txBody>
          <a:bodyPr/>
          <a:lstStyle/>
          <a:p>
            <a:r>
              <a:rPr lang="it-IT" sz="3600" dirty="0" smtClean="0">
                <a:solidFill>
                  <a:srgbClr val="002060"/>
                </a:solidFill>
                <a:effectLst>
                  <a:outerShdw blurRad="38100" dist="38100" dir="2700000" algn="tl">
                    <a:srgbClr val="000000">
                      <a:alpha val="43137"/>
                    </a:srgbClr>
                  </a:outerShdw>
                </a:effectLst>
              </a:rPr>
              <a:t>DESCRIPTION OF THE PROJECT</a:t>
            </a:r>
            <a:endParaRPr lang="it-IT" sz="3600" dirty="0">
              <a:solidFill>
                <a:srgbClr val="002060"/>
              </a:solidFill>
              <a:effectLst>
                <a:outerShdw blurRad="38100" dist="38100" dir="2700000" algn="tl">
                  <a:srgbClr val="000000">
                    <a:alpha val="43137"/>
                  </a:srgbClr>
                </a:outerShdw>
              </a:effectLst>
            </a:endParaRPr>
          </a:p>
        </p:txBody>
      </p:sp>
      <p:sp>
        <p:nvSpPr>
          <p:cNvPr id="4" name="Segnaposto contenuto 3"/>
          <p:cNvSpPr>
            <a:spLocks noGrp="1"/>
          </p:cNvSpPr>
          <p:nvPr>
            <p:ph idx="1"/>
          </p:nvPr>
        </p:nvSpPr>
        <p:spPr>
          <a:xfrm>
            <a:off x="0" y="692696"/>
            <a:ext cx="9144000" cy="6264696"/>
          </a:xfrm>
        </p:spPr>
        <p:style>
          <a:lnRef idx="0">
            <a:schemeClr val="accent2"/>
          </a:lnRef>
          <a:fillRef idx="3">
            <a:schemeClr val="accent2"/>
          </a:fillRef>
          <a:effectRef idx="3">
            <a:schemeClr val="accent2"/>
          </a:effectRef>
          <a:fontRef idx="minor">
            <a:schemeClr val="lt1"/>
          </a:fontRef>
        </p:style>
        <p:txBody>
          <a:bodyPr>
            <a:noAutofit/>
          </a:bodyPr>
          <a:lstStyle/>
          <a:p>
            <a:r>
              <a:rPr lang="en-US" sz="2400" dirty="0">
                <a:latin typeface="Cambria"/>
                <a:ea typeface="Calibri"/>
                <a:cs typeface="Times New Roman"/>
              </a:rPr>
              <a:t>The three year project </a:t>
            </a:r>
            <a:r>
              <a:rPr lang="en-US" sz="2400" dirty="0">
                <a:solidFill>
                  <a:srgbClr val="002060"/>
                </a:solidFill>
                <a:latin typeface="Cambria"/>
                <a:ea typeface="Calibri"/>
                <a:cs typeface="Times New Roman"/>
              </a:rPr>
              <a:t>"LEADING LIGHTS" </a:t>
            </a:r>
            <a:r>
              <a:rPr lang="en-US" sz="2400" dirty="0" smtClean="0">
                <a:solidFill>
                  <a:srgbClr val="002060"/>
                </a:solidFill>
                <a:highlight>
                  <a:srgbClr val="FFFF00"/>
                </a:highlight>
                <a:latin typeface="Cambria"/>
                <a:ea typeface="Calibri"/>
                <a:cs typeface="Times New Roman"/>
              </a:rPr>
              <a:t>aims </a:t>
            </a:r>
            <a:r>
              <a:rPr lang="en-US" sz="2400" dirty="0">
                <a:solidFill>
                  <a:srgbClr val="002060"/>
                </a:solidFill>
                <a:highlight>
                  <a:srgbClr val="FFFF00"/>
                </a:highlight>
                <a:latin typeface="Cambria"/>
                <a:ea typeface="Calibri"/>
                <a:cs typeface="Times New Roman"/>
              </a:rPr>
              <a:t>to shine a spotlight</a:t>
            </a:r>
            <a:r>
              <a:rPr lang="en-US" sz="2400" dirty="0">
                <a:latin typeface="Cambria"/>
                <a:ea typeface="Calibri"/>
                <a:cs typeface="Times New Roman"/>
              </a:rPr>
              <a:t> on some of the many forms of discrimination that are increasingly casting a shadow across Europe and contributing to disparities in learning outcomes and life </a:t>
            </a:r>
            <a:r>
              <a:rPr lang="en-US" sz="2400" dirty="0" smtClean="0">
                <a:latin typeface="Cambria"/>
                <a:ea typeface="Calibri"/>
                <a:cs typeface="Times New Roman"/>
              </a:rPr>
              <a:t>chances</a:t>
            </a:r>
            <a:r>
              <a:rPr lang="en-US" sz="2400" dirty="0">
                <a:latin typeface="Cambria"/>
                <a:ea typeface="Calibri"/>
                <a:cs typeface="Times New Roman"/>
              </a:rPr>
              <a:t>. </a:t>
            </a:r>
            <a:r>
              <a:rPr lang="en-US" sz="2400" dirty="0" smtClean="0">
                <a:latin typeface="Cambria"/>
                <a:ea typeface="Calibri"/>
                <a:cs typeface="Times New Roman"/>
              </a:rPr>
              <a:t>The </a:t>
            </a:r>
            <a:r>
              <a:rPr lang="en-US" sz="2400" dirty="0">
                <a:latin typeface="Cambria"/>
                <a:ea typeface="Calibri"/>
                <a:cs typeface="Times New Roman"/>
              </a:rPr>
              <a:t>main  </a:t>
            </a:r>
            <a:r>
              <a:rPr lang="en-US" sz="2400" dirty="0" smtClean="0">
                <a:latin typeface="Cambria"/>
                <a:ea typeface="Calibri"/>
                <a:cs typeface="Times New Roman"/>
              </a:rPr>
              <a:t>purpose of this project is </a:t>
            </a:r>
            <a:r>
              <a:rPr lang="en-US" sz="2400" dirty="0">
                <a:latin typeface="Cambria"/>
                <a:ea typeface="Calibri"/>
                <a:cs typeface="Times New Roman"/>
              </a:rPr>
              <a:t>to challenge the younger generation  to contemplate on identities and prejudices, to raise students’ awareness on equality and racism, especially in the light of the current refugee crisis, to learn about the forms of discrimination, and to become active citizens by collaborating to combat this in all its forms . </a:t>
            </a:r>
          </a:p>
          <a:p>
            <a:r>
              <a:rPr lang="en-US" sz="2400" dirty="0">
                <a:latin typeface="Cambria"/>
                <a:ea typeface="Calibri"/>
                <a:cs typeface="Times New Roman"/>
              </a:rPr>
              <a:t>The project brings together schools who are right at the edge of Europe including several who are even on another continent, those that are experiencing the refugee crisis as a daily reality and those that are very far removed from it in a unique collaboration.</a:t>
            </a:r>
            <a:endParaRPr lang="en-US" sz="2400" dirty="0" smtClean="0">
              <a:latin typeface="Cambria"/>
              <a:ea typeface="Calibri"/>
              <a:cs typeface="Times New Roman"/>
            </a:endParaRPr>
          </a:p>
          <a:p>
            <a:endParaRPr lang="en-US" sz="2400" dirty="0">
              <a:latin typeface="Cambria"/>
              <a:ea typeface="Calibri"/>
              <a:cs typeface="Times New Roman"/>
            </a:endParaRPr>
          </a:p>
          <a:p>
            <a:endParaRPr lang="en-US" sz="2400" dirty="0" smtClean="0">
              <a:latin typeface="Cambria"/>
              <a:ea typeface="Calibri"/>
              <a:cs typeface="Times New Roman"/>
            </a:endParaRPr>
          </a:p>
          <a:p>
            <a:r>
              <a:rPr lang="en-US" sz="2400" dirty="0" smtClean="0">
                <a:latin typeface="Cambria"/>
                <a:ea typeface="Calibri"/>
                <a:cs typeface="Times New Roman"/>
              </a:rPr>
              <a:t> </a:t>
            </a:r>
            <a:endParaRPr lang="it-IT" sz="2400" dirty="0"/>
          </a:p>
        </p:txBody>
      </p:sp>
    </p:spTree>
    <p:extLst>
      <p:ext uri="{BB962C8B-B14F-4D97-AF65-F5344CB8AC3E}">
        <p14:creationId xmlns:p14="http://schemas.microsoft.com/office/powerpoint/2010/main" val="507236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dirty="0" err="1" smtClean="0">
                <a:solidFill>
                  <a:srgbClr val="002060"/>
                </a:solidFill>
                <a:effectLst>
                  <a:outerShdw blurRad="38100" dist="38100" dir="2700000" algn="tl">
                    <a:srgbClr val="000000">
                      <a:alpha val="43137"/>
                    </a:srgbClr>
                  </a:outerShdw>
                </a:effectLst>
              </a:rPr>
              <a:t>Description</a:t>
            </a:r>
            <a:r>
              <a:rPr lang="it-IT" sz="4000" dirty="0" smtClean="0">
                <a:solidFill>
                  <a:srgbClr val="002060"/>
                </a:solidFill>
                <a:effectLst>
                  <a:outerShdw blurRad="38100" dist="38100" dir="2700000" algn="tl">
                    <a:srgbClr val="000000">
                      <a:alpha val="43137"/>
                    </a:srgbClr>
                  </a:outerShdw>
                </a:effectLst>
              </a:rPr>
              <a:t> of the </a:t>
            </a:r>
            <a:r>
              <a:rPr lang="it-IT" sz="4000" dirty="0" err="1" smtClean="0">
                <a:solidFill>
                  <a:srgbClr val="002060"/>
                </a:solidFill>
                <a:effectLst>
                  <a:outerShdw blurRad="38100" dist="38100" dir="2700000" algn="tl">
                    <a:srgbClr val="000000">
                      <a:alpha val="43137"/>
                    </a:srgbClr>
                  </a:outerShdw>
                </a:effectLst>
              </a:rPr>
              <a:t>project</a:t>
            </a:r>
            <a:endParaRPr lang="it-IT" sz="4000" dirty="0">
              <a:solidFill>
                <a:srgbClr val="00206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0" y="908720"/>
            <a:ext cx="9144000" cy="5949280"/>
          </a:xfrm>
        </p:spPr>
        <p:style>
          <a:lnRef idx="0">
            <a:schemeClr val="accent2"/>
          </a:lnRef>
          <a:fillRef idx="3">
            <a:schemeClr val="accent2"/>
          </a:fillRef>
          <a:effectRef idx="3">
            <a:schemeClr val="accent2"/>
          </a:effectRef>
          <a:fontRef idx="minor">
            <a:schemeClr val="lt1"/>
          </a:fontRef>
        </p:style>
        <p:txBody>
          <a:bodyPr>
            <a:noAutofit/>
          </a:bodyPr>
          <a:lstStyle/>
          <a:p>
            <a:r>
              <a:rPr lang="en-US" sz="3600" dirty="0"/>
              <a:t>"Leading Lights" is a developing project which focuses on  different aspects of equality over a three-year period:</a:t>
            </a:r>
            <a:endParaRPr lang="it-IT" sz="3600" dirty="0"/>
          </a:p>
          <a:p>
            <a:r>
              <a:rPr lang="en-US" sz="3600" dirty="0"/>
              <a:t>Year one: Tuning into Equality Challenges </a:t>
            </a:r>
            <a:endParaRPr lang="it-IT" sz="3600" dirty="0"/>
          </a:p>
          <a:p>
            <a:endParaRPr lang="en-US" sz="3600" dirty="0" smtClean="0"/>
          </a:p>
          <a:p>
            <a:r>
              <a:rPr lang="en-US" sz="3600" dirty="0" smtClean="0"/>
              <a:t>Year </a:t>
            </a:r>
            <a:r>
              <a:rPr lang="en-US" sz="3600" dirty="0"/>
              <a:t>two: Celebrating Difference</a:t>
            </a:r>
            <a:endParaRPr lang="it-IT" sz="3600" dirty="0"/>
          </a:p>
          <a:p>
            <a:endParaRPr lang="en-US" sz="3600" dirty="0" smtClean="0"/>
          </a:p>
          <a:p>
            <a:r>
              <a:rPr lang="en-US" sz="3600" dirty="0"/>
              <a:t> </a:t>
            </a:r>
            <a:r>
              <a:rPr lang="en-US" sz="3600" dirty="0" smtClean="0"/>
              <a:t>Year </a:t>
            </a:r>
            <a:r>
              <a:rPr lang="en-US" sz="3600" dirty="0"/>
              <a:t>three: Reaching a Helping Hand</a:t>
            </a:r>
            <a:endParaRPr lang="it-IT" sz="3600" dirty="0"/>
          </a:p>
          <a:p>
            <a:endParaRPr lang="it-IT" sz="3600" dirty="0"/>
          </a:p>
        </p:txBody>
      </p:sp>
    </p:spTree>
    <p:extLst>
      <p:ext uri="{BB962C8B-B14F-4D97-AF65-F5344CB8AC3E}">
        <p14:creationId xmlns:p14="http://schemas.microsoft.com/office/powerpoint/2010/main" val="2371061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1187624" y="0"/>
            <a:ext cx="7520940" cy="764704"/>
          </a:xfrm>
        </p:spPr>
        <p:txBody>
          <a:bodyPr/>
          <a:lstStyle/>
          <a:p>
            <a:r>
              <a:rPr lang="it-IT" sz="4000" dirty="0" smtClean="0">
                <a:solidFill>
                  <a:srgbClr val="0070C0"/>
                </a:solidFill>
                <a:effectLst>
                  <a:outerShdw blurRad="38100" dist="38100" dir="2700000" algn="tl">
                    <a:srgbClr val="000000">
                      <a:alpha val="43137"/>
                    </a:srgbClr>
                  </a:outerShdw>
                </a:effectLst>
              </a:rPr>
              <a:t> </a:t>
            </a:r>
            <a:r>
              <a:rPr lang="it-IT" sz="4000" dirty="0" err="1" smtClean="0">
                <a:solidFill>
                  <a:srgbClr val="0070C0"/>
                </a:solidFill>
                <a:effectLst>
                  <a:outerShdw blurRad="38100" dist="38100" dir="2700000" algn="tl">
                    <a:srgbClr val="000000">
                      <a:alpha val="43137"/>
                    </a:srgbClr>
                  </a:outerShdw>
                </a:effectLst>
              </a:rPr>
              <a:t>Priorities</a:t>
            </a:r>
            <a:r>
              <a:rPr lang="it-IT" sz="4000" dirty="0" smtClean="0">
                <a:solidFill>
                  <a:srgbClr val="0070C0"/>
                </a:solidFill>
                <a:effectLst>
                  <a:outerShdw blurRad="38100" dist="38100" dir="2700000" algn="tl">
                    <a:srgbClr val="000000">
                      <a:alpha val="43137"/>
                    </a:srgbClr>
                  </a:outerShdw>
                </a:effectLst>
              </a:rPr>
              <a:t> of the </a:t>
            </a:r>
            <a:r>
              <a:rPr lang="it-IT" sz="4000" dirty="0" err="1" smtClean="0">
                <a:solidFill>
                  <a:srgbClr val="0070C0"/>
                </a:solidFill>
                <a:effectLst>
                  <a:outerShdw blurRad="38100" dist="38100" dir="2700000" algn="tl">
                    <a:srgbClr val="000000">
                      <a:alpha val="43137"/>
                    </a:srgbClr>
                  </a:outerShdw>
                </a:effectLst>
              </a:rPr>
              <a:t>project</a:t>
            </a:r>
            <a:r>
              <a:rPr lang="it-IT" sz="4000" dirty="0" smtClean="0">
                <a:solidFill>
                  <a:srgbClr val="0070C0"/>
                </a:solidFill>
                <a:effectLst>
                  <a:outerShdw blurRad="38100" dist="38100" dir="2700000" algn="tl">
                    <a:srgbClr val="000000">
                      <a:alpha val="43137"/>
                    </a:srgbClr>
                  </a:outerShdw>
                </a:effectLst>
              </a:rPr>
              <a:t>   </a:t>
            </a:r>
            <a:endParaRPr lang="it-IT" sz="4000" dirty="0">
              <a:solidFill>
                <a:srgbClr val="0070C0"/>
              </a:solidFill>
              <a:effectLst>
                <a:outerShdw blurRad="38100" dist="38100" dir="2700000" algn="tl">
                  <a:srgbClr val="000000">
                    <a:alpha val="43137"/>
                  </a:srgbClr>
                </a:outerShdw>
              </a:effectLst>
            </a:endParaRPr>
          </a:p>
        </p:txBody>
      </p:sp>
      <p:sp>
        <p:nvSpPr>
          <p:cNvPr id="7" name="Segnaposto contenuto 6"/>
          <p:cNvSpPr>
            <a:spLocks noGrp="1"/>
          </p:cNvSpPr>
          <p:nvPr>
            <p:ph idx="1"/>
          </p:nvPr>
        </p:nvSpPr>
        <p:spPr>
          <a:xfrm>
            <a:off x="0" y="764704"/>
            <a:ext cx="9144000" cy="6093296"/>
          </a:xfrm>
        </p:spPr>
        <p:style>
          <a:lnRef idx="0">
            <a:schemeClr val="accent2"/>
          </a:lnRef>
          <a:fillRef idx="3">
            <a:schemeClr val="accent2"/>
          </a:fillRef>
          <a:effectRef idx="3">
            <a:schemeClr val="accent2"/>
          </a:effectRef>
          <a:fontRef idx="minor">
            <a:schemeClr val="lt1"/>
          </a:fontRef>
        </p:style>
        <p:txBody>
          <a:bodyPr>
            <a:normAutofit/>
          </a:bodyPr>
          <a:lstStyle/>
          <a:p>
            <a:endParaRPr lang="it-IT" sz="2400" dirty="0" smtClean="0"/>
          </a:p>
          <a:p>
            <a:r>
              <a:rPr lang="it-IT" sz="4400" dirty="0" smtClean="0"/>
              <a:t>HORIZONTAL: </a:t>
            </a:r>
            <a:r>
              <a:rPr lang="it-IT" sz="4400" dirty="0" smtClean="0">
                <a:solidFill>
                  <a:srgbClr val="002060"/>
                </a:solidFill>
                <a:effectLst>
                  <a:outerShdw blurRad="38100" dist="38100" dir="2700000" algn="tl">
                    <a:srgbClr val="000000">
                      <a:alpha val="43137"/>
                    </a:srgbClr>
                  </a:outerShdw>
                </a:effectLst>
              </a:rPr>
              <a:t>INCLUSIVE EDUCATION, TRAINING AND YOUTH</a:t>
            </a:r>
          </a:p>
          <a:p>
            <a:endParaRPr lang="it-IT" sz="4400" dirty="0" smtClean="0"/>
          </a:p>
          <a:p>
            <a:r>
              <a:rPr lang="it-IT" sz="4400" dirty="0" smtClean="0"/>
              <a:t>SCHOOL EDUCATION: </a:t>
            </a:r>
            <a:r>
              <a:rPr lang="it-IT" sz="4400" dirty="0" smtClean="0">
                <a:solidFill>
                  <a:srgbClr val="002060"/>
                </a:solidFill>
                <a:effectLst>
                  <a:outerShdw blurRad="38100" dist="38100" dir="2700000" algn="tl">
                    <a:srgbClr val="000000">
                      <a:alpha val="43137"/>
                    </a:srgbClr>
                  </a:outerShdw>
                </a:effectLst>
              </a:rPr>
              <a:t>STRENGTHENING THE PROFILE OF THE TEACHING PROFESSIONS</a:t>
            </a:r>
            <a:endParaRPr lang="it-IT" sz="44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77705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694" y="0"/>
            <a:ext cx="9134305" cy="1844824"/>
          </a:xfrm>
        </p:spPr>
        <p:txBody>
          <a:bodyPr/>
          <a:lstStyle/>
          <a:p>
            <a:r>
              <a:rPr lang="it-IT" dirty="0" smtClean="0"/>
              <a:t/>
            </a:r>
            <a:br>
              <a:rPr lang="it-IT" dirty="0" smtClean="0"/>
            </a:br>
            <a:r>
              <a:rPr lang="it-IT" dirty="0"/>
              <a:t/>
            </a:r>
            <a:br>
              <a:rPr lang="it-IT" dirty="0"/>
            </a:br>
            <a:r>
              <a:rPr lang="it-IT" dirty="0" smtClean="0"/>
              <a:t/>
            </a:r>
            <a:br>
              <a:rPr lang="it-IT" dirty="0" smtClean="0"/>
            </a:br>
            <a:r>
              <a:rPr lang="it-IT" dirty="0" smtClean="0">
                <a:solidFill>
                  <a:srgbClr val="0070C0"/>
                </a:solidFill>
                <a:effectLst>
                  <a:outerShdw blurRad="38100" dist="38100" dir="2700000" algn="tl">
                    <a:srgbClr val="000000">
                      <a:alpha val="43137"/>
                    </a:srgbClr>
                  </a:outerShdw>
                </a:effectLst>
              </a:rPr>
              <a:t>THE MOST RELEVANT TOPICS ADDRESSED BY THE PROJECT ARE</a:t>
            </a:r>
            <a:r>
              <a:rPr lang="it-IT" dirty="0" smtClean="0">
                <a:solidFill>
                  <a:srgbClr val="002060"/>
                </a:solidFill>
                <a:effectLst>
                  <a:outerShdw blurRad="38100" dist="38100" dir="2700000" algn="tl">
                    <a:srgbClr val="000000">
                      <a:alpha val="43137"/>
                    </a:srgbClr>
                  </a:outerShdw>
                </a:effectLst>
              </a:rPr>
              <a:t>:</a:t>
            </a:r>
            <a:r>
              <a:rPr lang="it-IT" dirty="0" smtClean="0">
                <a:solidFill>
                  <a:srgbClr val="FF0000"/>
                </a:solidFill>
                <a:effectLst>
                  <a:outerShdw blurRad="38100" dist="38100" dir="2700000" algn="tl">
                    <a:srgbClr val="000000">
                      <a:alpha val="43137"/>
                    </a:srgbClr>
                  </a:outerShdw>
                </a:effectLst>
              </a:rPr>
              <a:t>         </a:t>
            </a:r>
            <a:r>
              <a:rPr lang="it-IT" dirty="0" smtClean="0">
                <a:solidFill>
                  <a:srgbClr val="002060"/>
                </a:solidFill>
                <a:effectLst>
                  <a:outerShdw blurRad="38100" dist="38100" dir="2700000" algn="tl">
                    <a:srgbClr val="000000">
                      <a:alpha val="43137"/>
                    </a:srgbClr>
                  </a:outerShdw>
                </a:effectLst>
              </a:rPr>
              <a:t>INCLUSION-EQUITY</a:t>
            </a:r>
            <a:br>
              <a:rPr lang="it-IT" dirty="0" smtClean="0">
                <a:solidFill>
                  <a:srgbClr val="002060"/>
                </a:solidFill>
                <a:effectLst>
                  <a:outerShdw blurRad="38100" dist="38100" dir="2700000" algn="tl">
                    <a:srgbClr val="000000">
                      <a:alpha val="43137"/>
                    </a:srgbClr>
                  </a:outerShdw>
                </a:effectLst>
              </a:rPr>
            </a:br>
            <a:r>
              <a:rPr lang="it-IT" dirty="0">
                <a:solidFill>
                  <a:srgbClr val="002060"/>
                </a:solidFill>
                <a:effectLst>
                  <a:outerShdw blurRad="38100" dist="38100" dir="2700000" algn="tl">
                    <a:srgbClr val="000000">
                      <a:alpha val="43137"/>
                    </a:srgbClr>
                  </a:outerShdw>
                </a:effectLst>
              </a:rPr>
              <a:t> </a:t>
            </a:r>
            <a:r>
              <a:rPr lang="it-IT" dirty="0" smtClean="0">
                <a:solidFill>
                  <a:srgbClr val="002060"/>
                </a:solidFill>
                <a:effectLst>
                  <a:outerShdw blurRad="38100" dist="38100" dir="2700000" algn="tl">
                    <a:srgbClr val="000000">
                      <a:alpha val="43137"/>
                    </a:srgbClr>
                  </a:outerShdw>
                </a:effectLst>
              </a:rPr>
              <a:t>                                MIGRANTS’ ISSUES</a:t>
            </a:r>
            <a:br>
              <a:rPr lang="it-IT" dirty="0" smtClean="0">
                <a:solidFill>
                  <a:srgbClr val="002060"/>
                </a:solidFill>
                <a:effectLst>
                  <a:outerShdw blurRad="38100" dist="38100" dir="2700000" algn="tl">
                    <a:srgbClr val="000000">
                      <a:alpha val="43137"/>
                    </a:srgbClr>
                  </a:outerShdw>
                </a:effectLst>
              </a:rPr>
            </a:br>
            <a:r>
              <a:rPr lang="it-IT" dirty="0" smtClean="0">
                <a:solidFill>
                  <a:srgbClr val="002060"/>
                </a:solidFill>
                <a:effectLst>
                  <a:outerShdw blurRad="38100" dist="38100" dir="2700000" algn="tl">
                    <a:srgbClr val="000000">
                      <a:alpha val="43137"/>
                    </a:srgbClr>
                  </a:outerShdw>
                </a:effectLst>
              </a:rPr>
              <a:t>               NEW INNOVATIVE EDUCATIONAL METHODS</a:t>
            </a:r>
            <a:r>
              <a:rPr lang="it-IT" dirty="0" smtClean="0">
                <a:solidFill>
                  <a:srgbClr val="002060"/>
                </a:solidFill>
              </a:rPr>
              <a:t/>
            </a:r>
            <a:br>
              <a:rPr lang="it-IT" dirty="0" smtClean="0">
                <a:solidFill>
                  <a:srgbClr val="002060"/>
                </a:solidFill>
              </a:rPr>
            </a:br>
            <a:r>
              <a:rPr lang="it-IT" dirty="0" smtClean="0">
                <a:solidFill>
                  <a:srgbClr val="002060"/>
                </a:solidFill>
              </a:rPr>
              <a:t/>
            </a:r>
            <a:br>
              <a:rPr lang="it-IT" dirty="0" smtClean="0">
                <a:solidFill>
                  <a:srgbClr val="002060"/>
                </a:solidFill>
              </a:rPr>
            </a:br>
            <a:r>
              <a:rPr lang="it-IT" dirty="0"/>
              <a:t> </a:t>
            </a:r>
            <a:r>
              <a:rPr lang="it-IT" dirty="0" smtClean="0"/>
              <a:t>                                 </a:t>
            </a:r>
            <a:br>
              <a:rPr lang="it-IT" dirty="0" smtClean="0"/>
            </a:br>
            <a:r>
              <a:rPr lang="it-IT" dirty="0"/>
              <a:t> </a:t>
            </a:r>
            <a:r>
              <a:rPr lang="it-IT" dirty="0" smtClean="0"/>
              <a:t>                                 </a:t>
            </a:r>
            <a:endParaRPr lang="it-IT" dirty="0"/>
          </a:p>
        </p:txBody>
      </p:sp>
      <p:sp>
        <p:nvSpPr>
          <p:cNvPr id="3" name="Segnaposto contenuto 2"/>
          <p:cNvSpPr>
            <a:spLocks noGrp="1"/>
          </p:cNvSpPr>
          <p:nvPr>
            <p:ph idx="1"/>
          </p:nvPr>
        </p:nvSpPr>
        <p:spPr>
          <a:xfrm>
            <a:off x="0" y="1772816"/>
            <a:ext cx="9144000" cy="5085184"/>
          </a:xfrm>
        </p:spPr>
        <p:style>
          <a:lnRef idx="0">
            <a:schemeClr val="accent2"/>
          </a:lnRef>
          <a:fillRef idx="3">
            <a:schemeClr val="accent2"/>
          </a:fillRef>
          <a:effectRef idx="3">
            <a:schemeClr val="accent2"/>
          </a:effectRef>
          <a:fontRef idx="minor">
            <a:schemeClr val="lt1"/>
          </a:fontRef>
        </p:style>
        <p:txBody>
          <a:bodyPr>
            <a:normAutofit fontScale="92500" lnSpcReduction="20000"/>
          </a:bodyPr>
          <a:lstStyle/>
          <a:p>
            <a:pPr algn="just">
              <a:lnSpc>
                <a:spcPct val="115000"/>
              </a:lnSpc>
              <a:spcAft>
                <a:spcPts val="1000"/>
              </a:spcAft>
            </a:pPr>
            <a:r>
              <a:rPr lang="en-US" sz="2400" dirty="0">
                <a:latin typeface="Calibri"/>
                <a:ea typeface="Calibri"/>
                <a:cs typeface="Times New Roman"/>
              </a:rPr>
              <a:t>By 2014 when the initial idea for this project was  born, a report by the council of Europe’s commission against racism and intolerance highlighted a dramatic increase in </a:t>
            </a:r>
            <a:r>
              <a:rPr lang="en-US" sz="2400" dirty="0">
                <a:solidFill>
                  <a:srgbClr val="002060"/>
                </a:solidFill>
                <a:latin typeface="Calibri"/>
                <a:ea typeface="Calibri"/>
                <a:cs typeface="Times New Roman"/>
              </a:rPr>
              <a:t>violence across Europe </a:t>
            </a:r>
            <a:r>
              <a:rPr lang="en-US" sz="2400" dirty="0">
                <a:latin typeface="Calibri"/>
                <a:ea typeface="Calibri"/>
                <a:cs typeface="Times New Roman"/>
              </a:rPr>
              <a:t>targeting Muslims, Jews , blacks, immigrants and the lesbian, gay, bisexual &amp; transgender community. Now, in </a:t>
            </a:r>
            <a:r>
              <a:rPr lang="en-US" sz="2400" dirty="0" smtClean="0">
                <a:latin typeface="Calibri"/>
                <a:ea typeface="Calibri"/>
                <a:cs typeface="Times New Roman"/>
              </a:rPr>
              <a:t>2016 increasingly </a:t>
            </a:r>
            <a:r>
              <a:rPr lang="en-US" sz="2400" dirty="0">
                <a:latin typeface="Calibri"/>
                <a:ea typeface="Calibri"/>
                <a:cs typeface="Times New Roman"/>
              </a:rPr>
              <a:t>xenophobic attitudes ignited as a result of the growing refugee and migrant crisis , and it is clear this project has never been more relevant or more necessary. </a:t>
            </a:r>
            <a:endParaRPr lang="it-IT" sz="2400" dirty="0">
              <a:latin typeface="Calibri"/>
              <a:ea typeface="Calibri"/>
              <a:cs typeface="Times New Roman"/>
            </a:endParaRPr>
          </a:p>
          <a:p>
            <a:pPr algn="just">
              <a:lnSpc>
                <a:spcPct val="115000"/>
              </a:lnSpc>
              <a:spcAft>
                <a:spcPts val="1000"/>
              </a:spcAft>
            </a:pPr>
            <a:r>
              <a:rPr lang="en-US" sz="2400" dirty="0">
                <a:latin typeface="Calibri"/>
                <a:ea typeface="Calibri"/>
                <a:cs typeface="Times New Roman"/>
              </a:rPr>
              <a:t>This growing </a:t>
            </a:r>
            <a:r>
              <a:rPr lang="en-US" sz="2400" dirty="0">
                <a:solidFill>
                  <a:srgbClr val="002060"/>
                </a:solidFill>
                <a:latin typeface="Calibri"/>
                <a:ea typeface="Calibri"/>
                <a:cs typeface="Times New Roman"/>
              </a:rPr>
              <a:t>tide of hostility </a:t>
            </a:r>
            <a:r>
              <a:rPr lang="en-US" sz="2400" dirty="0">
                <a:latin typeface="Calibri"/>
                <a:ea typeface="Calibri"/>
                <a:cs typeface="Times New Roman"/>
              </a:rPr>
              <a:t>raises grave concerns over intimidation and discrimination against innocent people. </a:t>
            </a:r>
            <a:r>
              <a:rPr lang="en-US" sz="2400" dirty="0">
                <a:solidFill>
                  <a:srgbClr val="002060"/>
                </a:solidFill>
                <a:latin typeface="Calibri"/>
                <a:ea typeface="Calibri"/>
                <a:cs typeface="Times New Roman"/>
              </a:rPr>
              <a:t>As educationalists, the partners in this project believe they have a vital role to play in working together with young people and their local communities to further knowledge and understanding of diversity in all its forms </a:t>
            </a:r>
            <a:r>
              <a:rPr lang="en-US" sz="2400" dirty="0">
                <a:latin typeface="Calibri"/>
                <a:ea typeface="Calibri"/>
                <a:cs typeface="Times New Roman"/>
              </a:rPr>
              <a:t>and take action to address these issues. Without this, matters will not improve, and increasingly discriminatory and even extremist </a:t>
            </a:r>
            <a:r>
              <a:rPr lang="en-US" sz="2400" dirty="0" smtClean="0">
                <a:latin typeface="Calibri"/>
                <a:ea typeface="Calibri"/>
                <a:cs typeface="Times New Roman"/>
              </a:rPr>
              <a:t>behavior </a:t>
            </a:r>
            <a:r>
              <a:rPr lang="en-US" sz="2400" dirty="0">
                <a:latin typeface="Calibri"/>
                <a:ea typeface="Calibri"/>
                <a:cs typeface="Times New Roman"/>
              </a:rPr>
              <a:t>will result. </a:t>
            </a:r>
            <a:endParaRPr lang="it-IT" sz="2400" dirty="0">
              <a:latin typeface="Calibri"/>
              <a:ea typeface="Calibri"/>
              <a:cs typeface="Times New Roman"/>
            </a:endParaRPr>
          </a:p>
          <a:p>
            <a:endParaRPr lang="it-IT" sz="1800" dirty="0"/>
          </a:p>
        </p:txBody>
      </p:sp>
    </p:spTree>
    <p:extLst>
      <p:ext uri="{BB962C8B-B14F-4D97-AF65-F5344CB8AC3E}">
        <p14:creationId xmlns:p14="http://schemas.microsoft.com/office/powerpoint/2010/main" val="31302967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oli">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ngoli">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ol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512</TotalTime>
  <Words>2089</Words>
  <Application>Microsoft Office PowerPoint</Application>
  <PresentationFormat>Presentazione su schermo (4:3)</PresentationFormat>
  <Paragraphs>211</Paragraphs>
  <Slides>20</Slides>
  <Notes>0</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Angoli</vt:lpstr>
      <vt:lpstr>ERASMUS+ KA2 2016-2019 Cooperation for innovation and the exchange of good practices Strategic partnership for Schools only</vt:lpstr>
      <vt:lpstr>    PARTICIPATING ORGANISATIONS</vt:lpstr>
      <vt:lpstr>            Names of participants</vt:lpstr>
      <vt:lpstr>Presentazione standard di PowerPoint</vt:lpstr>
      <vt:lpstr>Presentazione standard di PowerPoint</vt:lpstr>
      <vt:lpstr>DESCRIPTION OF THE PROJECT</vt:lpstr>
      <vt:lpstr>Description of the project</vt:lpstr>
      <vt:lpstr> Priorities of the project   </vt:lpstr>
      <vt:lpstr>   THE MOST RELEVANT TOPICS ADDRESSED BY THE PROJECT ARE:         INCLUSION-EQUITY                                  MIGRANTS’ ISSUES                NEW INNOVATIVE EDUCATIONAL METHODS                                                                       </vt:lpstr>
      <vt:lpstr>Presentazione standard di PowerPoint</vt:lpstr>
      <vt:lpstr>Presentazione standard di PowerPoint</vt:lpstr>
      <vt:lpstr>Presentazione standard di PowerPoint</vt:lpstr>
      <vt:lpstr>Presentazione standard di PowerPoint</vt:lpstr>
      <vt:lpstr>Presentazione standard di PowerPoint</vt:lpstr>
      <vt:lpstr>Expected impact on the participants</vt:lpstr>
      <vt:lpstr>Presentazione standard di PowerPoint</vt:lpstr>
      <vt:lpstr>Presentazione standard di PowerPoint</vt:lpstr>
      <vt:lpstr>                    Our school</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KA2 2016-2019 Cooperation for innovation and the exchange of good practices Strategic partnership for Schools only</dc:title>
  <dc:creator>Utente</dc:creator>
  <cp:lastModifiedBy>Utente</cp:lastModifiedBy>
  <cp:revision>55</cp:revision>
  <dcterms:created xsi:type="dcterms:W3CDTF">2016-09-28T03:50:23Z</dcterms:created>
  <dcterms:modified xsi:type="dcterms:W3CDTF">2016-10-02T18:36:18Z</dcterms:modified>
</cp:coreProperties>
</file>