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8" r:id="rId4"/>
    <p:sldId id="269" r:id="rId5"/>
    <p:sldId id="315" r:id="rId6"/>
    <p:sldId id="287" r:id="rId7"/>
    <p:sldId id="316" r:id="rId8"/>
    <p:sldId id="277" r:id="rId9"/>
    <p:sldId id="289" r:id="rId10"/>
    <p:sldId id="266" r:id="rId11"/>
    <p:sldId id="270" r:id="rId12"/>
    <p:sldId id="271" r:id="rId13"/>
    <p:sldId id="272" r:id="rId14"/>
    <p:sldId id="297" r:id="rId15"/>
    <p:sldId id="300" r:id="rId16"/>
    <p:sldId id="301" r:id="rId17"/>
    <p:sldId id="302" r:id="rId18"/>
    <p:sldId id="307" r:id="rId19"/>
    <p:sldId id="308" r:id="rId20"/>
    <p:sldId id="309" r:id="rId21"/>
    <p:sldId id="262" r:id="rId22"/>
    <p:sldId id="263" r:id="rId2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4E670-DF3A-4B4F-9F27-B1E664975C49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1331-03C1-4499-A656-465381846A7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96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850F-A1E2-4042-A408-16B0F1D9965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045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82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127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209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651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77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303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140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855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911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626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226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5EED-6B93-4FCA-994F-76B25248EB3F}" type="datetimeFigureOut">
              <a:rPr lang="pt-PT" smtClean="0"/>
              <a:t>27-09-2018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2387F-5624-419B-AF23-2B08CB13038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411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I%20can%20be%20a%20good%20learner!.doc" TargetMode="External"/><Relationship Id="rId3" Type="http://schemas.openxmlformats.org/officeDocument/2006/relationships/hyperlink" Target="How%20well%20have%20I%20done%20in%20the%20diagnostic%20test.docx" TargetMode="External"/><Relationship Id="rId7" Type="http://schemas.openxmlformats.org/officeDocument/2006/relationships/hyperlink" Target="As%20nossas%20aulas%20de%20Ingl&#234;s%20grelha%20de%20observa&#231;&#227;o.docx" TargetMode="External"/><Relationship Id="rId2" Type="http://schemas.openxmlformats.org/officeDocument/2006/relationships/hyperlink" Target="Our%20English%20lessons...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spelho%20meu,%20espelho%20meu....doc" TargetMode="External"/><Relationship Id="rId5" Type="http://schemas.openxmlformats.org/officeDocument/2006/relationships/hyperlink" Target="Evaluating%20writing%20skills.doc" TargetMode="External"/><Relationship Id="rId4" Type="http://schemas.openxmlformats.org/officeDocument/2006/relationships/hyperlink" Target="Test%20correction%20activity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412" y="2063522"/>
            <a:ext cx="10085614" cy="1763486"/>
          </a:xfrm>
        </p:spPr>
        <p:txBody>
          <a:bodyPr>
            <a:normAutofit/>
          </a:bodyPr>
          <a:lstStyle/>
          <a:p>
            <a:r>
              <a:rPr lang="pt-PT" sz="4000" b="1" dirty="0" err="1" smtClean="0"/>
              <a:t>Pedagogy</a:t>
            </a:r>
            <a:r>
              <a:rPr lang="pt-PT" sz="4000" b="1" dirty="0" smtClean="0"/>
              <a:t> for </a:t>
            </a:r>
            <a:r>
              <a:rPr lang="pt-PT" sz="4000" b="1" dirty="0" err="1" smtClean="0"/>
              <a:t>autonomy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and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educational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success</a:t>
            </a:r>
            <a:r>
              <a:rPr lang="pt-PT" sz="4000" b="1" dirty="0" smtClean="0"/>
              <a:t> – </a:t>
            </a:r>
            <a:r>
              <a:rPr lang="pt-PT" sz="4000" b="1" dirty="0" err="1" smtClean="0"/>
              <a:t>what</a:t>
            </a:r>
            <a:r>
              <a:rPr lang="pt-PT" sz="4000" b="1" dirty="0" smtClean="0"/>
              <a:t> </a:t>
            </a:r>
            <a:r>
              <a:rPr lang="pt-PT" sz="4000" b="1" dirty="0" err="1" smtClean="0"/>
              <a:t>relation</a:t>
            </a:r>
            <a:r>
              <a:rPr lang="pt-PT" sz="4000" b="1" dirty="0" smtClean="0"/>
              <a:t>?</a:t>
            </a:r>
            <a:endParaRPr lang="pt-PT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990" y="3459891"/>
            <a:ext cx="5172338" cy="2397211"/>
          </a:xfrm>
        </p:spPr>
        <p:txBody>
          <a:bodyPr>
            <a:normAutofit/>
          </a:bodyPr>
          <a:lstStyle/>
          <a:p>
            <a:endParaRPr lang="pt-PT" altLang="pt-PT" sz="1400" b="1" dirty="0" smtClean="0"/>
          </a:p>
          <a:p>
            <a:endParaRPr lang="pt-PT" altLang="pt-PT" sz="1400" b="1" dirty="0"/>
          </a:p>
          <a:p>
            <a:endParaRPr lang="pt-PT" altLang="pt-PT" sz="1400" b="1" dirty="0" smtClean="0"/>
          </a:p>
          <a:p>
            <a:endParaRPr lang="pt-PT" altLang="pt-PT" sz="1800" b="1" dirty="0" smtClean="0"/>
          </a:p>
          <a:p>
            <a:endParaRPr lang="pt-PT" altLang="pt-PT" sz="1800" b="1" dirty="0"/>
          </a:p>
          <a:p>
            <a:r>
              <a:rPr lang="pt-PT" altLang="pt-PT" sz="1800" b="1" dirty="0" smtClean="0"/>
              <a:t>Project </a:t>
            </a:r>
            <a:r>
              <a:rPr lang="pt-PT" altLang="pt-PT" sz="1800" b="1" dirty="0" err="1" smtClean="0"/>
              <a:t>coordinated</a:t>
            </a:r>
            <a:r>
              <a:rPr lang="pt-PT" altLang="pt-PT" sz="1800" b="1" dirty="0" smtClean="0"/>
              <a:t> </a:t>
            </a:r>
            <a:r>
              <a:rPr lang="pt-PT" altLang="pt-PT" sz="1800" b="1" dirty="0" err="1" smtClean="0"/>
              <a:t>by</a:t>
            </a:r>
            <a:r>
              <a:rPr lang="pt-PT" altLang="pt-PT" sz="1800" b="1" dirty="0" smtClean="0"/>
              <a:t> Isabel Barbosa</a:t>
            </a:r>
            <a:endParaRPr lang="pt-PT" altLang="pt-PT" sz="1800" b="1" dirty="0" smtClean="0"/>
          </a:p>
          <a:p>
            <a:endParaRPr lang="pt-PT" altLang="pt-PT" sz="1400" dirty="0"/>
          </a:p>
          <a:p>
            <a:endParaRPr lang="pt-PT" altLang="pt-PT" sz="1800" dirty="0"/>
          </a:p>
        </p:txBody>
      </p:sp>
    </p:spTree>
    <p:extLst>
      <p:ext uri="{BB962C8B-B14F-4D97-AF65-F5344CB8AC3E}">
        <p14:creationId xmlns:p14="http://schemas.microsoft.com/office/powerpoint/2010/main" val="3288781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420533" y="813202"/>
            <a:ext cx="9144000" cy="794926"/>
          </a:xfrm>
        </p:spPr>
        <p:txBody>
          <a:bodyPr>
            <a:normAutofit/>
          </a:bodyPr>
          <a:lstStyle/>
          <a:p>
            <a:pPr algn="ctr"/>
            <a:r>
              <a:rPr lang="pt-PT" sz="3600" b="1" dirty="0" err="1" smtClean="0"/>
              <a:t>What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vision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of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education</a:t>
            </a:r>
            <a:r>
              <a:rPr lang="pt-PT" sz="3600" b="1" dirty="0" smtClean="0"/>
              <a:t>?</a:t>
            </a:r>
            <a:endParaRPr lang="pt-PT" sz="3600" b="1" dirty="0"/>
          </a:p>
        </p:txBody>
      </p:sp>
      <p:pic>
        <p:nvPicPr>
          <p:cNvPr id="8" name="Picture 4" descr="ScannedImage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0130" y="2086628"/>
            <a:ext cx="6794500" cy="4506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86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72806" y="735634"/>
            <a:ext cx="5015753" cy="578224"/>
          </a:xfrm>
        </p:spPr>
        <p:txBody>
          <a:bodyPr>
            <a:normAutofit fontScale="90000"/>
          </a:bodyPr>
          <a:lstStyle/>
          <a:p>
            <a:pPr algn="ctr"/>
            <a:r>
              <a:rPr lang="pt-PT" sz="3600" b="1" dirty="0" err="1" smtClean="0"/>
              <a:t>Pedagogical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principles</a:t>
            </a:r>
            <a:endParaRPr lang="pt-PT" sz="36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94679" y="1495116"/>
            <a:ext cx="10515600" cy="53628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Encouraging</a:t>
            </a:r>
            <a:r>
              <a:rPr lang="pt-PT" sz="2400" dirty="0" smtClean="0"/>
              <a:t> </a:t>
            </a:r>
            <a:r>
              <a:rPr lang="pt-PT" sz="2400" dirty="0" err="1" smtClean="0"/>
              <a:t>responsibility</a:t>
            </a:r>
            <a:r>
              <a:rPr lang="pt-PT" sz="2400" dirty="0" smtClean="0"/>
              <a:t>, </a:t>
            </a:r>
            <a:r>
              <a:rPr lang="pt-PT" sz="2400" dirty="0" err="1" smtClean="0"/>
              <a:t>choice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flexible</a:t>
            </a:r>
            <a:r>
              <a:rPr lang="pt-PT" sz="2400" dirty="0" smtClean="0"/>
              <a:t> </a:t>
            </a:r>
            <a:r>
              <a:rPr lang="pt-PT" sz="2400" dirty="0" err="1" smtClean="0"/>
              <a:t>control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Providing</a:t>
            </a:r>
            <a:r>
              <a:rPr lang="pt-PT" sz="2400" dirty="0" smtClean="0"/>
              <a:t> </a:t>
            </a:r>
            <a:r>
              <a:rPr lang="pt-PT" sz="2400" dirty="0" err="1" smtClean="0"/>
              <a:t>opportunities</a:t>
            </a:r>
            <a:r>
              <a:rPr lang="pt-PT" sz="2400" dirty="0" smtClean="0"/>
              <a:t> for </a:t>
            </a:r>
            <a:r>
              <a:rPr lang="pt-PT" sz="2400" dirty="0" err="1" smtClean="0"/>
              <a:t>learning</a:t>
            </a:r>
            <a:r>
              <a:rPr lang="pt-PT" sz="2400" dirty="0" smtClean="0"/>
              <a:t> to </a:t>
            </a:r>
            <a:r>
              <a:rPr lang="pt-PT" sz="2400" dirty="0" err="1" smtClean="0"/>
              <a:t>learn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self-</a:t>
            </a:r>
            <a:r>
              <a:rPr lang="pt-PT" sz="2400" dirty="0" err="1" smtClean="0"/>
              <a:t>regulation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Creating</a:t>
            </a:r>
            <a:r>
              <a:rPr lang="pt-PT" sz="2400" dirty="0" smtClean="0"/>
              <a:t> </a:t>
            </a:r>
            <a:r>
              <a:rPr lang="pt-PT" sz="2400" dirty="0" err="1" smtClean="0"/>
              <a:t>opportunities</a:t>
            </a:r>
            <a:r>
              <a:rPr lang="pt-PT" sz="2400" dirty="0" smtClean="0"/>
              <a:t> for </a:t>
            </a:r>
            <a:r>
              <a:rPr lang="pt-PT" sz="2400" dirty="0" err="1" smtClean="0"/>
              <a:t>cognitive</a:t>
            </a:r>
            <a:r>
              <a:rPr lang="pt-PT" sz="2400" dirty="0" smtClean="0"/>
              <a:t> </a:t>
            </a:r>
            <a:r>
              <a:rPr lang="pt-PT" sz="2400" dirty="0" err="1" smtClean="0"/>
              <a:t>autonomy</a:t>
            </a:r>
            <a:r>
              <a:rPr lang="pt-PT" sz="2400" dirty="0" smtClean="0"/>
              <a:t> </a:t>
            </a:r>
            <a:r>
              <a:rPr lang="pt-PT" sz="2400" dirty="0" err="1" smtClean="0"/>
              <a:t>support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Creating</a:t>
            </a:r>
            <a:r>
              <a:rPr lang="pt-PT" sz="2400" dirty="0" smtClean="0"/>
              <a:t> </a:t>
            </a:r>
            <a:r>
              <a:rPr lang="pt-PT" sz="2400" dirty="0" err="1" smtClean="0"/>
              <a:t>opportunities</a:t>
            </a:r>
            <a:r>
              <a:rPr lang="pt-PT" sz="2400" dirty="0" smtClean="0"/>
              <a:t> for </a:t>
            </a:r>
            <a:r>
              <a:rPr lang="pt-PT" sz="2400" dirty="0" err="1" smtClean="0"/>
              <a:t>integration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explicitness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Developing</a:t>
            </a:r>
            <a:r>
              <a:rPr lang="pt-PT" sz="2400" dirty="0" smtClean="0"/>
              <a:t> </a:t>
            </a:r>
            <a:r>
              <a:rPr lang="pt-PT" sz="2400" dirty="0" err="1" smtClean="0"/>
              <a:t>intrinsic</a:t>
            </a:r>
            <a:r>
              <a:rPr lang="pt-PT" sz="2400" dirty="0" smtClean="0"/>
              <a:t> </a:t>
            </a:r>
            <a:r>
              <a:rPr lang="pt-PT" sz="2400" dirty="0" err="1" smtClean="0"/>
              <a:t>motivation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Accepting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providing</a:t>
            </a:r>
            <a:r>
              <a:rPr lang="pt-PT" sz="2400" dirty="0" smtClean="0"/>
              <a:t> for </a:t>
            </a:r>
            <a:r>
              <a:rPr lang="pt-PT" sz="2400" dirty="0" err="1" smtClean="0"/>
              <a:t>learner</a:t>
            </a:r>
            <a:r>
              <a:rPr lang="pt-PT" sz="2400" dirty="0" smtClean="0"/>
              <a:t> </a:t>
            </a:r>
            <a:r>
              <a:rPr lang="pt-PT" sz="2400" dirty="0" err="1" smtClean="0"/>
              <a:t>differentiation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Encouraging</a:t>
            </a:r>
            <a:r>
              <a:rPr lang="pt-PT" sz="2400" dirty="0" smtClean="0"/>
              <a:t> </a:t>
            </a:r>
            <a:r>
              <a:rPr lang="pt-PT" sz="2400" dirty="0" err="1" smtClean="0"/>
              <a:t>action-orientedness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Fostering</a:t>
            </a:r>
            <a:r>
              <a:rPr lang="pt-PT" sz="2400" dirty="0" smtClean="0"/>
              <a:t> </a:t>
            </a:r>
            <a:r>
              <a:rPr lang="pt-PT" sz="2400" dirty="0" err="1" smtClean="0"/>
              <a:t>conversational</a:t>
            </a:r>
            <a:r>
              <a:rPr lang="pt-PT" sz="2400" dirty="0" smtClean="0"/>
              <a:t> </a:t>
            </a:r>
            <a:r>
              <a:rPr lang="pt-PT" sz="2400" dirty="0" err="1" smtClean="0"/>
              <a:t>interaction</a:t>
            </a:r>
            <a:endParaRPr lang="pt-PT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sz="2400" dirty="0" err="1" smtClean="0"/>
              <a:t>Pormoting</a:t>
            </a:r>
            <a:r>
              <a:rPr lang="pt-PT" sz="2400" dirty="0" smtClean="0"/>
              <a:t> </a:t>
            </a:r>
            <a:r>
              <a:rPr lang="pt-PT" sz="2400" dirty="0" err="1" smtClean="0"/>
              <a:t>reflective</a:t>
            </a:r>
            <a:r>
              <a:rPr lang="pt-PT" sz="2400" dirty="0" smtClean="0"/>
              <a:t> </a:t>
            </a:r>
            <a:r>
              <a:rPr lang="pt-PT" sz="2400" dirty="0" err="1" smtClean="0"/>
              <a:t>inquiry</a:t>
            </a:r>
            <a:r>
              <a:rPr lang="pt-PT" sz="2400" dirty="0" smtClean="0"/>
              <a:t>          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t-PT" sz="2400" dirty="0" smtClean="0"/>
              <a:t> </a:t>
            </a:r>
            <a:r>
              <a:rPr lang="pt-PT" altLang="pt-PT" sz="1800" dirty="0" smtClean="0"/>
              <a:t>(</a:t>
            </a:r>
            <a:r>
              <a:rPr lang="pt-PT" altLang="pt-PT" sz="1800" dirty="0" err="1"/>
              <a:t>Jiménez</a:t>
            </a:r>
            <a:r>
              <a:rPr lang="pt-PT" altLang="pt-PT" sz="1800" dirty="0"/>
              <a:t> </a:t>
            </a:r>
            <a:r>
              <a:rPr lang="pt-PT" altLang="pt-PT" sz="1800" dirty="0" err="1"/>
              <a:t>Raya</a:t>
            </a:r>
            <a:r>
              <a:rPr lang="pt-PT" altLang="pt-PT" sz="1800" dirty="0"/>
              <a:t>, </a:t>
            </a:r>
            <a:r>
              <a:rPr lang="pt-PT" altLang="pt-PT" sz="1800" dirty="0" err="1"/>
              <a:t>Lamb</a:t>
            </a:r>
            <a:r>
              <a:rPr lang="pt-PT" altLang="pt-PT" sz="1800" dirty="0"/>
              <a:t> &amp; Vieira, 2007</a:t>
            </a:r>
            <a:r>
              <a:rPr lang="pt-PT" altLang="pt-PT" sz="1200" dirty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14553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1652" y="3119966"/>
            <a:ext cx="6145307" cy="737534"/>
          </a:xfrm>
        </p:spPr>
        <p:txBody>
          <a:bodyPr>
            <a:normAutofit/>
          </a:bodyPr>
          <a:lstStyle/>
          <a:p>
            <a:pPr algn="ctr"/>
            <a:r>
              <a:rPr lang="pt-PT" sz="3600" b="1" dirty="0" err="1" smtClean="0"/>
              <a:t>Practical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implications</a:t>
            </a:r>
            <a:endParaRPr lang="pt-PT" sz="3600" b="1" dirty="0"/>
          </a:p>
        </p:txBody>
      </p:sp>
    </p:spTree>
    <p:extLst>
      <p:ext uri="{BB962C8B-B14F-4D97-AF65-F5344CB8AC3E}">
        <p14:creationId xmlns:p14="http://schemas.microsoft.com/office/powerpoint/2010/main" val="40207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4329" y="1114107"/>
            <a:ext cx="7100047" cy="512987"/>
          </a:xfrm>
        </p:spPr>
        <p:txBody>
          <a:bodyPr>
            <a:normAutofit fontScale="90000"/>
          </a:bodyPr>
          <a:lstStyle/>
          <a:p>
            <a:pPr algn="ctr"/>
            <a:r>
              <a:rPr lang="pt-PT" sz="3600" b="1" dirty="0" err="1" smtClean="0"/>
              <a:t>Examples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of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practice</a:t>
            </a:r>
            <a:endParaRPr lang="pt-PT" sz="36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30625" y="2157262"/>
            <a:ext cx="10515600" cy="4256985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PT" dirty="0" err="1" smtClean="0">
                <a:hlinkClick r:id="rId2" action="ppaction://hlinkfile"/>
              </a:rPr>
              <a:t>Lesson</a:t>
            </a:r>
            <a:r>
              <a:rPr lang="pt-PT" dirty="0" smtClean="0">
                <a:hlinkClick r:id="rId2" action="ppaction://hlinkfile"/>
              </a:rPr>
              <a:t> </a:t>
            </a:r>
            <a:r>
              <a:rPr lang="pt-PT" dirty="0" err="1" smtClean="0">
                <a:hlinkClick r:id="rId2" action="ppaction://hlinkfile"/>
              </a:rPr>
              <a:t>observation</a:t>
            </a:r>
            <a:r>
              <a:rPr lang="pt-PT" dirty="0" smtClean="0">
                <a:hlinkClick r:id="rId2" action="ppaction://hlinkfile"/>
              </a:rPr>
              <a:t> </a:t>
            </a:r>
            <a:r>
              <a:rPr lang="pt-PT" dirty="0" err="1" smtClean="0">
                <a:hlinkClick r:id="rId2" action="ppaction://hlinkfile"/>
              </a:rPr>
              <a:t>activity</a:t>
            </a:r>
            <a:endParaRPr lang="pt-PT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PT" dirty="0" err="1" smtClean="0">
                <a:hlinkClick r:id="rId3" action="ppaction://hlinkfile"/>
              </a:rPr>
              <a:t>Evaluation</a:t>
            </a:r>
            <a:r>
              <a:rPr lang="pt-PT" dirty="0" smtClean="0">
                <a:hlinkClick r:id="rId3" action="ppaction://hlinkfile"/>
              </a:rPr>
              <a:t> </a:t>
            </a:r>
            <a:r>
              <a:rPr lang="pt-PT" dirty="0" err="1" smtClean="0">
                <a:hlinkClick r:id="rId3" action="ppaction://hlinkfile"/>
              </a:rPr>
              <a:t>activity</a:t>
            </a:r>
            <a:r>
              <a:rPr lang="pt-PT" dirty="0" smtClean="0">
                <a:hlinkClick r:id="rId3" action="ppaction://hlinkfile"/>
              </a:rPr>
              <a:t> </a:t>
            </a:r>
            <a:r>
              <a:rPr lang="pt-PT" dirty="0" smtClean="0"/>
              <a:t>(</a:t>
            </a:r>
            <a:r>
              <a:rPr lang="pt-PT" dirty="0" err="1" smtClean="0">
                <a:hlinkClick r:id="rId4" action="ppaction://hlinkfile"/>
              </a:rPr>
              <a:t>test</a:t>
            </a:r>
            <a:r>
              <a:rPr lang="pt-PT" dirty="0" smtClean="0">
                <a:hlinkClick r:id="rId4" action="ppaction://hlinkfile"/>
              </a:rPr>
              <a:t> </a:t>
            </a:r>
            <a:r>
              <a:rPr lang="pt-PT" dirty="0" err="1" smtClean="0">
                <a:hlinkClick r:id="rId4" action="ppaction://hlinkfile"/>
              </a:rPr>
              <a:t>correction</a:t>
            </a:r>
            <a:r>
              <a:rPr lang="pt-PT" dirty="0" smtClean="0"/>
              <a:t>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PT" dirty="0" err="1" smtClean="0">
                <a:hlinkClick r:id="rId5" action="ppaction://hlinkfile"/>
              </a:rPr>
              <a:t>Writing</a:t>
            </a:r>
            <a:r>
              <a:rPr lang="pt-PT" dirty="0" smtClean="0">
                <a:hlinkClick r:id="rId5" action="ppaction://hlinkfile"/>
              </a:rPr>
              <a:t> </a:t>
            </a:r>
            <a:r>
              <a:rPr lang="pt-PT" dirty="0" err="1" smtClean="0">
                <a:hlinkClick r:id="rId5" action="ppaction://hlinkfile"/>
              </a:rPr>
              <a:t>activity</a:t>
            </a:r>
            <a:endParaRPr lang="pt-PT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PT" dirty="0" smtClean="0">
                <a:hlinkClick r:id="rId6" action="ppaction://hlinkfile"/>
              </a:rPr>
              <a:t>Self-</a:t>
            </a:r>
            <a:r>
              <a:rPr lang="pt-PT" dirty="0" err="1" smtClean="0">
                <a:hlinkClick r:id="rId6" action="ppaction://hlinkfile"/>
              </a:rPr>
              <a:t>regulation</a:t>
            </a:r>
            <a:r>
              <a:rPr lang="pt-PT" dirty="0" smtClean="0"/>
              <a:t>/ </a:t>
            </a:r>
            <a:r>
              <a:rPr lang="pt-PT" dirty="0" err="1" smtClean="0">
                <a:hlinkClick r:id="rId7" action="ppaction://hlinkfile"/>
              </a:rPr>
              <a:t>supervision</a:t>
            </a:r>
            <a:r>
              <a:rPr lang="pt-PT" dirty="0"/>
              <a:t> </a:t>
            </a:r>
            <a:r>
              <a:rPr lang="pt-PT" dirty="0" err="1" smtClean="0"/>
              <a:t>instrument</a:t>
            </a:r>
            <a:endParaRPr lang="pt-PT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t-PT" dirty="0" smtClean="0"/>
              <a:t>Self-</a:t>
            </a:r>
            <a:r>
              <a:rPr lang="pt-PT" dirty="0" err="1" smtClean="0"/>
              <a:t>awareness</a:t>
            </a:r>
            <a:r>
              <a:rPr lang="pt-PT" dirty="0" smtClean="0"/>
              <a:t> (</a:t>
            </a:r>
            <a:r>
              <a:rPr lang="pt-PT" dirty="0" err="1" smtClean="0">
                <a:hlinkClick r:id="rId8" action="ppaction://hlinkfile"/>
              </a:rPr>
              <a:t>attitudes</a:t>
            </a:r>
            <a:r>
              <a:rPr lang="pt-P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6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28600"/>
            <a:ext cx="11328400" cy="5854700"/>
          </a:xfrm>
        </p:spPr>
        <p:txBody>
          <a:bodyPr>
            <a:normAutofit fontScale="90000"/>
          </a:bodyPr>
          <a:lstStyle/>
          <a:p>
            <a:pPr algn="ctr"/>
            <a:r>
              <a:rPr lang="pt-PT" altLang="pt-PT" dirty="0" smtClean="0"/>
              <a:t/>
            </a:r>
            <a:br>
              <a:rPr lang="pt-PT" altLang="pt-PT" dirty="0" smtClean="0"/>
            </a:br>
            <a:r>
              <a:rPr lang="pt-PT" altLang="pt-PT" dirty="0"/>
              <a:t/>
            </a:r>
            <a:br>
              <a:rPr lang="pt-PT" altLang="pt-PT" dirty="0"/>
            </a:br>
            <a:r>
              <a:rPr lang="pt-PT" altLang="pt-PT" dirty="0" smtClean="0"/>
              <a:t/>
            </a:r>
            <a:br>
              <a:rPr lang="pt-PT" altLang="pt-PT" dirty="0" smtClean="0"/>
            </a:br>
            <a:r>
              <a:rPr lang="pt-PT" altLang="pt-PT" dirty="0"/>
              <a:t/>
            </a:r>
            <a:br>
              <a:rPr lang="pt-PT" altLang="pt-PT" dirty="0"/>
            </a:br>
            <a:r>
              <a:rPr lang="pt-PT" altLang="pt-PT" dirty="0" smtClean="0"/>
              <a:t/>
            </a:r>
            <a:br>
              <a:rPr lang="pt-PT" altLang="pt-PT" dirty="0" smtClean="0"/>
            </a:br>
            <a:r>
              <a:rPr lang="pt-PT" altLang="pt-PT" b="1" dirty="0" err="1" smtClean="0"/>
              <a:t>Evaluating</a:t>
            </a:r>
            <a:r>
              <a:rPr lang="pt-PT" altLang="pt-PT" b="1" dirty="0" smtClean="0"/>
              <a:t> </a:t>
            </a:r>
            <a:r>
              <a:rPr lang="pt-PT" altLang="pt-PT" b="1" dirty="0" err="1" smtClean="0"/>
              <a:t>the</a:t>
            </a:r>
            <a:r>
              <a:rPr lang="pt-PT" altLang="pt-PT" b="1" dirty="0" smtClean="0"/>
              <a:t> </a:t>
            </a:r>
            <a:r>
              <a:rPr lang="pt-PT" altLang="pt-PT" b="1" dirty="0" err="1" smtClean="0"/>
              <a:t>project</a:t>
            </a:r>
            <a:r>
              <a:rPr lang="pt-PT" altLang="pt-PT" b="1" dirty="0" smtClean="0"/>
              <a:t> </a:t>
            </a:r>
            <a:br>
              <a:rPr lang="pt-PT" altLang="pt-PT" b="1" dirty="0" smtClean="0"/>
            </a:br>
            <a:r>
              <a:rPr lang="pt-PT" altLang="pt-PT" b="1" dirty="0"/>
              <a:t/>
            </a:r>
            <a:br>
              <a:rPr lang="pt-PT" altLang="pt-PT" b="1" dirty="0"/>
            </a:br>
            <a:r>
              <a:rPr lang="pt-PT" altLang="pt-PT" b="1" dirty="0" smtClean="0"/>
              <a:t/>
            </a:r>
            <a:br>
              <a:rPr lang="pt-PT" altLang="pt-PT" b="1" dirty="0" smtClean="0"/>
            </a:br>
            <a:r>
              <a:rPr lang="pt-PT" altLang="pt-PT" b="1" dirty="0"/>
              <a:t/>
            </a:r>
            <a:br>
              <a:rPr lang="pt-PT" altLang="pt-PT" b="1" dirty="0"/>
            </a:br>
            <a:r>
              <a:rPr lang="pt-PT" altLang="pt-PT" sz="3600" b="1" dirty="0" smtClean="0"/>
              <a:t>(</a:t>
            </a:r>
            <a:r>
              <a:rPr lang="pt-PT" altLang="pt-PT" sz="3600" b="1" dirty="0" err="1" smtClean="0"/>
              <a:t>learners</a:t>
            </a:r>
            <a:r>
              <a:rPr lang="pt-PT" altLang="pt-PT" sz="3600" b="1" dirty="0" smtClean="0"/>
              <a:t>’ </a:t>
            </a:r>
            <a:r>
              <a:rPr lang="pt-PT" altLang="pt-PT" sz="3600" b="1" dirty="0" err="1" smtClean="0"/>
              <a:t>perspective</a:t>
            </a:r>
            <a:r>
              <a:rPr lang="pt-PT" altLang="pt-PT" sz="3600" b="1" dirty="0" smtClean="0"/>
              <a:t>)</a:t>
            </a:r>
            <a:br>
              <a:rPr lang="pt-PT" altLang="pt-PT" sz="3600" b="1" dirty="0" smtClean="0"/>
            </a:br>
            <a:r>
              <a:rPr lang="pt-PT" altLang="pt-PT" sz="3600" b="1" dirty="0"/>
              <a:t/>
            </a:r>
            <a:br>
              <a:rPr lang="pt-PT" altLang="pt-PT" sz="3600" b="1" dirty="0"/>
            </a:br>
            <a:r>
              <a:rPr lang="pt-PT" altLang="pt-PT" dirty="0" smtClean="0"/>
              <a:t/>
            </a:r>
            <a:br>
              <a:rPr lang="pt-PT" altLang="pt-PT" dirty="0" smtClean="0"/>
            </a:br>
            <a:r>
              <a:rPr lang="pt-PT" altLang="pt-PT" dirty="0"/>
              <a:t/>
            </a:r>
            <a:br>
              <a:rPr lang="pt-PT" altLang="pt-PT" dirty="0"/>
            </a:br>
            <a:r>
              <a:rPr lang="pt-PT" altLang="pt-PT" dirty="0" smtClean="0"/>
              <a:t/>
            </a:r>
            <a:br>
              <a:rPr lang="pt-PT" altLang="pt-PT" dirty="0" smtClean="0"/>
            </a:br>
            <a:r>
              <a:rPr lang="pt-PT" altLang="pt-PT" dirty="0" smtClean="0"/>
              <a:t/>
            </a:r>
            <a:br>
              <a:rPr lang="pt-PT" altLang="pt-PT" dirty="0" smtClean="0"/>
            </a:br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55624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85913" y="614363"/>
            <a:ext cx="9710737" cy="59864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err="1" smtClean="0">
                <a:latin typeface="+mj-lt"/>
                <a:cs typeface="Arial" pitchFamily="34" charset="0"/>
              </a:rPr>
              <a:t>Useful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type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of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work</a:t>
            </a:r>
            <a:r>
              <a:rPr lang="pt-PT" dirty="0" smtClean="0">
                <a:latin typeface="+mj-lt"/>
                <a:cs typeface="Arial" pitchFamily="34" charset="0"/>
              </a:rPr>
              <a:t>/ prepares for </a:t>
            </a:r>
            <a:r>
              <a:rPr lang="pt-PT" dirty="0" err="1" smtClean="0">
                <a:latin typeface="+mj-lt"/>
                <a:cs typeface="Arial" pitchFamily="34" charset="0"/>
              </a:rPr>
              <a:t>the</a:t>
            </a:r>
            <a:r>
              <a:rPr lang="pt-PT" dirty="0" smtClean="0">
                <a:latin typeface="+mj-lt"/>
                <a:cs typeface="Arial" pitchFamily="34" charset="0"/>
              </a:rPr>
              <a:t> future 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err="1" smtClean="0">
                <a:latin typeface="+mj-lt"/>
                <a:cs typeface="Arial" pitchFamily="34" charset="0"/>
              </a:rPr>
              <a:t>The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activities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helped</a:t>
            </a:r>
            <a:r>
              <a:rPr lang="pt-PT" dirty="0" smtClean="0">
                <a:latin typeface="+mj-lt"/>
                <a:cs typeface="Arial" pitchFamily="34" charset="0"/>
              </a:rPr>
              <a:t> to </a:t>
            </a:r>
            <a:r>
              <a:rPr lang="pt-PT" dirty="0" err="1" smtClean="0">
                <a:latin typeface="+mj-lt"/>
                <a:cs typeface="Arial" pitchFamily="34" charset="0"/>
              </a:rPr>
              <a:t>develop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learners</a:t>
            </a:r>
            <a:r>
              <a:rPr lang="pt-PT" dirty="0" smtClean="0">
                <a:latin typeface="+mj-lt"/>
                <a:cs typeface="Arial" pitchFamily="34" charset="0"/>
              </a:rPr>
              <a:t>’ </a:t>
            </a:r>
            <a:r>
              <a:rPr lang="pt-PT" dirty="0" err="1" smtClean="0">
                <a:latin typeface="+mj-lt"/>
                <a:cs typeface="Arial" pitchFamily="34" charset="0"/>
              </a:rPr>
              <a:t>competences</a:t>
            </a:r>
            <a:endParaRPr lang="pt-PT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err="1" smtClean="0">
                <a:latin typeface="+mj-lt"/>
                <a:cs typeface="Arial" pitchFamily="34" charset="0"/>
              </a:rPr>
              <a:t>Motivating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teaching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approach</a:t>
            </a:r>
            <a:endParaRPr lang="pt-PT" dirty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err="1" smtClean="0">
                <a:latin typeface="+mj-lt"/>
                <a:cs typeface="Arial" pitchFamily="34" charset="0"/>
              </a:rPr>
              <a:t>The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teacher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cares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about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pupils</a:t>
            </a:r>
            <a:r>
              <a:rPr lang="pt-PT" dirty="0" smtClean="0">
                <a:latin typeface="+mj-lt"/>
                <a:cs typeface="Arial" pitchFamily="34" charset="0"/>
              </a:rPr>
              <a:t>’ </a:t>
            </a:r>
            <a:r>
              <a:rPr lang="pt-PT" dirty="0" err="1" smtClean="0">
                <a:latin typeface="+mj-lt"/>
                <a:cs typeface="Arial" pitchFamily="34" charset="0"/>
              </a:rPr>
              <a:t>learning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err="1" smtClean="0">
                <a:latin typeface="+mj-lt"/>
                <a:cs typeface="Arial" pitchFamily="34" charset="0"/>
              </a:rPr>
              <a:t>The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work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done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helped</a:t>
            </a:r>
            <a:r>
              <a:rPr lang="pt-PT" dirty="0" smtClean="0">
                <a:latin typeface="+mj-lt"/>
                <a:cs typeface="Arial" pitchFamily="34" charset="0"/>
              </a:rPr>
              <a:t> me improve </a:t>
            </a:r>
            <a:r>
              <a:rPr lang="pt-PT" dirty="0" err="1" smtClean="0">
                <a:latin typeface="+mj-lt"/>
                <a:cs typeface="Arial" pitchFamily="34" charset="0"/>
              </a:rPr>
              <a:t>my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English</a:t>
            </a:r>
            <a:endParaRPr lang="pt-PT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err="1" smtClean="0">
                <a:latin typeface="+mj-lt"/>
                <a:cs typeface="Arial" pitchFamily="34" charset="0"/>
              </a:rPr>
              <a:t>This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type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of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work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helps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us</a:t>
            </a:r>
            <a:r>
              <a:rPr lang="pt-PT" dirty="0" smtClean="0">
                <a:latin typeface="+mj-lt"/>
                <a:cs typeface="Arial" pitchFamily="34" charset="0"/>
              </a:rPr>
              <a:t> to </a:t>
            </a:r>
            <a:r>
              <a:rPr lang="pt-PT" dirty="0" err="1" smtClean="0">
                <a:latin typeface="+mj-lt"/>
                <a:cs typeface="Arial" pitchFamily="34" charset="0"/>
              </a:rPr>
              <a:t>identify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our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errors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and</a:t>
            </a:r>
            <a:r>
              <a:rPr lang="pt-PT" dirty="0" smtClean="0">
                <a:latin typeface="+mj-lt"/>
                <a:cs typeface="Arial" pitchFamily="34" charset="0"/>
              </a:rPr>
              <a:t> to </a:t>
            </a:r>
            <a:r>
              <a:rPr lang="pt-PT" dirty="0" err="1" smtClean="0">
                <a:latin typeface="+mj-lt"/>
                <a:cs typeface="Arial" pitchFamily="34" charset="0"/>
              </a:rPr>
              <a:t>correct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them</a:t>
            </a:r>
            <a:endParaRPr lang="pt-PT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smtClean="0">
                <a:latin typeface="+mj-lt"/>
                <a:cs typeface="Arial" pitchFamily="34" charset="0"/>
              </a:rPr>
              <a:t>More </a:t>
            </a:r>
            <a:r>
              <a:rPr lang="pt-PT" dirty="0" err="1" smtClean="0">
                <a:latin typeface="+mj-lt"/>
                <a:cs typeface="Arial" pitchFamily="34" charset="0"/>
              </a:rPr>
              <a:t>interesting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lessons</a:t>
            </a:r>
            <a:endParaRPr lang="pt-PT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dirty="0" err="1" smtClean="0">
                <a:latin typeface="+mj-lt"/>
                <a:cs typeface="Arial" pitchFamily="34" charset="0"/>
              </a:rPr>
              <a:t>It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was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good</a:t>
            </a:r>
            <a:r>
              <a:rPr lang="pt-PT" dirty="0" smtClean="0">
                <a:latin typeface="+mj-lt"/>
                <a:cs typeface="Arial" pitchFamily="34" charset="0"/>
              </a:rPr>
              <a:t> to </a:t>
            </a:r>
            <a:r>
              <a:rPr lang="pt-PT" dirty="0" err="1" smtClean="0">
                <a:latin typeface="+mj-lt"/>
                <a:cs typeface="Arial" pitchFamily="34" charset="0"/>
              </a:rPr>
              <a:t>reflect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on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difficulties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and</a:t>
            </a:r>
            <a:r>
              <a:rPr lang="pt-PT" dirty="0" smtClean="0">
                <a:latin typeface="+mj-lt"/>
                <a:cs typeface="Arial" pitchFamily="34" charset="0"/>
              </a:rPr>
              <a:t> do self-</a:t>
            </a:r>
            <a:r>
              <a:rPr lang="pt-PT" dirty="0" err="1" smtClean="0">
                <a:latin typeface="+mj-lt"/>
                <a:cs typeface="Arial" pitchFamily="34" charset="0"/>
              </a:rPr>
              <a:t>evaluation</a:t>
            </a:r>
            <a:r>
              <a:rPr lang="pt-PT" dirty="0" smtClean="0">
                <a:latin typeface="+mj-lt"/>
                <a:cs typeface="Arial" pitchFamily="34" charset="0"/>
              </a:rPr>
              <a:t> </a:t>
            </a:r>
            <a:r>
              <a:rPr lang="pt-PT" dirty="0" err="1" smtClean="0">
                <a:latin typeface="+mj-lt"/>
                <a:cs typeface="Arial" pitchFamily="34" charset="0"/>
              </a:rPr>
              <a:t>activities</a:t>
            </a:r>
            <a:endParaRPr lang="pt-PT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altLang="pt-PT" dirty="0" err="1">
                <a:latin typeface="+mj-lt"/>
                <a:cs typeface="Arial" panose="020B0604020202020204" pitchFamily="34" charset="0"/>
              </a:rPr>
              <a:t>It</a:t>
            </a:r>
            <a:r>
              <a:rPr lang="pt-PT" altLang="pt-PT" dirty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>
                <a:latin typeface="+mj-lt"/>
                <a:cs typeface="Arial" panose="020B0604020202020204" pitchFamily="34" charset="0"/>
              </a:rPr>
              <a:t>makes</a:t>
            </a:r>
            <a:r>
              <a:rPr lang="pt-PT" altLang="pt-PT" dirty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>
                <a:latin typeface="+mj-lt"/>
                <a:cs typeface="Arial" panose="020B0604020202020204" pitchFamily="34" charset="0"/>
              </a:rPr>
              <a:t>us</a:t>
            </a:r>
            <a:r>
              <a:rPr lang="pt-PT" altLang="pt-PT" dirty="0">
                <a:latin typeface="+mj-lt"/>
                <a:cs typeface="Arial" panose="020B0604020202020204" pitchFamily="34" charset="0"/>
              </a:rPr>
              <a:t> more </a:t>
            </a:r>
            <a:r>
              <a:rPr lang="pt-PT" altLang="pt-PT" dirty="0" err="1">
                <a:latin typeface="+mj-lt"/>
                <a:cs typeface="Arial" panose="020B0604020202020204" pitchFamily="34" charset="0"/>
              </a:rPr>
              <a:t>autonomous</a:t>
            </a:r>
            <a:r>
              <a:rPr lang="pt-PT" altLang="pt-PT" dirty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>
                <a:latin typeface="+mj-lt"/>
                <a:cs typeface="Arial" panose="020B0604020202020204" pitchFamily="34" charset="0"/>
              </a:rPr>
              <a:t>and</a:t>
            </a:r>
            <a:r>
              <a:rPr lang="pt-PT" altLang="pt-PT" dirty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>
                <a:latin typeface="+mj-lt"/>
                <a:cs typeface="Arial" panose="020B0604020202020204" pitchFamily="34" charset="0"/>
              </a:rPr>
              <a:t>increases</a:t>
            </a:r>
            <a:r>
              <a:rPr lang="pt-PT" altLang="pt-PT" dirty="0">
                <a:latin typeface="+mj-lt"/>
                <a:cs typeface="Arial" panose="020B0604020202020204" pitchFamily="34" charset="0"/>
              </a:rPr>
              <a:t> team </a:t>
            </a:r>
            <a:r>
              <a:rPr lang="pt-PT" altLang="pt-PT" dirty="0" err="1">
                <a:latin typeface="+mj-lt"/>
                <a:cs typeface="Arial" panose="020B0604020202020204" pitchFamily="34" charset="0"/>
              </a:rPr>
              <a:t>spirit</a:t>
            </a:r>
            <a:r>
              <a:rPr lang="pt-PT" altLang="pt-PT" dirty="0"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endParaRPr lang="pt-PT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endParaRPr lang="pt-PT" dirty="0">
              <a:cs typeface="Arial" pitchFamily="34" charset="0"/>
            </a:endParaRPr>
          </a:p>
          <a:p>
            <a:pPr>
              <a:lnSpc>
                <a:spcPct val="160000"/>
              </a:lnSpc>
              <a:defRPr/>
            </a:pPr>
            <a:endParaRPr lang="pt-PT" sz="2300" dirty="0"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062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e Conteúdo 2"/>
          <p:cNvSpPr>
            <a:spLocks noGrp="1"/>
          </p:cNvSpPr>
          <p:nvPr>
            <p:ph idx="1"/>
          </p:nvPr>
        </p:nvSpPr>
        <p:spPr>
          <a:xfrm>
            <a:off x="528639" y="233363"/>
            <a:ext cx="11172824" cy="64389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allows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pupils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to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make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suggestions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in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class</a:t>
            </a:r>
            <a:endParaRPr lang="pt-PT" altLang="pt-PT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promotes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individual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capacity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to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overcome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difficulties</a:t>
            </a:r>
            <a:endParaRPr lang="pt-PT" altLang="pt-PT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teachers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listen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to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their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pupils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want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to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know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their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opinion</a:t>
            </a:r>
            <a:endParaRPr lang="pt-PT" altLang="pt-PT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I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learnt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to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be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more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responsible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for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my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own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learning</a:t>
            </a:r>
            <a:endParaRPr lang="pt-PT" altLang="pt-PT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I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think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I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learnt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a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lot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this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year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that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I’m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better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prepared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for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future, as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made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me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grow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helped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me to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understand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what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made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me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grow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makes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me a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better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learner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person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I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find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interesting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very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appealing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for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development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of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the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school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school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sport</a:t>
            </a:r>
          </a:p>
          <a:p>
            <a:pPr>
              <a:lnSpc>
                <a:spcPct val="110000"/>
              </a:lnSpc>
            </a:pP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It’s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important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to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reflect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on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our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work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in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order</a:t>
            </a:r>
            <a:r>
              <a:rPr lang="pt-PT" altLang="pt-PT" dirty="0" smtClean="0">
                <a:latin typeface="+mj-lt"/>
                <a:cs typeface="Arial" panose="020B0604020202020204" pitchFamily="34" charset="0"/>
              </a:rPr>
              <a:t> to improve </a:t>
            </a:r>
            <a:r>
              <a:rPr lang="pt-PT" altLang="pt-PT" dirty="0" err="1" smtClean="0">
                <a:latin typeface="+mj-lt"/>
                <a:cs typeface="Arial" panose="020B0604020202020204" pitchFamily="34" charset="0"/>
              </a:rPr>
              <a:t>it</a:t>
            </a:r>
            <a:endParaRPr lang="pt-PT" altLang="pt-PT" dirty="0" smtClean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t-PT" dirty="0" err="1">
                <a:latin typeface="+mj-lt"/>
              </a:rPr>
              <a:t>The</a:t>
            </a:r>
            <a:r>
              <a:rPr lang="pt-PT" dirty="0">
                <a:latin typeface="+mj-lt"/>
              </a:rPr>
              <a:t> more (</a:t>
            </a:r>
            <a:r>
              <a:rPr lang="pt-PT" dirty="0" err="1">
                <a:latin typeface="+mj-lt"/>
              </a:rPr>
              <a:t>teaching</a:t>
            </a:r>
            <a:r>
              <a:rPr lang="pt-PT" dirty="0">
                <a:latin typeface="+mj-lt"/>
              </a:rPr>
              <a:t>/</a:t>
            </a:r>
            <a:r>
              <a:rPr lang="pt-PT" dirty="0" err="1">
                <a:latin typeface="+mj-lt"/>
              </a:rPr>
              <a:t>learning</a:t>
            </a:r>
            <a:r>
              <a:rPr lang="pt-PT" dirty="0">
                <a:latin typeface="+mj-lt"/>
              </a:rPr>
              <a:t>) </a:t>
            </a:r>
            <a:r>
              <a:rPr lang="pt-PT" dirty="0" err="1">
                <a:latin typeface="+mj-lt"/>
              </a:rPr>
              <a:t>diversity</a:t>
            </a:r>
            <a:r>
              <a:rPr lang="pt-PT" dirty="0">
                <a:latin typeface="+mj-lt"/>
              </a:rPr>
              <a:t>, </a:t>
            </a:r>
            <a:r>
              <a:rPr lang="pt-PT" dirty="0" err="1">
                <a:latin typeface="+mj-lt"/>
              </a:rPr>
              <a:t>the</a:t>
            </a:r>
            <a:r>
              <a:rPr lang="pt-PT" dirty="0">
                <a:latin typeface="+mj-lt"/>
              </a:rPr>
              <a:t> more </a:t>
            </a:r>
            <a:r>
              <a:rPr lang="pt-PT" dirty="0" err="1">
                <a:latin typeface="+mj-lt"/>
              </a:rPr>
              <a:t>motivation</a:t>
            </a:r>
            <a:endParaRPr lang="pt-PT" dirty="0">
              <a:latin typeface="+mj-lt"/>
            </a:endParaRPr>
          </a:p>
          <a:p>
            <a:pPr>
              <a:lnSpc>
                <a:spcPct val="110000"/>
              </a:lnSpc>
            </a:pPr>
            <a:endParaRPr lang="pt-PT" altLang="pt-PT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altLang="pt-PT" dirty="0" smtClean="0"/>
          </a:p>
        </p:txBody>
      </p:sp>
    </p:spTree>
    <p:extLst>
      <p:ext uri="{BB962C8B-B14F-4D97-AF65-F5344CB8AC3E}">
        <p14:creationId xmlns:p14="http://schemas.microsoft.com/office/powerpoint/2010/main" val="302994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14338" y="142875"/>
            <a:ext cx="11472862" cy="64722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err="1" smtClean="0">
                <a:latin typeface="+mj-lt"/>
              </a:rPr>
              <a:t>The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lessons</a:t>
            </a:r>
            <a:r>
              <a:rPr lang="pt-PT" sz="2400" dirty="0" smtClean="0">
                <a:latin typeface="+mj-lt"/>
              </a:rPr>
              <a:t> are </a:t>
            </a:r>
            <a:r>
              <a:rPr lang="pt-PT" sz="2400" dirty="0" err="1" smtClean="0">
                <a:latin typeface="+mj-lt"/>
              </a:rPr>
              <a:t>taught</a:t>
            </a:r>
            <a:r>
              <a:rPr lang="pt-PT" sz="2400" dirty="0" smtClean="0">
                <a:latin typeface="+mj-lt"/>
              </a:rPr>
              <a:t> in </a:t>
            </a:r>
            <a:r>
              <a:rPr lang="pt-PT" sz="2400" dirty="0" err="1" smtClean="0">
                <a:latin typeface="+mj-lt"/>
              </a:rPr>
              <a:t>such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different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and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varied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ways</a:t>
            </a:r>
            <a:r>
              <a:rPr lang="pt-PT" sz="2400" dirty="0" smtClean="0">
                <a:latin typeface="+mj-lt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err="1" smtClean="0">
                <a:latin typeface="+mj-lt"/>
              </a:rPr>
              <a:t>It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was</a:t>
            </a:r>
            <a:r>
              <a:rPr lang="pt-PT" sz="2400" dirty="0" smtClean="0">
                <a:latin typeface="+mj-lt"/>
              </a:rPr>
              <a:t> a </a:t>
            </a:r>
            <a:r>
              <a:rPr lang="pt-PT" sz="2400" dirty="0" err="1" smtClean="0">
                <a:latin typeface="+mj-lt"/>
              </a:rPr>
              <a:t>different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kind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of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work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that</a:t>
            </a:r>
            <a:r>
              <a:rPr lang="pt-PT" sz="2400" dirty="0" smtClean="0">
                <a:latin typeface="+mj-lt"/>
              </a:rPr>
              <a:t>  </a:t>
            </a:r>
            <a:r>
              <a:rPr lang="pt-PT" sz="2400" dirty="0" err="1" smtClean="0">
                <a:latin typeface="+mj-lt"/>
              </a:rPr>
              <a:t>helped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us</a:t>
            </a:r>
            <a:r>
              <a:rPr lang="pt-PT" sz="2400" dirty="0" smtClean="0">
                <a:latin typeface="+mj-lt"/>
              </a:rPr>
              <a:t> improve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latin typeface="+mj-lt"/>
              </a:rPr>
              <a:t>I </a:t>
            </a:r>
            <a:r>
              <a:rPr lang="pt-PT" sz="2400" dirty="0" err="1" smtClean="0">
                <a:latin typeface="+mj-lt"/>
              </a:rPr>
              <a:t>liked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the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way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the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teacher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works</a:t>
            </a:r>
            <a:r>
              <a:rPr lang="pt-PT" sz="2400" dirty="0" smtClean="0">
                <a:latin typeface="+mj-lt"/>
              </a:rPr>
              <a:t>, </a:t>
            </a:r>
            <a:r>
              <a:rPr lang="pt-PT" sz="2400" dirty="0" err="1" smtClean="0">
                <a:latin typeface="+mj-lt"/>
              </a:rPr>
              <a:t>challenging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us</a:t>
            </a:r>
            <a:endParaRPr lang="pt-PT" sz="2400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err="1" smtClean="0">
                <a:latin typeface="+mj-lt"/>
              </a:rPr>
              <a:t>The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activities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helped</a:t>
            </a:r>
            <a:r>
              <a:rPr lang="pt-PT" sz="2400" dirty="0" smtClean="0">
                <a:latin typeface="+mj-lt"/>
              </a:rPr>
              <a:t> me to </a:t>
            </a:r>
            <a:r>
              <a:rPr lang="pt-PT" sz="2400" dirty="0" err="1" smtClean="0">
                <a:latin typeface="+mj-lt"/>
              </a:rPr>
              <a:t>better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identify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my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difficulties</a:t>
            </a:r>
            <a:r>
              <a:rPr lang="pt-PT" sz="2400" dirty="0" smtClean="0">
                <a:latin typeface="+mj-lt"/>
              </a:rPr>
              <a:t>. </a:t>
            </a:r>
            <a:r>
              <a:rPr lang="pt-PT" sz="2400" dirty="0" err="1" smtClean="0">
                <a:latin typeface="+mj-lt"/>
              </a:rPr>
              <a:t>However</a:t>
            </a:r>
            <a:r>
              <a:rPr lang="pt-PT" sz="2400" dirty="0" smtClean="0">
                <a:latin typeface="+mj-lt"/>
              </a:rPr>
              <a:t>, </a:t>
            </a:r>
            <a:r>
              <a:rPr lang="pt-PT" sz="2400" dirty="0" err="1" smtClean="0">
                <a:latin typeface="+mj-lt"/>
              </a:rPr>
              <a:t>we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wasted</a:t>
            </a:r>
            <a:r>
              <a:rPr lang="pt-PT" sz="2400" dirty="0" smtClean="0">
                <a:latin typeface="+mj-lt"/>
              </a:rPr>
              <a:t> some time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err="1" smtClean="0">
                <a:latin typeface="+mj-lt"/>
              </a:rPr>
              <a:t>It’s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different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from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the</a:t>
            </a:r>
            <a:r>
              <a:rPr lang="pt-PT" sz="2400" dirty="0" smtClean="0">
                <a:latin typeface="+mj-lt"/>
              </a:rPr>
              <a:t> usual </a:t>
            </a:r>
            <a:r>
              <a:rPr lang="pt-PT" sz="2400" dirty="0" err="1" smtClean="0">
                <a:latin typeface="+mj-lt"/>
              </a:rPr>
              <a:t>teaching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method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which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increased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the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pupils</a:t>
            </a:r>
            <a:r>
              <a:rPr lang="pt-PT" sz="2400" dirty="0" smtClean="0">
                <a:latin typeface="+mj-lt"/>
              </a:rPr>
              <a:t>’ </a:t>
            </a:r>
            <a:r>
              <a:rPr lang="pt-PT" sz="2400" dirty="0" err="1" smtClean="0">
                <a:latin typeface="+mj-lt"/>
              </a:rPr>
              <a:t>interest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and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participation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levels</a:t>
            </a:r>
            <a:endParaRPr lang="pt-PT" sz="2400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latin typeface="+mj-lt"/>
              </a:rPr>
              <a:t>I </a:t>
            </a:r>
            <a:r>
              <a:rPr lang="pt-PT" sz="2400" dirty="0" err="1" smtClean="0">
                <a:latin typeface="+mj-lt"/>
              </a:rPr>
              <a:t>think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that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if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had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worked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just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with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worksheets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and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course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book</a:t>
            </a:r>
            <a:r>
              <a:rPr lang="pt-PT" sz="2400" dirty="0" smtClean="0">
                <a:latin typeface="+mj-lt"/>
              </a:rPr>
              <a:t>, </a:t>
            </a:r>
            <a:r>
              <a:rPr lang="pt-PT" sz="2400" dirty="0" err="1" smtClean="0">
                <a:latin typeface="+mj-lt"/>
              </a:rPr>
              <a:t>it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would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have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been</a:t>
            </a:r>
            <a:r>
              <a:rPr lang="pt-PT" sz="2400" dirty="0" smtClean="0">
                <a:latin typeface="+mj-lt"/>
              </a:rPr>
              <a:t> more </a:t>
            </a:r>
            <a:r>
              <a:rPr lang="pt-PT" sz="2400" dirty="0" err="1" smtClean="0">
                <a:latin typeface="+mj-lt"/>
              </a:rPr>
              <a:t>boring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and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all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of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us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would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have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quickçly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lost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interest</a:t>
            </a:r>
            <a:r>
              <a:rPr lang="pt-PT" sz="2400" dirty="0" smtClean="0">
                <a:latin typeface="+mj-lt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err="1" smtClean="0">
                <a:latin typeface="+mj-lt"/>
              </a:rPr>
              <a:t>This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type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of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work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contributes</a:t>
            </a:r>
            <a:r>
              <a:rPr lang="pt-PT" sz="2400" dirty="0" smtClean="0">
                <a:latin typeface="+mj-lt"/>
              </a:rPr>
              <a:t> to </a:t>
            </a:r>
            <a:r>
              <a:rPr lang="pt-PT" sz="2400" dirty="0" err="1" smtClean="0">
                <a:latin typeface="+mj-lt"/>
              </a:rPr>
              <a:t>everyone’s</a:t>
            </a:r>
            <a:r>
              <a:rPr lang="pt-PT" sz="2400" dirty="0" smtClean="0">
                <a:latin typeface="+mj-lt"/>
              </a:rPr>
              <a:t>  intelectual </a:t>
            </a:r>
            <a:r>
              <a:rPr lang="pt-PT" sz="2400" dirty="0" err="1" smtClean="0">
                <a:latin typeface="+mj-lt"/>
              </a:rPr>
              <a:t>development</a:t>
            </a:r>
            <a:r>
              <a:rPr lang="pt-PT" sz="2400" dirty="0" smtClean="0">
                <a:latin typeface="+mj-lt"/>
              </a:rPr>
              <a:t>,  no </a:t>
            </a:r>
            <a:r>
              <a:rPr lang="pt-PT" sz="2400" dirty="0" err="1" smtClean="0">
                <a:latin typeface="+mj-lt"/>
              </a:rPr>
              <a:t>matter</a:t>
            </a:r>
            <a:r>
              <a:rPr lang="pt-PT" sz="2400" dirty="0" smtClean="0">
                <a:latin typeface="+mj-lt"/>
              </a:rPr>
              <a:t> in </a:t>
            </a:r>
            <a:r>
              <a:rPr lang="pt-PT" sz="2400" dirty="0" err="1" smtClean="0">
                <a:latin typeface="+mj-lt"/>
              </a:rPr>
              <a:t>what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learning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context</a:t>
            </a:r>
            <a:endParaRPr lang="pt-PT" sz="2400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dirty="0" smtClean="0">
                <a:latin typeface="+mj-lt"/>
              </a:rPr>
              <a:t>I </a:t>
            </a:r>
            <a:r>
              <a:rPr lang="pt-PT" sz="2400" dirty="0" err="1" smtClean="0">
                <a:latin typeface="+mj-lt"/>
              </a:rPr>
              <a:t>liked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it</a:t>
            </a:r>
            <a:r>
              <a:rPr lang="pt-PT" sz="2400" dirty="0" smtClean="0">
                <a:latin typeface="+mj-lt"/>
              </a:rPr>
              <a:t>; I </a:t>
            </a:r>
            <a:r>
              <a:rPr lang="pt-PT" sz="2400" dirty="0" err="1" smtClean="0">
                <a:latin typeface="+mj-lt"/>
              </a:rPr>
              <a:t>think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it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helped</a:t>
            </a:r>
            <a:r>
              <a:rPr lang="pt-PT" sz="2400" dirty="0" smtClean="0">
                <a:latin typeface="+mj-lt"/>
              </a:rPr>
              <a:t> me to improve </a:t>
            </a:r>
            <a:r>
              <a:rPr lang="pt-PT" sz="2400" dirty="0" err="1" smtClean="0">
                <a:latin typeface="+mj-lt"/>
              </a:rPr>
              <a:t>my</a:t>
            </a:r>
            <a:r>
              <a:rPr lang="pt-PT" sz="2400" dirty="0" smtClean="0">
                <a:latin typeface="+mj-lt"/>
              </a:rPr>
              <a:t> </a:t>
            </a:r>
            <a:r>
              <a:rPr lang="pt-PT" sz="2400" dirty="0" err="1" smtClean="0">
                <a:latin typeface="+mj-lt"/>
              </a:rPr>
              <a:t>English</a:t>
            </a:r>
            <a:endParaRPr lang="pt-PT" sz="2400" dirty="0" smtClean="0">
              <a:latin typeface="+mj-lt"/>
            </a:endParaRPr>
          </a:p>
          <a:p>
            <a:pPr marL="0" indent="0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97908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09687" y="144145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3600" b="1" dirty="0" err="1" smtClean="0">
                <a:latin typeface="+mj-lt"/>
              </a:rPr>
              <a:t>Dissemination</a:t>
            </a:r>
            <a:r>
              <a:rPr lang="pt-PT" sz="3600" b="1" dirty="0" smtClean="0">
                <a:latin typeface="+mj-lt"/>
              </a:rPr>
              <a:t> </a:t>
            </a:r>
            <a:r>
              <a:rPr lang="pt-PT" sz="3600" b="1" dirty="0" err="1" smtClean="0">
                <a:latin typeface="+mj-lt"/>
              </a:rPr>
              <a:t>of</a:t>
            </a:r>
            <a:r>
              <a:rPr lang="pt-PT" sz="3600" b="1" dirty="0" smtClean="0">
                <a:latin typeface="+mj-lt"/>
              </a:rPr>
              <a:t> </a:t>
            </a:r>
            <a:r>
              <a:rPr lang="pt-PT" sz="3600" b="1" dirty="0" err="1" smtClean="0">
                <a:latin typeface="+mj-lt"/>
              </a:rPr>
              <a:t>the</a:t>
            </a:r>
            <a:r>
              <a:rPr lang="pt-PT" sz="3600" b="1" dirty="0" smtClean="0">
                <a:latin typeface="+mj-lt"/>
              </a:rPr>
              <a:t> </a:t>
            </a:r>
            <a:r>
              <a:rPr lang="pt-PT" sz="3600" b="1" dirty="0" err="1" smtClean="0">
                <a:latin typeface="+mj-lt"/>
              </a:rPr>
              <a:t>project</a:t>
            </a:r>
            <a:endParaRPr lang="pt-PT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2918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968" y="0"/>
            <a:ext cx="10515600" cy="485776"/>
          </a:xfrm>
        </p:spPr>
        <p:txBody>
          <a:bodyPr>
            <a:normAutofit fontScale="90000"/>
          </a:bodyPr>
          <a:lstStyle/>
          <a:p>
            <a:pPr marL="266700" lvl="2" indent="0">
              <a:buNone/>
              <a:defRPr/>
            </a:pPr>
            <a:r>
              <a:rPr lang="pt-PT" altLang="pt-PT" sz="3600" b="1" dirty="0" smtClean="0">
                <a:latin typeface="+mj-lt"/>
              </a:rPr>
              <a:t/>
            </a:r>
            <a:br>
              <a:rPr lang="pt-PT" altLang="pt-PT" sz="3600" b="1" dirty="0" smtClean="0">
                <a:latin typeface="+mj-lt"/>
              </a:rPr>
            </a:br>
            <a:r>
              <a:rPr lang="pt-PT" altLang="pt-PT" sz="3600" b="1" dirty="0" smtClean="0">
                <a:latin typeface="+mj-lt"/>
              </a:rPr>
              <a:t/>
            </a:r>
            <a:br>
              <a:rPr lang="pt-PT" altLang="pt-PT" sz="3600" b="1" dirty="0" smtClean="0">
                <a:latin typeface="+mj-lt"/>
              </a:rPr>
            </a:br>
            <a:r>
              <a:rPr lang="pt-PT" altLang="pt-PT" sz="3600" b="1" dirty="0" err="1" smtClean="0">
                <a:latin typeface="+mj-lt"/>
              </a:rPr>
              <a:t>Presentations</a:t>
            </a:r>
            <a:r>
              <a:rPr lang="pt-PT" altLang="pt-PT" sz="3600" b="1" dirty="0" smtClean="0">
                <a:latin typeface="+mj-lt"/>
              </a:rPr>
              <a:t> </a:t>
            </a:r>
            <a:r>
              <a:rPr lang="pt-PT" altLang="pt-PT" sz="3600" b="1" dirty="0" smtClean="0">
                <a:latin typeface="+mj-lt"/>
              </a:rPr>
              <a:t>in </a:t>
            </a:r>
            <a:r>
              <a:rPr lang="pt-PT" altLang="pt-PT" sz="3600" b="1" dirty="0" err="1" smtClean="0">
                <a:latin typeface="+mj-lt"/>
              </a:rPr>
              <a:t>conferences</a:t>
            </a:r>
            <a:r>
              <a:rPr lang="pt-PT" altLang="pt-PT" sz="3600" b="1" dirty="0" smtClean="0"/>
              <a:t/>
            </a:r>
            <a:br>
              <a:rPr lang="pt-PT" altLang="pt-PT" sz="3600" b="1" dirty="0" smtClean="0"/>
            </a:br>
            <a:r>
              <a:rPr lang="pt-PT" altLang="pt-PT" sz="3600" b="1" dirty="0">
                <a:latin typeface="+mj-lt"/>
              </a:rPr>
              <a:t/>
            </a:r>
            <a:br>
              <a:rPr lang="pt-PT" altLang="pt-PT" sz="3600" b="1" dirty="0">
                <a:latin typeface="+mj-lt"/>
              </a:rPr>
            </a:br>
            <a:r>
              <a:rPr lang="pt-PT" altLang="pt-PT" b="1" dirty="0">
                <a:latin typeface="+mj-lt"/>
              </a:rPr>
              <a:t/>
            </a:r>
            <a:br>
              <a:rPr lang="pt-PT" altLang="pt-PT" b="1" dirty="0">
                <a:latin typeface="+mj-lt"/>
              </a:rPr>
            </a:br>
            <a:endParaRPr lang="pt-PT" b="1" dirty="0">
              <a:latin typeface="+mj-lt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42887" y="642939"/>
            <a:ext cx="11815763" cy="6072186"/>
          </a:xfrm>
        </p:spPr>
        <p:txBody>
          <a:bodyPr>
            <a:normAutofit fontScale="92500" lnSpcReduction="20000"/>
          </a:bodyPr>
          <a:lstStyle/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altLang="pt-PT" sz="2100" dirty="0" smtClean="0"/>
              <a:t>XII </a:t>
            </a:r>
            <a:r>
              <a:rPr lang="pt-PT" altLang="pt-PT" sz="2100" dirty="0"/>
              <a:t>Congresso Internacional Galego-Português de Psicopedagogia. Universidade do Minho (setembro de 2013)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altLang="pt-PT" sz="2100" dirty="0"/>
              <a:t>6º Encontro do GT-PA. Universidade do Minho (julho de 2014)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altLang="pt-PT" sz="2100" dirty="0"/>
              <a:t>XIII Congresso Internacional Galego-Português de Psicopedagogia. Universidade da Corunha (setembro de 2015)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altLang="pt-PT" sz="2100" dirty="0"/>
              <a:t>XIV Congresso Internacional Galego-Português de Psicopedagogia. Universidade do Minho (setembro de 2017)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2100" dirty="0"/>
              <a:t>II COLÓQUIO - Desafios Curriculares e Pedagógicos na Formação de Professores. UM​ (setembro de </a:t>
            </a:r>
            <a:r>
              <a:rPr lang="pt-PT" sz="2100" dirty="0" smtClean="0"/>
              <a:t>2017)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2100" dirty="0" smtClean="0"/>
              <a:t>Congresso </a:t>
            </a:r>
            <a:r>
              <a:rPr lang="pt-PT" sz="2100" dirty="0"/>
              <a:t>Internacional de Avaliação das Aprendizagens e Sucesso Escolar. UM (novembro de </a:t>
            </a:r>
            <a:r>
              <a:rPr lang="pt-PT" sz="2100" dirty="0" smtClean="0"/>
              <a:t>2017)</a:t>
            </a:r>
          </a:p>
          <a:p>
            <a:pPr marL="27146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100" dirty="0" smtClean="0"/>
              <a:t>III </a:t>
            </a:r>
            <a:r>
              <a:rPr lang="pt-PT" sz="2100" dirty="0"/>
              <a:t>Colóquio Internacional de Ciências Sociais da Educação </a:t>
            </a:r>
            <a:r>
              <a:rPr lang="pt-PT" sz="2100" dirty="0" smtClean="0"/>
              <a:t> </a:t>
            </a:r>
            <a:r>
              <a:rPr lang="pt-PT" sz="2100" dirty="0"/>
              <a:t>Universidade do </a:t>
            </a:r>
            <a:r>
              <a:rPr lang="pt-PT" sz="2100" dirty="0" smtClean="0"/>
              <a:t>Minho (Fevereiro</a:t>
            </a:r>
            <a:r>
              <a:rPr lang="pt-PT" sz="2100" dirty="0"/>
              <a:t> </a:t>
            </a:r>
            <a:r>
              <a:rPr lang="pt-PT" sz="2100" dirty="0" smtClean="0"/>
              <a:t>2018) *</a:t>
            </a:r>
            <a:endParaRPr lang="pt-PT" sz="2100" dirty="0"/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2100" dirty="0"/>
              <a:t>Seminário “o Futuro da educação e dos  educadores-professores”. ESSE-IPP (abril de 2018)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2100" dirty="0"/>
              <a:t>IIII Encontro Internacional de Formação na Docência. ESSE-IPB (maio de 2018)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2100" dirty="0"/>
              <a:t>Seminário “Currículo em Ação: Um olhar nacional e internacional”. Universidade do Minho (julho de 2018)</a:t>
            </a:r>
          </a:p>
          <a:p>
            <a:pPr marL="271463" lvl="3" indent="-27146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100" dirty="0" err="1"/>
              <a:t>Conferência</a:t>
            </a:r>
            <a:r>
              <a:rPr lang="en-US" sz="2100" dirty="0"/>
              <a:t> </a:t>
            </a:r>
            <a:r>
              <a:rPr lang="en-US" sz="2100" dirty="0" err="1"/>
              <a:t>Internacional</a:t>
            </a:r>
            <a:r>
              <a:rPr lang="en-US" sz="2100" dirty="0"/>
              <a:t> ”Making Learning Meaningful – Implications for Teachers and Teaching”. Braga (</a:t>
            </a:r>
            <a:r>
              <a:rPr lang="en-US" sz="2100" dirty="0" err="1"/>
              <a:t>julho</a:t>
            </a:r>
            <a:r>
              <a:rPr lang="en-US" sz="2100" dirty="0"/>
              <a:t> de 2018</a:t>
            </a:r>
            <a:r>
              <a:rPr lang="en-US" sz="2100" dirty="0" smtClean="0"/>
              <a:t>)         </a:t>
            </a:r>
          </a:p>
          <a:p>
            <a:pPr marL="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1900" dirty="0" smtClean="0"/>
              <a:t>* </a:t>
            </a:r>
            <a:r>
              <a:rPr lang="en-US" sz="1900" b="1" dirty="0" smtClean="0"/>
              <a:t>Presentation of the paper “</a:t>
            </a:r>
            <a:r>
              <a:rPr lang="pt-PT" sz="1900" b="1" dirty="0" err="1"/>
              <a:t>Educating</a:t>
            </a:r>
            <a:r>
              <a:rPr lang="pt-PT" sz="1900" b="1" dirty="0"/>
              <a:t> for </a:t>
            </a:r>
            <a:r>
              <a:rPr lang="pt-PT" sz="1900" b="1" dirty="0" err="1"/>
              <a:t>autonomy</a:t>
            </a:r>
            <a:r>
              <a:rPr lang="pt-PT" sz="1900" b="1" dirty="0"/>
              <a:t> – a </a:t>
            </a:r>
            <a:r>
              <a:rPr lang="pt-PT" sz="1900" b="1" dirty="0" err="1"/>
              <a:t>common</a:t>
            </a:r>
            <a:r>
              <a:rPr lang="pt-PT" sz="1900" b="1" dirty="0"/>
              <a:t> </a:t>
            </a:r>
            <a:r>
              <a:rPr lang="pt-PT" sz="1900" b="1" dirty="0" err="1"/>
              <a:t>goal</a:t>
            </a:r>
            <a:r>
              <a:rPr lang="pt-PT" sz="1900" b="1" dirty="0"/>
              <a:t> </a:t>
            </a:r>
            <a:r>
              <a:rPr lang="pt-PT" sz="1900" b="1" dirty="0" err="1"/>
              <a:t>within</a:t>
            </a:r>
            <a:r>
              <a:rPr lang="pt-PT" sz="1900" b="1" dirty="0"/>
              <a:t> </a:t>
            </a:r>
            <a:r>
              <a:rPr lang="pt-PT" sz="1900" b="1" dirty="0" err="1"/>
              <a:t>an</a:t>
            </a:r>
            <a:r>
              <a:rPr lang="pt-PT" sz="1900" b="1" dirty="0"/>
              <a:t> Erasmus+ </a:t>
            </a:r>
            <a:r>
              <a:rPr lang="pt-PT" sz="1900" b="1" dirty="0" err="1" smtClean="0"/>
              <a:t>partnership</a:t>
            </a:r>
            <a:r>
              <a:rPr lang="pt-PT" sz="1900" b="1" dirty="0" smtClean="0"/>
              <a:t>”</a:t>
            </a:r>
            <a:endParaRPr lang="pt-PT" sz="1900" baseline="-25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94194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920750"/>
          </a:xfrm>
        </p:spPr>
        <p:txBody>
          <a:bodyPr/>
          <a:lstStyle/>
          <a:p>
            <a:r>
              <a:rPr lang="pt-PT" altLang="pt-PT" sz="3600" b="1" dirty="0" smtClean="0"/>
              <a:t>        </a:t>
            </a:r>
            <a:r>
              <a:rPr lang="pt-PT" altLang="pt-PT" sz="3600" b="1" dirty="0" err="1" smtClean="0"/>
              <a:t>Main</a:t>
            </a:r>
            <a:r>
              <a:rPr lang="pt-PT" altLang="pt-PT" sz="3600" b="1" dirty="0" smtClean="0"/>
              <a:t> </a:t>
            </a:r>
            <a:r>
              <a:rPr lang="pt-PT" altLang="pt-PT" sz="3600" b="1" dirty="0" err="1" smtClean="0"/>
              <a:t>objective</a:t>
            </a:r>
            <a:endParaRPr lang="pt-PT" altLang="pt-PT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524000"/>
            <a:ext cx="9354970" cy="46040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PT" altLang="pt-PT" sz="2400" b="1" dirty="0" err="1" smtClean="0"/>
              <a:t>Development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of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learner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autonomy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through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learner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involvement</a:t>
            </a:r>
            <a:r>
              <a:rPr lang="pt-PT" altLang="pt-PT" sz="2400" b="1" dirty="0" smtClean="0"/>
              <a:t> in </a:t>
            </a:r>
            <a:r>
              <a:rPr lang="pt-PT" altLang="pt-PT" sz="2400" b="1" dirty="0" err="1" smtClean="0"/>
              <a:t>the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learning</a:t>
            </a:r>
            <a:r>
              <a:rPr lang="pt-PT" altLang="pt-PT" sz="2400" b="1" dirty="0" smtClean="0"/>
              <a:t> </a:t>
            </a:r>
            <a:r>
              <a:rPr lang="pt-PT" altLang="pt-PT" sz="2400" b="1" dirty="0" err="1" smtClean="0"/>
              <a:t>process</a:t>
            </a:r>
            <a:endParaRPr lang="pt-PT" altLang="pt-PT" sz="2400" b="1" dirty="0" smtClean="0"/>
          </a:p>
          <a:p>
            <a:pPr marL="0" indent="0">
              <a:buNone/>
            </a:pPr>
            <a:endParaRPr lang="pt-PT" altLang="pt-PT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altLang="pt-PT" sz="2000" dirty="0" err="1" smtClean="0"/>
              <a:t>Reflection</a:t>
            </a:r>
            <a:endParaRPr lang="pt-PT" altLang="pt-PT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altLang="pt-PT" sz="2000" dirty="0" err="1" smtClean="0"/>
              <a:t>Experimentation</a:t>
            </a:r>
            <a:endParaRPr lang="pt-PT" altLang="pt-PT" sz="20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pt-PT" altLang="pt-PT" dirty="0" err="1" smtClean="0"/>
              <a:t>C</a:t>
            </a:r>
            <a:r>
              <a:rPr lang="pt-PT" altLang="pt-PT" sz="2000" dirty="0" err="1" smtClean="0"/>
              <a:t>ognitive</a:t>
            </a:r>
            <a:r>
              <a:rPr lang="pt-PT" altLang="pt-PT" sz="2000" dirty="0" smtClean="0"/>
              <a:t> </a:t>
            </a:r>
            <a:r>
              <a:rPr lang="pt-PT" altLang="pt-PT" sz="2000" dirty="0" err="1" smtClean="0"/>
              <a:t>and</a:t>
            </a:r>
            <a:r>
              <a:rPr lang="pt-PT" altLang="pt-PT" sz="2000" dirty="0" smtClean="0"/>
              <a:t> </a:t>
            </a:r>
            <a:r>
              <a:rPr lang="pt-PT" altLang="pt-PT" sz="2000" dirty="0" err="1" smtClean="0"/>
              <a:t>metacognitive</a:t>
            </a:r>
            <a:r>
              <a:rPr lang="pt-PT" altLang="pt-PT" sz="2000" dirty="0" smtClean="0"/>
              <a:t> </a:t>
            </a:r>
            <a:r>
              <a:rPr lang="pt-PT" altLang="pt-PT" sz="2000" dirty="0" err="1" smtClean="0"/>
              <a:t>strategies</a:t>
            </a:r>
            <a:endParaRPr lang="pt-PT" altLang="pt-PT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altLang="pt-PT" sz="2000" dirty="0" err="1" smtClean="0"/>
              <a:t>Negotiation</a:t>
            </a:r>
            <a:endParaRPr lang="pt-PT" altLang="pt-PT" sz="20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pt-PT" altLang="pt-PT" dirty="0" smtClean="0"/>
              <a:t>Roles</a:t>
            </a:r>
            <a:endParaRPr lang="pt-PT" altLang="pt-PT" sz="20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pt-PT" altLang="pt-PT" sz="2000" dirty="0" smtClean="0"/>
              <a:t>Objetives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PT" altLang="pt-PT" sz="2000" dirty="0" smtClean="0"/>
              <a:t>Processes</a:t>
            </a:r>
            <a:endParaRPr lang="pt-PT" altLang="pt-P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PT" altLang="pt-PT" sz="2000" dirty="0" smtClean="0"/>
              <a:t>(</a:t>
            </a:r>
            <a:r>
              <a:rPr lang="pt-PT" altLang="pt-PT" sz="2000" dirty="0"/>
              <a:t>S</a:t>
            </a:r>
            <a:r>
              <a:rPr lang="pt-PT" altLang="pt-PT" sz="2000" dirty="0" smtClean="0"/>
              <a:t>elf) </a:t>
            </a:r>
            <a:r>
              <a:rPr lang="pt-PT" altLang="pt-PT" sz="2000" dirty="0" err="1" smtClean="0"/>
              <a:t>Regulation</a:t>
            </a:r>
            <a:endParaRPr lang="pt-PT" alt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248898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0688" y="102137"/>
            <a:ext cx="8521700" cy="584199"/>
          </a:xfrm>
        </p:spPr>
        <p:txBody>
          <a:bodyPr>
            <a:normAutofit fontScale="90000"/>
          </a:bodyPr>
          <a:lstStyle/>
          <a:p>
            <a:r>
              <a:rPr lang="pt-PT" altLang="pt-PT" b="1" dirty="0" smtClean="0"/>
              <a:t>Some </a:t>
            </a:r>
            <a:r>
              <a:rPr lang="pt-PT" altLang="pt-PT" b="1" dirty="0" err="1" smtClean="0"/>
              <a:t>publications</a:t>
            </a:r>
            <a:endParaRPr lang="pt-PT" sz="4000" dirty="0"/>
          </a:p>
        </p:txBody>
      </p:sp>
      <p:sp>
        <p:nvSpPr>
          <p:cNvPr id="4" name="Retângulo 3"/>
          <p:cNvSpPr/>
          <p:nvPr/>
        </p:nvSpPr>
        <p:spPr>
          <a:xfrm>
            <a:off x="300037" y="843498"/>
            <a:ext cx="1164272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Barbosa, </a:t>
            </a:r>
            <a:r>
              <a:rPr lang="en-US" sz="2000" b="1" dirty="0"/>
              <a:t>I</a:t>
            </a:r>
            <a:r>
              <a:rPr lang="en-US" sz="2000" b="1" dirty="0" smtClean="0"/>
              <a:t>. </a:t>
            </a:r>
            <a:r>
              <a:rPr lang="en-US" sz="2000" dirty="0"/>
              <a:t>“Pedagogy for autonomy and educational success – what relation? </a:t>
            </a:r>
            <a:r>
              <a:rPr lang="en-US" sz="2000" dirty="0" smtClean="0"/>
              <a:t>A multi-disciplinary </a:t>
            </a:r>
            <a:r>
              <a:rPr lang="en-US" sz="2000" dirty="0"/>
              <a:t>school project.” </a:t>
            </a:r>
            <a:r>
              <a:rPr lang="en-US" sz="2000" i="1" dirty="0"/>
              <a:t>Independence </a:t>
            </a:r>
            <a:r>
              <a:rPr lang="en-US" sz="2000" dirty="0"/>
              <a:t>(Newsletter of the </a:t>
            </a:r>
            <a:r>
              <a:rPr lang="en-US" sz="2000" dirty="0" smtClean="0"/>
              <a:t>IATEFL Learner </a:t>
            </a:r>
            <a:r>
              <a:rPr lang="en-US" sz="2000" dirty="0"/>
              <a:t>Autonomy Special Interest Group) 45 (Winter 2008-2009): 13-19</a:t>
            </a:r>
            <a:r>
              <a:rPr lang="en-US" sz="2000" dirty="0" smtClean="0"/>
              <a:t>.</a:t>
            </a:r>
          </a:p>
          <a:p>
            <a:pPr marL="0" lvl="3" algn="just">
              <a:defRPr/>
            </a:pPr>
            <a:endParaRPr lang="pt-PT" altLang="pt-PT" sz="2000" b="1" dirty="0" smtClean="0"/>
          </a:p>
          <a:p>
            <a:pPr marL="0" lvl="3" algn="just">
              <a:defRPr/>
            </a:pPr>
            <a:r>
              <a:rPr lang="pt-PT" altLang="pt-PT" sz="2000" b="1" dirty="0" smtClean="0"/>
              <a:t>Barbosa</a:t>
            </a:r>
            <a:r>
              <a:rPr lang="pt-PT" altLang="pt-PT" sz="2000" b="1" dirty="0"/>
              <a:t>, I., </a:t>
            </a:r>
            <a:r>
              <a:rPr lang="pt-PT" altLang="pt-PT" sz="2000" b="1" dirty="0" err="1"/>
              <a:t>Kao</a:t>
            </a:r>
            <a:r>
              <a:rPr lang="pt-PT" altLang="pt-PT" sz="2000" b="1" dirty="0"/>
              <a:t>, S. H., &amp; </a:t>
            </a:r>
            <a:r>
              <a:rPr lang="pt-PT" altLang="pt-PT" sz="2000" b="1" dirty="0" err="1"/>
              <a:t>Lacey</a:t>
            </a:r>
            <a:r>
              <a:rPr lang="pt-PT" altLang="pt-PT" sz="2000" b="1" dirty="0"/>
              <a:t>, F. (2013). </a:t>
            </a:r>
            <a:r>
              <a:rPr lang="pt-PT" altLang="pt-PT" sz="2000" dirty="0" err="1"/>
              <a:t>Teaching</a:t>
            </a:r>
            <a:r>
              <a:rPr lang="pt-PT" altLang="pt-PT" sz="2000" dirty="0"/>
              <a:t> for </a:t>
            </a:r>
            <a:r>
              <a:rPr lang="pt-PT" altLang="pt-PT" sz="2000" dirty="0" err="1"/>
              <a:t>autonomy</a:t>
            </a:r>
            <a:r>
              <a:rPr lang="pt-PT" altLang="pt-PT" sz="2000" dirty="0"/>
              <a:t> – </a:t>
            </a:r>
            <a:r>
              <a:rPr lang="pt-PT" altLang="pt-PT" sz="2000" dirty="0" err="1"/>
              <a:t>challenges</a:t>
            </a:r>
            <a:r>
              <a:rPr lang="pt-PT" altLang="pt-PT" sz="2000" dirty="0"/>
              <a:t> </a:t>
            </a:r>
            <a:r>
              <a:rPr lang="pt-PT" altLang="pt-PT" sz="2000" dirty="0" err="1"/>
              <a:t>and</a:t>
            </a:r>
            <a:r>
              <a:rPr lang="pt-PT" altLang="pt-PT" sz="2000" dirty="0"/>
              <a:t> </a:t>
            </a:r>
            <a:r>
              <a:rPr lang="pt-PT" altLang="pt-PT" sz="2000" dirty="0" err="1"/>
              <a:t>possibilities</a:t>
            </a:r>
            <a:r>
              <a:rPr lang="pt-PT" altLang="pt-PT" sz="2000" dirty="0"/>
              <a:t>. In A. </a:t>
            </a:r>
            <a:r>
              <a:rPr lang="pt-PT" altLang="pt-PT" sz="2000" dirty="0" err="1"/>
              <a:t>Barfiel</a:t>
            </a:r>
            <a:r>
              <a:rPr lang="pt-PT" altLang="pt-PT" sz="2000" dirty="0"/>
              <a:t> &amp; N. Delgado </a:t>
            </a:r>
            <a:r>
              <a:rPr lang="pt-PT" altLang="pt-PT" sz="2000" dirty="0" err="1"/>
              <a:t>Alvarado</a:t>
            </a:r>
            <a:r>
              <a:rPr lang="pt-PT" altLang="pt-PT" sz="2000" dirty="0"/>
              <a:t> (Eds.), </a:t>
            </a:r>
            <a:r>
              <a:rPr lang="pt-PT" altLang="pt-PT" sz="2000" i="1" dirty="0" err="1"/>
              <a:t>Autonomy</a:t>
            </a:r>
            <a:r>
              <a:rPr lang="pt-PT" altLang="pt-PT" sz="2000" i="1" dirty="0"/>
              <a:t> in </a:t>
            </a:r>
            <a:r>
              <a:rPr lang="pt-PT" altLang="pt-PT" sz="2000" i="1" dirty="0" err="1"/>
              <a:t>Language</a:t>
            </a:r>
            <a:r>
              <a:rPr lang="pt-PT" altLang="pt-PT" sz="2000" i="1" dirty="0"/>
              <a:t> </a:t>
            </a:r>
            <a:r>
              <a:rPr lang="pt-PT" altLang="pt-PT" sz="2000" i="1" dirty="0" err="1"/>
              <a:t>Learning</a:t>
            </a:r>
            <a:r>
              <a:rPr lang="pt-PT" altLang="pt-PT" sz="2000" i="1" dirty="0"/>
              <a:t>: </a:t>
            </a:r>
            <a:r>
              <a:rPr lang="pt-PT" altLang="pt-PT" sz="2000" i="1" dirty="0" err="1"/>
              <a:t>Stories</a:t>
            </a:r>
            <a:r>
              <a:rPr lang="pt-PT" altLang="pt-PT" sz="2000" i="1" dirty="0"/>
              <a:t> </a:t>
            </a:r>
            <a:r>
              <a:rPr lang="pt-PT" altLang="pt-PT" sz="2000" i="1" dirty="0" err="1"/>
              <a:t>of</a:t>
            </a:r>
            <a:r>
              <a:rPr lang="pt-PT" altLang="pt-PT" sz="2000" i="1" dirty="0"/>
              <a:t> </a:t>
            </a:r>
            <a:r>
              <a:rPr lang="pt-PT" altLang="pt-PT" sz="2000" i="1" dirty="0" err="1"/>
              <a:t>Practices</a:t>
            </a:r>
            <a:r>
              <a:rPr lang="pt-PT" altLang="pt-PT" sz="2000" i="1" dirty="0"/>
              <a:t>  [</a:t>
            </a:r>
            <a:r>
              <a:rPr lang="pt-PT" altLang="pt-PT" sz="2000" i="1" dirty="0" err="1"/>
              <a:t>Kindle</a:t>
            </a:r>
            <a:r>
              <a:rPr lang="pt-PT" altLang="pt-PT" sz="2000" i="1" dirty="0"/>
              <a:t>]. </a:t>
            </a:r>
            <a:r>
              <a:rPr lang="pt-PT" altLang="pt-PT" sz="2000" dirty="0"/>
              <a:t>Canterbury, </a:t>
            </a:r>
            <a:r>
              <a:rPr lang="pt-PT" altLang="pt-PT" sz="2000" dirty="0" err="1"/>
              <a:t>England</a:t>
            </a:r>
            <a:r>
              <a:rPr lang="pt-PT" altLang="pt-PT" sz="2000" dirty="0"/>
              <a:t>: IATEFL </a:t>
            </a:r>
            <a:r>
              <a:rPr lang="pt-PT" altLang="pt-PT" sz="2000" dirty="0" err="1"/>
              <a:t>Learner</a:t>
            </a:r>
            <a:r>
              <a:rPr lang="pt-PT" altLang="pt-PT" sz="2000" dirty="0"/>
              <a:t> </a:t>
            </a:r>
            <a:r>
              <a:rPr lang="pt-PT" altLang="pt-PT" sz="2000" dirty="0" err="1"/>
              <a:t>Autonomy</a:t>
            </a:r>
            <a:r>
              <a:rPr lang="pt-PT" altLang="pt-PT" sz="2000" dirty="0"/>
              <a:t> SIG.</a:t>
            </a:r>
          </a:p>
          <a:p>
            <a:pPr marL="177800" lvl="3" algn="just">
              <a:defRPr/>
            </a:pPr>
            <a:endParaRPr lang="pt-PT" sz="2000" dirty="0"/>
          </a:p>
          <a:p>
            <a:pPr marL="0" lvl="3" algn="just">
              <a:defRPr/>
            </a:pPr>
            <a:r>
              <a:rPr lang="pt-PT" sz="2000" b="1" dirty="0"/>
              <a:t>Fernandes, I.S., Barbosa, I., Pereira, C. &amp; Vieira, F. (2013). </a:t>
            </a:r>
            <a:r>
              <a:rPr lang="pt-PT" sz="2000" dirty="0"/>
              <a:t>COMUNIDADES DE APRENDIZAGEM, DESENVOLVIMENTO PROFISSIONAL E EDUCAÇÃO DEMOCRÁTICA: AS VOZES DOS ATORES. Atas do XII Congresso Internacional Galego-Português de Psicopedagogia. Braga: Universidade do Minho.</a:t>
            </a:r>
          </a:p>
          <a:p>
            <a:pPr marL="177800" lvl="3" algn="just">
              <a:defRPr/>
            </a:pPr>
            <a:endParaRPr lang="pt-PT" altLang="pt-PT" sz="2000" b="1" dirty="0"/>
          </a:p>
          <a:p>
            <a:r>
              <a:rPr lang="pt-PT" altLang="pt-PT" sz="2000" b="1" dirty="0"/>
              <a:t>Barbosa, I., Pereira, C. &amp; Branco, C. (2015). </a:t>
            </a:r>
            <a:r>
              <a:rPr lang="pt-PT" altLang="pt-PT" sz="2000" dirty="0"/>
              <a:t>Espelho meu, espelho meu… Imagens das Práticas nos Ensinos Básico e Secundário. </a:t>
            </a:r>
            <a:r>
              <a:rPr lang="es-ES" i="1" dirty="0" smtClean="0"/>
              <a:t>Revista de estudios e investigación en psicología y educación </a:t>
            </a:r>
            <a:r>
              <a:rPr lang="es-ES" dirty="0" err="1" smtClean="0"/>
              <a:t>eissn</a:t>
            </a:r>
            <a:r>
              <a:rPr lang="es-ES" dirty="0" smtClean="0"/>
              <a:t>: 2386-7418, 2015, vol. </a:t>
            </a:r>
            <a:r>
              <a:rPr lang="es-ES" dirty="0" err="1" smtClean="0"/>
              <a:t>Extr</a:t>
            </a:r>
            <a:r>
              <a:rPr lang="es-ES" dirty="0" smtClean="0"/>
              <a:t>., No. 10. </a:t>
            </a:r>
            <a:r>
              <a:rPr lang="es-ES" dirty="0" err="1" smtClean="0"/>
              <a:t>Doi</a:t>
            </a:r>
            <a:r>
              <a:rPr lang="es-ES" dirty="0" smtClean="0"/>
              <a:t>: 10.17979/reipe.2015.0.10.446</a:t>
            </a:r>
          </a:p>
          <a:p>
            <a:pPr marL="177800"/>
            <a:endParaRPr lang="es-ES" sz="2000" b="1" dirty="0" smtClean="0"/>
          </a:p>
          <a:p>
            <a:pPr marL="0" lvl="3" algn="just">
              <a:defRPr/>
            </a:pPr>
            <a:r>
              <a:rPr lang="pt-PT" sz="2000" b="1" dirty="0" smtClean="0"/>
              <a:t>Barbosa</a:t>
            </a:r>
            <a:r>
              <a:rPr lang="pt-PT" sz="2000" b="1" dirty="0"/>
              <a:t>, I. (2017). </a:t>
            </a:r>
            <a:r>
              <a:rPr lang="pt-PT" sz="2000" dirty="0"/>
              <a:t>AVALIAÇÃO E APRENDIZAGEM – O PAPEL DAS ATIVIDADES DECORREÇÃO DE TESTES. Atas do I Congresso Internacional de Avaliação das Aprendizagens e Sucesso </a:t>
            </a:r>
            <a:r>
              <a:rPr lang="pt-PT" sz="2000" dirty="0" smtClean="0"/>
              <a:t>Escolar. Braga: Universidade do Minho.</a:t>
            </a:r>
            <a:endParaRPr lang="pt-PT" alt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2632301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255141"/>
            <a:ext cx="8911687" cy="643217"/>
          </a:xfrm>
        </p:spPr>
        <p:txBody>
          <a:bodyPr>
            <a:normAutofit fontScale="90000"/>
          </a:bodyPr>
          <a:lstStyle/>
          <a:p>
            <a:r>
              <a:rPr lang="pt-PT" b="1" dirty="0" err="1" smtClean="0"/>
              <a:t>Reflecting</a:t>
            </a:r>
            <a:r>
              <a:rPr lang="pt-PT" b="1" dirty="0" smtClean="0"/>
              <a:t>…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00050" y="1477629"/>
            <a:ext cx="11329988" cy="512515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“We do not learn from experience... we learn from reflecting on experience.”  </a:t>
            </a:r>
            <a:r>
              <a:rPr lang="pt-PT" sz="1600" b="1" dirty="0" smtClean="0"/>
              <a:t>	</a:t>
            </a:r>
            <a:r>
              <a:rPr lang="pt-PT" sz="1600" dirty="0" smtClean="0"/>
              <a:t>										John </a:t>
            </a:r>
            <a:r>
              <a:rPr lang="pt-PT" sz="1600" dirty="0" err="1" smtClean="0"/>
              <a:t>Dewey</a:t>
            </a:r>
            <a:endParaRPr lang="pt-PT" sz="1600" dirty="0"/>
          </a:p>
          <a:p>
            <a:pPr marL="0" indent="0">
              <a:lnSpc>
                <a:spcPct val="150000"/>
              </a:lnSpc>
              <a:buNone/>
            </a:pPr>
            <a:endParaRPr lang="pt-PT" sz="24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PT" sz="2400" b="1" dirty="0" smtClean="0"/>
              <a:t>“</a:t>
            </a:r>
            <a:r>
              <a:rPr lang="pt-PT" sz="2400" b="1" dirty="0" err="1" smtClean="0"/>
              <a:t>Showing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our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work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like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opening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the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window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of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our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house</a:t>
            </a:r>
            <a:r>
              <a:rPr lang="pt-PT" sz="2400" b="1" dirty="0" smtClean="0"/>
              <a:t> to </a:t>
            </a:r>
            <a:r>
              <a:rPr lang="pt-PT" sz="2400" b="1" dirty="0" err="1" smtClean="0"/>
              <a:t>the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world</a:t>
            </a:r>
            <a:r>
              <a:rPr lang="pt-PT" sz="2400" b="1" dirty="0" smtClean="0"/>
              <a:t>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1600" dirty="0" smtClean="0"/>
              <a:t>							</a:t>
            </a:r>
            <a:r>
              <a:rPr lang="pt-PT" sz="1600" dirty="0"/>
              <a:t>	</a:t>
            </a:r>
            <a:r>
              <a:rPr lang="pt-PT" sz="1600" dirty="0" smtClean="0"/>
              <a:t>José </a:t>
            </a:r>
            <a:r>
              <a:rPr lang="pt-PT" sz="1600" dirty="0" smtClean="0"/>
              <a:t>Guimarães e Silva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4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PT" sz="2400" b="1" dirty="0" smtClean="0"/>
              <a:t>“</a:t>
            </a:r>
            <a:r>
              <a:rPr lang="pt-PT" sz="2400" b="1" dirty="0" err="1" smtClean="0"/>
              <a:t>Having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the</a:t>
            </a:r>
            <a:r>
              <a:rPr lang="pt-PT" sz="2400" b="1" dirty="0" smtClean="0"/>
              <a:t> chance to show </a:t>
            </a:r>
            <a:r>
              <a:rPr lang="pt-PT" sz="2400" b="1" dirty="0" err="1" smtClean="0"/>
              <a:t>what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we</a:t>
            </a:r>
            <a:r>
              <a:rPr lang="pt-PT" sz="2400" b="1" dirty="0" smtClean="0"/>
              <a:t> do </a:t>
            </a:r>
            <a:r>
              <a:rPr lang="pt-PT" sz="2400" b="1" dirty="0" err="1" smtClean="0"/>
              <a:t>is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the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best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reward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we</a:t>
            </a:r>
            <a:r>
              <a:rPr lang="pt-PT" sz="2400" b="1" dirty="0" smtClean="0"/>
              <a:t> can </a:t>
            </a:r>
            <a:r>
              <a:rPr lang="pt-PT" sz="2400" b="1" dirty="0" err="1" smtClean="0"/>
              <a:t>get</a:t>
            </a:r>
            <a:r>
              <a:rPr lang="pt-PT" sz="2400" b="1" dirty="0" smtClean="0"/>
              <a:t>.” </a:t>
            </a:r>
            <a:r>
              <a:rPr lang="pt-PT" dirty="0"/>
              <a:t>	</a:t>
            </a:r>
            <a:r>
              <a:rPr lang="pt-PT" dirty="0" smtClean="0"/>
              <a:t>										</a:t>
            </a:r>
            <a:r>
              <a:rPr lang="pt-PT" sz="1600" dirty="0" smtClean="0"/>
              <a:t>José </a:t>
            </a:r>
            <a:r>
              <a:rPr lang="pt-PT" sz="1600" dirty="0" smtClean="0"/>
              <a:t>Guimarães e Silva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3675075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03437" y="2205037"/>
            <a:ext cx="7757946" cy="3777622"/>
          </a:xfrm>
        </p:spPr>
        <p:txBody>
          <a:bodyPr/>
          <a:lstStyle/>
          <a:p>
            <a:pPr algn="ctr"/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sz="3200" b="1" dirty="0" err="1" smtClean="0"/>
              <a:t>Thank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for </a:t>
            </a:r>
            <a:r>
              <a:rPr lang="pt-PT" sz="3200" b="1" dirty="0" err="1" smtClean="0"/>
              <a:t>your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attention</a:t>
            </a:r>
            <a:r>
              <a:rPr lang="pt-PT" sz="3200" b="1" dirty="0" smtClean="0"/>
              <a:t>!</a:t>
            </a:r>
            <a:endParaRPr lang="pt-PT" sz="3200" b="1" dirty="0"/>
          </a:p>
        </p:txBody>
      </p:sp>
    </p:spTree>
    <p:extLst>
      <p:ext uri="{BB962C8B-B14F-4D97-AF65-F5344CB8AC3E}">
        <p14:creationId xmlns:p14="http://schemas.microsoft.com/office/powerpoint/2010/main" val="286290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060" y="949082"/>
            <a:ext cx="8183880" cy="526975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err="1" smtClean="0"/>
              <a:t>Defining</a:t>
            </a:r>
            <a:r>
              <a:rPr lang="pt-PT" b="1" dirty="0" smtClean="0"/>
              <a:t> </a:t>
            </a:r>
            <a:r>
              <a:rPr lang="pt-PT" b="1" dirty="0" err="1" smtClean="0"/>
              <a:t>autonomy</a:t>
            </a:r>
            <a:endParaRPr lang="pt-PT" b="1" dirty="0"/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 bwMode="auto">
          <a:xfrm>
            <a:off x="838200" y="2346867"/>
            <a:ext cx="105156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/>
              <a:t>“</a:t>
            </a:r>
            <a:r>
              <a:rPr lang="pt-PT" altLang="pt-PT" sz="2800" dirty="0" err="1" smtClean="0"/>
              <a:t>competence</a:t>
            </a:r>
            <a:r>
              <a:rPr lang="pt-PT" altLang="pt-PT" sz="2800" dirty="0" smtClean="0"/>
              <a:t> to </a:t>
            </a:r>
            <a:r>
              <a:rPr lang="pt-PT" altLang="pt-PT" sz="2800" dirty="0" err="1" smtClean="0"/>
              <a:t>develop</a:t>
            </a:r>
            <a:r>
              <a:rPr lang="pt-PT" altLang="pt-PT" sz="2800" dirty="0" smtClean="0"/>
              <a:t> as a self-</a:t>
            </a:r>
            <a:r>
              <a:rPr lang="pt-PT" altLang="pt-PT" sz="2800" dirty="0" err="1" smtClean="0"/>
              <a:t>determined</a:t>
            </a:r>
            <a:r>
              <a:rPr lang="pt-PT" altLang="pt-PT" sz="2800" dirty="0" smtClean="0"/>
              <a:t>, </a:t>
            </a:r>
            <a:r>
              <a:rPr lang="pt-PT" altLang="pt-PT" sz="2800" dirty="0" err="1" smtClean="0"/>
              <a:t>socially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responsible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and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critically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aware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participant</a:t>
            </a:r>
            <a:r>
              <a:rPr lang="pt-PT" altLang="pt-PT" sz="2800" dirty="0" smtClean="0"/>
              <a:t> in (</a:t>
            </a:r>
            <a:r>
              <a:rPr lang="pt-PT" altLang="pt-PT" sz="2800" dirty="0" err="1" smtClean="0"/>
              <a:t>and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beyond</a:t>
            </a:r>
            <a:r>
              <a:rPr lang="pt-PT" altLang="pt-PT" sz="2800" dirty="0" smtClean="0"/>
              <a:t>) </a:t>
            </a:r>
            <a:r>
              <a:rPr lang="pt-PT" altLang="pt-PT" sz="2800" dirty="0" err="1" smtClean="0"/>
              <a:t>educational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environments</a:t>
            </a:r>
            <a:r>
              <a:rPr lang="pt-PT" altLang="pt-PT" sz="2800" dirty="0" smtClean="0"/>
              <a:t>, </a:t>
            </a:r>
            <a:r>
              <a:rPr lang="pt-PT" altLang="pt-PT" sz="2800" dirty="0" err="1" smtClean="0"/>
              <a:t>within</a:t>
            </a:r>
            <a:r>
              <a:rPr lang="pt-PT" altLang="pt-PT" sz="2800" dirty="0" smtClean="0"/>
              <a:t> a </a:t>
            </a:r>
            <a:r>
              <a:rPr lang="pt-PT" altLang="pt-PT" sz="2800" dirty="0" err="1" smtClean="0"/>
              <a:t>vision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of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education</a:t>
            </a:r>
            <a:r>
              <a:rPr lang="pt-PT" altLang="pt-PT" sz="2800" dirty="0" smtClean="0"/>
              <a:t> as (</a:t>
            </a:r>
            <a:r>
              <a:rPr lang="pt-PT" altLang="pt-PT" sz="2800" dirty="0" err="1" smtClean="0"/>
              <a:t>inter</a:t>
            </a:r>
            <a:r>
              <a:rPr lang="pt-PT" altLang="pt-PT" sz="2800" dirty="0" smtClean="0"/>
              <a:t>)</a:t>
            </a:r>
            <a:r>
              <a:rPr lang="pt-PT" altLang="pt-PT" sz="2800" dirty="0" err="1" smtClean="0"/>
              <a:t>personal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empowerment</a:t>
            </a:r>
            <a:r>
              <a:rPr lang="pt-PT" altLang="pt-PT" sz="2800" dirty="0" smtClean="0"/>
              <a:t>  </a:t>
            </a:r>
            <a:r>
              <a:rPr lang="pt-PT" altLang="pt-PT" sz="2800" dirty="0" err="1" smtClean="0"/>
              <a:t>and</a:t>
            </a:r>
            <a:r>
              <a:rPr lang="pt-PT" altLang="pt-PT" sz="2800" dirty="0" smtClean="0"/>
              <a:t> social </a:t>
            </a:r>
            <a:r>
              <a:rPr lang="pt-PT" altLang="pt-PT" sz="2800" dirty="0" err="1" smtClean="0"/>
              <a:t>transformation</a:t>
            </a:r>
            <a:r>
              <a:rPr lang="pt-PT" altLang="pt-PT" sz="2800" dirty="0" smtClean="0"/>
              <a:t>” </a:t>
            </a:r>
          </a:p>
          <a:p>
            <a:pPr marL="0" indent="0" algn="r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400" dirty="0" smtClean="0"/>
          </a:p>
          <a:p>
            <a:pPr marL="0" indent="0" algn="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 smtClean="0"/>
              <a:t>(</a:t>
            </a:r>
            <a:r>
              <a:rPr lang="pt-PT" altLang="pt-PT" sz="1400" dirty="0" err="1" smtClean="0"/>
              <a:t>Jiménez</a:t>
            </a:r>
            <a:r>
              <a:rPr lang="pt-PT" altLang="pt-PT" sz="1400" dirty="0" smtClean="0"/>
              <a:t> </a:t>
            </a:r>
            <a:r>
              <a:rPr lang="pt-PT" altLang="pt-PT" sz="1400" dirty="0" err="1" smtClean="0"/>
              <a:t>Raya</a:t>
            </a:r>
            <a:r>
              <a:rPr lang="pt-PT" altLang="pt-PT" sz="1400" dirty="0" smtClean="0"/>
              <a:t>, </a:t>
            </a:r>
            <a:r>
              <a:rPr lang="pt-PT" altLang="pt-PT" sz="1400" dirty="0" err="1" smtClean="0"/>
              <a:t>Lamb</a:t>
            </a:r>
            <a:r>
              <a:rPr lang="pt-PT" altLang="pt-PT" sz="1400" dirty="0" smtClean="0"/>
              <a:t> &amp; Vieira, 2007)</a:t>
            </a:r>
          </a:p>
          <a:p>
            <a:pPr marL="0" indent="0">
              <a:buFontTx/>
              <a:buNone/>
            </a:pPr>
            <a:endParaRPr lang="pt-PT" altLang="pt-PT" sz="1200" dirty="0" smtClean="0"/>
          </a:p>
          <a:p>
            <a:pPr marL="0" indent="0">
              <a:buFontTx/>
              <a:buNone/>
            </a:pPr>
            <a:endParaRPr lang="pt-PT" altLang="pt-PT" sz="1200" dirty="0" smtClean="0"/>
          </a:p>
          <a:p>
            <a:pPr marL="0" indent="0">
              <a:buFontTx/>
              <a:buNone/>
            </a:pPr>
            <a:endParaRPr lang="pt-PT" altLang="pt-PT" dirty="0" smtClean="0"/>
          </a:p>
        </p:txBody>
      </p:sp>
    </p:spTree>
    <p:extLst>
      <p:ext uri="{BB962C8B-B14F-4D97-AF65-F5344CB8AC3E}">
        <p14:creationId xmlns:p14="http://schemas.microsoft.com/office/powerpoint/2010/main" val="21282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2176" y="874133"/>
            <a:ext cx="6199095" cy="846894"/>
          </a:xfrm>
        </p:spPr>
        <p:txBody>
          <a:bodyPr>
            <a:normAutofit/>
          </a:bodyPr>
          <a:lstStyle/>
          <a:p>
            <a:pPr algn="ctr"/>
            <a:r>
              <a:rPr lang="pt-PT" sz="3200" b="1" dirty="0" err="1" smtClean="0"/>
              <a:t>The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autonomous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learner</a:t>
            </a:r>
            <a:endParaRPr lang="pt-PT" sz="3200" b="1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51648" y="2148448"/>
            <a:ext cx="10515600" cy="4351337"/>
          </a:xfrm>
        </p:spPr>
        <p:txBody>
          <a:bodyPr>
            <a:normAutofit/>
          </a:bodyPr>
          <a:lstStyle/>
          <a:p>
            <a:r>
              <a:rPr lang="pt-PT" altLang="pt-PT" sz="2800" dirty="0" err="1" smtClean="0"/>
              <a:t>Learning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competence</a:t>
            </a:r>
            <a:endParaRPr lang="pt-PT" altLang="pt-PT" sz="2800" dirty="0"/>
          </a:p>
          <a:p>
            <a:pPr lvl="2"/>
            <a:r>
              <a:rPr lang="pt-PT" altLang="pt-PT" dirty="0" err="1" smtClean="0"/>
              <a:t>Metacognitive</a:t>
            </a:r>
            <a:r>
              <a:rPr lang="pt-PT" altLang="pt-PT" dirty="0" smtClean="0"/>
              <a:t> </a:t>
            </a:r>
            <a:r>
              <a:rPr lang="pt-PT" altLang="pt-PT" dirty="0" err="1" smtClean="0"/>
              <a:t>knowledge</a:t>
            </a:r>
            <a:r>
              <a:rPr lang="pt-PT" altLang="pt-PT" dirty="0" smtClean="0"/>
              <a:t> </a:t>
            </a:r>
            <a:r>
              <a:rPr lang="pt-PT" altLang="pt-PT" dirty="0" err="1" smtClean="0"/>
              <a:t>and</a:t>
            </a:r>
            <a:r>
              <a:rPr lang="pt-PT" altLang="pt-PT" dirty="0" smtClean="0"/>
              <a:t> </a:t>
            </a:r>
            <a:r>
              <a:rPr lang="pt-PT" altLang="pt-PT" dirty="0" err="1" smtClean="0"/>
              <a:t>beliefs</a:t>
            </a:r>
            <a:r>
              <a:rPr lang="pt-PT" altLang="pt-PT" dirty="0" smtClean="0"/>
              <a:t> </a:t>
            </a:r>
            <a:r>
              <a:rPr lang="pt-PT" altLang="pt-PT" dirty="0" err="1" smtClean="0"/>
              <a:t>about</a:t>
            </a:r>
            <a:r>
              <a:rPr lang="pt-PT" altLang="pt-PT" dirty="0" smtClean="0"/>
              <a:t> </a:t>
            </a:r>
            <a:r>
              <a:rPr lang="pt-PT" altLang="pt-PT" dirty="0" err="1" smtClean="0"/>
              <a:t>learning</a:t>
            </a:r>
            <a:endParaRPr lang="pt-PT" altLang="pt-PT" dirty="0"/>
          </a:p>
          <a:p>
            <a:pPr lvl="2"/>
            <a:r>
              <a:rPr lang="pt-PT" altLang="pt-PT" dirty="0" err="1" smtClean="0"/>
              <a:t>Learning</a:t>
            </a:r>
            <a:r>
              <a:rPr lang="pt-PT" altLang="pt-PT" dirty="0" smtClean="0"/>
              <a:t> </a:t>
            </a:r>
            <a:r>
              <a:rPr lang="pt-PT" altLang="pt-PT" dirty="0" err="1" smtClean="0"/>
              <a:t>strategies</a:t>
            </a:r>
            <a:endParaRPr lang="pt-PT" altLang="pt-PT" dirty="0"/>
          </a:p>
          <a:p>
            <a:pPr lvl="2"/>
            <a:r>
              <a:rPr lang="pt-PT" altLang="pt-PT" dirty="0" err="1" smtClean="0"/>
              <a:t>Attitudinal</a:t>
            </a:r>
            <a:r>
              <a:rPr lang="pt-PT" altLang="pt-PT" dirty="0" smtClean="0"/>
              <a:t> </a:t>
            </a:r>
            <a:r>
              <a:rPr lang="pt-PT" altLang="pt-PT" dirty="0" err="1" smtClean="0"/>
              <a:t>competence</a:t>
            </a:r>
            <a:endParaRPr lang="pt-PT" altLang="pt-PT" dirty="0"/>
          </a:p>
          <a:p>
            <a:pPr lvl="2"/>
            <a:endParaRPr lang="pt-PT" altLang="pt-PT" dirty="0"/>
          </a:p>
          <a:p>
            <a:r>
              <a:rPr lang="pt-PT" altLang="pt-PT" sz="2800" dirty="0" err="1" smtClean="0"/>
              <a:t>Competence</a:t>
            </a:r>
            <a:r>
              <a:rPr lang="pt-PT" altLang="pt-PT" sz="2800" dirty="0" smtClean="0"/>
              <a:t> to self-</a:t>
            </a:r>
            <a:r>
              <a:rPr lang="pt-PT" altLang="pt-PT" sz="2800" dirty="0" err="1" smtClean="0"/>
              <a:t>motivate</a:t>
            </a:r>
            <a:endParaRPr lang="pt-PT" altLang="pt-PT" sz="2800" dirty="0"/>
          </a:p>
          <a:p>
            <a:endParaRPr lang="pt-PT" altLang="pt-PT" sz="2800" dirty="0"/>
          </a:p>
          <a:p>
            <a:r>
              <a:rPr lang="pt-PT" altLang="pt-PT" dirty="0" err="1" smtClean="0"/>
              <a:t>C</a:t>
            </a:r>
            <a:r>
              <a:rPr lang="pt-PT" altLang="pt-PT" sz="2800" dirty="0" err="1" smtClean="0"/>
              <a:t>ompetence</a:t>
            </a:r>
            <a:r>
              <a:rPr lang="pt-PT" altLang="pt-PT" sz="2800" dirty="0" smtClean="0"/>
              <a:t> to </a:t>
            </a:r>
            <a:r>
              <a:rPr lang="pt-PT" altLang="pt-PT" sz="2800" dirty="0" err="1" smtClean="0"/>
              <a:t>think</a:t>
            </a:r>
            <a:r>
              <a:rPr lang="pt-PT" altLang="pt-PT" sz="2800" dirty="0" smtClean="0"/>
              <a:t> </a:t>
            </a:r>
            <a:r>
              <a:rPr lang="pt-PT" altLang="pt-PT" sz="2800" dirty="0" err="1" smtClean="0"/>
              <a:t>critically</a:t>
            </a:r>
            <a:endParaRPr lang="pt-PT" altLang="pt-PT" sz="2800" dirty="0"/>
          </a:p>
          <a:p>
            <a:pPr algn="r">
              <a:buFontTx/>
              <a:buNone/>
            </a:pPr>
            <a:endParaRPr lang="pt-PT" altLang="pt-PT" sz="2800" dirty="0"/>
          </a:p>
          <a:p>
            <a:pPr algn="r">
              <a:buFontTx/>
              <a:buNone/>
            </a:pPr>
            <a:r>
              <a:rPr lang="pt-PT" altLang="pt-PT" sz="1800" dirty="0"/>
              <a:t>(</a:t>
            </a:r>
            <a:r>
              <a:rPr lang="pt-PT" altLang="pt-PT" sz="1800" dirty="0" err="1"/>
              <a:t>Jiménez</a:t>
            </a:r>
            <a:r>
              <a:rPr lang="pt-PT" altLang="pt-PT" sz="1800" dirty="0"/>
              <a:t> </a:t>
            </a:r>
            <a:r>
              <a:rPr lang="pt-PT" altLang="pt-PT" sz="1800" dirty="0" err="1"/>
              <a:t>Raya</a:t>
            </a:r>
            <a:r>
              <a:rPr lang="pt-PT" altLang="pt-PT" sz="1800" dirty="0"/>
              <a:t>, </a:t>
            </a:r>
            <a:r>
              <a:rPr lang="pt-PT" altLang="pt-PT" sz="1800" dirty="0" err="1"/>
              <a:t>Lamb</a:t>
            </a:r>
            <a:r>
              <a:rPr lang="pt-PT" altLang="pt-PT" sz="1800" dirty="0"/>
              <a:t> &amp; Vieira, 2007)</a:t>
            </a:r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88249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3912" y="13684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4000" dirty="0" err="1" smtClean="0"/>
              <a:t>Why</a:t>
            </a:r>
            <a:r>
              <a:rPr lang="pt-PT" sz="4000" dirty="0" smtClean="0"/>
              <a:t> </a:t>
            </a:r>
            <a:r>
              <a:rPr lang="pt-PT" sz="4000" dirty="0" err="1" smtClean="0"/>
              <a:t>develop</a:t>
            </a:r>
            <a:r>
              <a:rPr lang="pt-PT" sz="4000" dirty="0" smtClean="0"/>
              <a:t> </a:t>
            </a:r>
            <a:r>
              <a:rPr lang="pt-PT" sz="4000" dirty="0" err="1" smtClean="0"/>
              <a:t>learner</a:t>
            </a:r>
            <a:r>
              <a:rPr lang="pt-PT" sz="4000" dirty="0" smtClean="0"/>
              <a:t> </a:t>
            </a:r>
            <a:r>
              <a:rPr lang="pt-PT" sz="4000" dirty="0" err="1" smtClean="0"/>
              <a:t>autonomy</a:t>
            </a:r>
            <a:r>
              <a:rPr lang="pt-PT" sz="4000" dirty="0" smtClean="0"/>
              <a:t>?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91305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72332" y="757237"/>
            <a:ext cx="10329862" cy="5572125"/>
          </a:xfrm>
        </p:spPr>
        <p:txBody>
          <a:bodyPr>
            <a:normAutofit/>
          </a:bodyPr>
          <a:lstStyle/>
          <a:p>
            <a:pPr indent="12700">
              <a:spcBef>
                <a:spcPct val="0"/>
              </a:spcBef>
              <a:buFontTx/>
              <a:buNone/>
            </a:pPr>
            <a:endParaRPr lang="pt-PT" altLang="pt-PT" dirty="0" smtClean="0"/>
          </a:p>
          <a:p>
            <a:pPr indent="12700">
              <a:spcBef>
                <a:spcPct val="0"/>
              </a:spcBef>
              <a:buFontTx/>
              <a:buNone/>
            </a:pPr>
            <a:endParaRPr lang="pt-PT" altLang="pt-PT" dirty="0" smtClean="0"/>
          </a:p>
          <a:p>
            <a:pPr indent="12700">
              <a:spcBef>
                <a:spcPct val="0"/>
              </a:spcBef>
              <a:buFontTx/>
              <a:buNone/>
            </a:pPr>
            <a:endParaRPr lang="pt-PT" altLang="pt-PT" dirty="0" smtClean="0"/>
          </a:p>
          <a:p>
            <a:pPr indent="12700">
              <a:spcBef>
                <a:spcPct val="0"/>
              </a:spcBef>
              <a:buFontTx/>
              <a:buNone/>
            </a:pPr>
            <a:r>
              <a:rPr lang="pt-PT" altLang="pt-PT" sz="3200" dirty="0" smtClean="0"/>
              <a:t>“</a:t>
            </a:r>
            <a:r>
              <a:rPr lang="pt-PT" altLang="pt-PT" sz="3200" dirty="0" err="1" smtClean="0">
                <a:latin typeface="+mj-lt"/>
              </a:rPr>
              <a:t>Autonomy</a:t>
            </a:r>
            <a:r>
              <a:rPr lang="pt-PT" altLang="pt-PT" sz="3200" dirty="0" smtClean="0">
                <a:latin typeface="+mj-lt"/>
              </a:rPr>
              <a:t> </a:t>
            </a:r>
            <a:r>
              <a:rPr lang="pt-PT" altLang="pt-PT" sz="3200" dirty="0" err="1" smtClean="0">
                <a:latin typeface="+mj-lt"/>
              </a:rPr>
              <a:t>is</a:t>
            </a:r>
            <a:r>
              <a:rPr lang="pt-PT" altLang="pt-PT" sz="3200" dirty="0" smtClean="0">
                <a:latin typeface="+mj-lt"/>
              </a:rPr>
              <a:t> a </a:t>
            </a:r>
            <a:r>
              <a:rPr lang="pt-PT" altLang="pt-PT" sz="3200" dirty="0" err="1" smtClean="0">
                <a:latin typeface="+mj-lt"/>
              </a:rPr>
              <a:t>right</a:t>
            </a:r>
            <a:r>
              <a:rPr lang="pt-PT" altLang="pt-PT" sz="3200" dirty="0" smtClean="0">
                <a:latin typeface="+mj-lt"/>
              </a:rPr>
              <a:t> </a:t>
            </a:r>
            <a:r>
              <a:rPr lang="pt-PT" altLang="pt-PT" sz="3200" dirty="0" err="1" smtClean="0">
                <a:latin typeface="+mj-lt"/>
              </a:rPr>
              <a:t>of</a:t>
            </a:r>
            <a:r>
              <a:rPr lang="pt-PT" altLang="pt-PT" sz="3200" dirty="0" smtClean="0">
                <a:latin typeface="+mj-lt"/>
              </a:rPr>
              <a:t> </a:t>
            </a:r>
            <a:r>
              <a:rPr lang="pt-PT" altLang="pt-PT" sz="3200" dirty="0" err="1" smtClean="0">
                <a:latin typeface="+mj-lt"/>
              </a:rPr>
              <a:t>learners</a:t>
            </a:r>
            <a:r>
              <a:rPr lang="pt-PT" altLang="pt-PT" sz="3200" dirty="0" smtClean="0">
                <a:latin typeface="+mj-lt"/>
              </a:rPr>
              <a:t> </a:t>
            </a:r>
            <a:r>
              <a:rPr lang="pt-PT" altLang="pt-PT" sz="3200" dirty="0" err="1" smtClean="0">
                <a:latin typeface="+mj-lt"/>
              </a:rPr>
              <a:t>and</a:t>
            </a:r>
            <a:r>
              <a:rPr lang="pt-PT" altLang="pt-PT" sz="3200" dirty="0" smtClean="0">
                <a:latin typeface="+mj-lt"/>
              </a:rPr>
              <a:t> </a:t>
            </a:r>
            <a:r>
              <a:rPr lang="pt-PT" altLang="pt-PT" sz="3200" dirty="0" err="1" smtClean="0">
                <a:latin typeface="+mj-lt"/>
              </a:rPr>
              <a:t>teachers</a:t>
            </a:r>
            <a:r>
              <a:rPr lang="pt-PT" altLang="pt-PT" sz="3200" dirty="0" smtClean="0">
                <a:latin typeface="+mj-lt"/>
              </a:rPr>
              <a:t>” </a:t>
            </a:r>
            <a:r>
              <a:rPr lang="pt-PT" altLang="pt-PT" sz="1800" dirty="0">
                <a:latin typeface="+mj-lt"/>
              </a:rPr>
              <a:t>(</a:t>
            </a:r>
            <a:r>
              <a:rPr lang="pt-PT" altLang="pt-PT" sz="1800" dirty="0" err="1">
                <a:latin typeface="+mj-lt"/>
              </a:rPr>
              <a:t>Benson</a:t>
            </a:r>
            <a:r>
              <a:rPr lang="pt-PT" altLang="pt-PT" sz="1800" dirty="0">
                <a:latin typeface="+mj-lt"/>
              </a:rPr>
              <a:t>, 2000</a:t>
            </a:r>
            <a:r>
              <a:rPr lang="pt-PT" altLang="pt-PT" sz="1800" dirty="0" smtClean="0">
                <a:latin typeface="+mj-lt"/>
              </a:rPr>
              <a:t>)</a:t>
            </a:r>
          </a:p>
          <a:p>
            <a:pPr indent="12700">
              <a:spcBef>
                <a:spcPct val="0"/>
              </a:spcBef>
              <a:buFontTx/>
              <a:buNone/>
            </a:pPr>
            <a:endParaRPr lang="pt-PT" altLang="pt-PT" sz="1800" dirty="0">
              <a:latin typeface="+mj-lt"/>
            </a:endParaRPr>
          </a:p>
          <a:p>
            <a:pPr indent="12700">
              <a:spcBef>
                <a:spcPct val="0"/>
              </a:spcBef>
              <a:buFontTx/>
              <a:buNone/>
            </a:pPr>
            <a:endParaRPr lang="pt-PT" altLang="pt-PT" sz="1800" dirty="0" smtClean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PT" altLang="pt-PT" dirty="0" smtClean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PT" altLang="pt-PT" dirty="0">
              <a:latin typeface="+mj-lt"/>
            </a:endParaRPr>
          </a:p>
          <a:p>
            <a:pPr indent="12700">
              <a:spcBef>
                <a:spcPct val="0"/>
              </a:spcBef>
              <a:buFontTx/>
              <a:buNone/>
            </a:pPr>
            <a:r>
              <a:rPr lang="pt-PT" altLang="pt-PT" sz="3200" dirty="0" smtClean="0">
                <a:latin typeface="+mj-lt"/>
              </a:rPr>
              <a:t>“</a:t>
            </a:r>
            <a:r>
              <a:rPr lang="pt-PT" altLang="pt-PT" sz="3200" dirty="0" err="1" smtClean="0">
                <a:latin typeface="+mj-lt"/>
              </a:rPr>
              <a:t>Society</a:t>
            </a:r>
            <a:r>
              <a:rPr lang="pt-PT" altLang="pt-PT" sz="3200" dirty="0" smtClean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cannot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be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what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its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members</a:t>
            </a:r>
            <a:r>
              <a:rPr lang="pt-PT" altLang="pt-PT" sz="3200" dirty="0">
                <a:latin typeface="+mj-lt"/>
              </a:rPr>
              <a:t> are </a:t>
            </a:r>
            <a:r>
              <a:rPr lang="pt-PT" altLang="pt-PT" sz="3200" dirty="0" err="1">
                <a:latin typeface="+mj-lt"/>
              </a:rPr>
              <a:t>not</a:t>
            </a:r>
            <a:r>
              <a:rPr lang="pt-PT" altLang="pt-PT" sz="3200" dirty="0">
                <a:latin typeface="+mj-lt"/>
              </a:rPr>
              <a:t>. </a:t>
            </a:r>
            <a:r>
              <a:rPr lang="pt-PT" altLang="pt-PT" sz="3200" dirty="0" err="1">
                <a:latin typeface="+mj-lt"/>
              </a:rPr>
              <a:t>The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direction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society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pursues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is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that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pursued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by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its</a:t>
            </a:r>
            <a:r>
              <a:rPr lang="pt-PT" altLang="pt-PT" sz="3200" dirty="0">
                <a:latin typeface="+mj-lt"/>
              </a:rPr>
              <a:t> </a:t>
            </a:r>
            <a:r>
              <a:rPr lang="pt-PT" altLang="pt-PT" sz="3200" dirty="0" err="1">
                <a:latin typeface="+mj-lt"/>
              </a:rPr>
              <a:t>members</a:t>
            </a:r>
            <a:r>
              <a:rPr lang="pt-PT" altLang="pt-PT" sz="3200" dirty="0">
                <a:latin typeface="+mj-lt"/>
              </a:rPr>
              <a:t>.” </a:t>
            </a:r>
            <a:r>
              <a:rPr lang="pt-PT" altLang="pt-PT" sz="1800" dirty="0">
                <a:latin typeface="+mj-lt"/>
              </a:rPr>
              <a:t>(</a:t>
            </a:r>
            <a:r>
              <a:rPr lang="pt-PT" altLang="pt-PT" sz="1800" dirty="0" err="1">
                <a:latin typeface="+mj-lt"/>
              </a:rPr>
              <a:t>Brew</a:t>
            </a:r>
            <a:r>
              <a:rPr lang="pt-PT" altLang="pt-PT" sz="1800" dirty="0">
                <a:latin typeface="+mj-lt"/>
              </a:rPr>
              <a:t>, 1993)</a:t>
            </a:r>
          </a:p>
          <a:p>
            <a:pPr indent="12700">
              <a:spcBef>
                <a:spcPct val="0"/>
              </a:spcBef>
              <a:buFontTx/>
              <a:buNone/>
            </a:pPr>
            <a:endParaRPr lang="pt-PT" altLang="pt-PT" dirty="0">
              <a:latin typeface="+mj-lt"/>
            </a:endParaRPr>
          </a:p>
          <a:p>
            <a:pPr indent="12700">
              <a:spcBef>
                <a:spcPct val="0"/>
              </a:spcBef>
              <a:buFontTx/>
              <a:buNone/>
            </a:pPr>
            <a:endParaRPr lang="pt-PT" altLang="pt-PT" sz="2000" b="1" i="1" dirty="0"/>
          </a:p>
          <a:p>
            <a:pPr indent="12700">
              <a:spcBef>
                <a:spcPct val="0"/>
              </a:spcBef>
              <a:buFontTx/>
              <a:buNone/>
            </a:pPr>
            <a:endParaRPr lang="pt-PT" altLang="pt-PT" sz="1800" b="1" i="1" dirty="0"/>
          </a:p>
          <a:p>
            <a:pPr>
              <a:spcBef>
                <a:spcPct val="0"/>
              </a:spcBef>
              <a:buFontTx/>
              <a:buNone/>
            </a:pPr>
            <a:endParaRPr lang="pt-PT" altLang="pt-PT" sz="1800" b="1" i="1" dirty="0" smtClean="0"/>
          </a:p>
          <a:p>
            <a:pPr>
              <a:spcBef>
                <a:spcPct val="0"/>
              </a:spcBef>
              <a:buFontTx/>
              <a:buNone/>
            </a:pPr>
            <a:endParaRPr lang="pt-PT" altLang="pt-PT" sz="1800" b="1" i="1" dirty="0"/>
          </a:p>
        </p:txBody>
      </p:sp>
    </p:spTree>
    <p:extLst>
      <p:ext uri="{BB962C8B-B14F-4D97-AF65-F5344CB8AC3E}">
        <p14:creationId xmlns:p14="http://schemas.microsoft.com/office/powerpoint/2010/main" val="14148317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 smtClean="0"/>
              <a:t>Besides</a:t>
            </a:r>
            <a:r>
              <a:rPr lang="pt-PT" b="1" dirty="0" smtClean="0"/>
              <a:t>…</a:t>
            </a:r>
            <a:endParaRPr lang="pt-PT" b="1" dirty="0"/>
          </a:p>
        </p:txBody>
      </p:sp>
      <p:pic>
        <p:nvPicPr>
          <p:cNvPr id="4" name="Picture 10" descr="Resultado de imagem para if we teach today as we taught yesterday we rob our children of tomorro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34381"/>
            <a:ext cx="57150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18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614363"/>
            <a:ext cx="10515600" cy="5562600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pPr marL="0" indent="0" algn="ctr">
              <a:buNone/>
            </a:pPr>
            <a:endParaRPr lang="pt-PT" sz="3600" b="1" dirty="0" smtClean="0">
              <a:latin typeface="+mj-lt"/>
            </a:endParaRPr>
          </a:p>
          <a:p>
            <a:pPr marL="0" indent="0">
              <a:buNone/>
            </a:pPr>
            <a:r>
              <a:rPr lang="pt-PT" sz="3600" b="1" dirty="0" err="1" smtClean="0"/>
              <a:t>Educating</a:t>
            </a:r>
            <a:r>
              <a:rPr lang="pt-PT" sz="3600" b="1" dirty="0" smtClean="0"/>
              <a:t> for </a:t>
            </a:r>
            <a:r>
              <a:rPr lang="pt-PT" sz="3600" b="1" dirty="0" err="1" smtClean="0"/>
              <a:t>autonomy</a:t>
            </a:r>
            <a:r>
              <a:rPr lang="pt-PT" sz="3600" b="1" dirty="0" smtClean="0"/>
              <a:t> </a:t>
            </a:r>
            <a:r>
              <a:rPr lang="pt-PT" altLang="pt-PT" sz="3600" b="1" dirty="0" smtClean="0"/>
              <a:t>– </a:t>
            </a:r>
            <a:r>
              <a:rPr lang="pt-PT" altLang="pt-PT" sz="3600" b="1" dirty="0" err="1" smtClean="0"/>
              <a:t>challenges</a:t>
            </a:r>
            <a:r>
              <a:rPr lang="pt-PT" altLang="pt-PT" sz="3600" b="1" dirty="0" smtClean="0"/>
              <a:t> </a:t>
            </a:r>
            <a:r>
              <a:rPr lang="pt-PT" altLang="pt-PT" sz="3600" b="1" dirty="0" err="1" smtClean="0"/>
              <a:t>and</a:t>
            </a:r>
            <a:r>
              <a:rPr lang="pt-PT" altLang="pt-PT" sz="3600" b="1" dirty="0" smtClean="0"/>
              <a:t> </a:t>
            </a:r>
            <a:r>
              <a:rPr lang="pt-PT" altLang="pt-PT" sz="3600" b="1" dirty="0" err="1" smtClean="0"/>
              <a:t>possibilities</a:t>
            </a:r>
            <a:endParaRPr lang="pt-PT" altLang="pt-PT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283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5176"/>
            <a:ext cx="4127500" cy="534988"/>
          </a:xfrm>
        </p:spPr>
        <p:txBody>
          <a:bodyPr>
            <a:normAutofit fontScale="90000"/>
          </a:bodyPr>
          <a:lstStyle/>
          <a:p>
            <a:r>
              <a:rPr lang="pt-PT" altLang="pt-PT" sz="3600" b="1" dirty="0" err="1" smtClean="0"/>
              <a:t>What</a:t>
            </a:r>
            <a:r>
              <a:rPr lang="pt-PT" altLang="pt-PT" sz="3600" b="1" dirty="0" smtClean="0"/>
              <a:t> </a:t>
            </a:r>
            <a:r>
              <a:rPr lang="pt-PT" altLang="pt-PT" sz="3600" b="1" dirty="0" err="1" smtClean="0"/>
              <a:t>challenges</a:t>
            </a:r>
            <a:r>
              <a:rPr lang="pt-PT" altLang="pt-PT" sz="3600" b="1" dirty="0" smtClean="0"/>
              <a:t>?</a:t>
            </a:r>
            <a:endParaRPr lang="pt-PT" altLang="pt-PT" sz="3600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96913" y="1531937"/>
            <a:ext cx="10987087" cy="4114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pt-PT" altLang="pt-PT" sz="24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PT" altLang="pt-PT" sz="2400" dirty="0">
                <a:latin typeface="+mj-lt"/>
              </a:rPr>
              <a:t>“(…) </a:t>
            </a:r>
            <a:r>
              <a:rPr lang="pt-PT" altLang="pt-PT" sz="2400" dirty="0" err="1">
                <a:latin typeface="+mj-lt"/>
              </a:rPr>
              <a:t>the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development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of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learner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autonomy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requires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teachers</a:t>
            </a:r>
            <a:r>
              <a:rPr lang="pt-PT" altLang="pt-PT" sz="2400" dirty="0">
                <a:latin typeface="+mj-lt"/>
              </a:rPr>
              <a:t> to </a:t>
            </a:r>
            <a:r>
              <a:rPr lang="pt-PT" altLang="pt-PT" sz="2400" dirty="0" err="1">
                <a:latin typeface="+mj-lt"/>
              </a:rPr>
              <a:t>rethink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their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pedagogical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beliefs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not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just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once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but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continuously</a:t>
            </a:r>
            <a:r>
              <a:rPr lang="pt-PT" altLang="pt-PT" sz="2400" dirty="0">
                <a:latin typeface="+mj-lt"/>
              </a:rPr>
              <a:t>. </a:t>
            </a:r>
            <a:r>
              <a:rPr lang="pt-PT" altLang="pt-PT" sz="2400" dirty="0" err="1">
                <a:latin typeface="+mj-lt"/>
              </a:rPr>
              <a:t>This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means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that</a:t>
            </a:r>
            <a:r>
              <a:rPr lang="pt-PT" altLang="pt-PT" sz="2400" dirty="0">
                <a:latin typeface="+mj-lt"/>
              </a:rPr>
              <a:t> a </a:t>
            </a:r>
            <a:r>
              <a:rPr lang="pt-PT" altLang="pt-PT" sz="2400" dirty="0" err="1">
                <a:latin typeface="+mj-lt"/>
              </a:rPr>
              <a:t>project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whose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aim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is</a:t>
            </a:r>
            <a:r>
              <a:rPr lang="pt-PT" altLang="pt-PT" sz="2400" dirty="0">
                <a:latin typeface="+mj-lt"/>
              </a:rPr>
              <a:t> to </a:t>
            </a:r>
            <a:r>
              <a:rPr lang="pt-PT" altLang="pt-PT" sz="2400" dirty="0" err="1">
                <a:latin typeface="+mj-lt"/>
              </a:rPr>
              <a:t>develop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autonomy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of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learners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is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likely</a:t>
            </a:r>
            <a:r>
              <a:rPr lang="pt-PT" altLang="pt-PT" sz="2400" dirty="0">
                <a:latin typeface="+mj-lt"/>
              </a:rPr>
              <a:t> to </a:t>
            </a:r>
            <a:r>
              <a:rPr lang="pt-PT" altLang="pt-PT" sz="2400" dirty="0" err="1">
                <a:latin typeface="+mj-lt"/>
              </a:rPr>
              <a:t>succeed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only</a:t>
            </a:r>
            <a:r>
              <a:rPr lang="pt-PT" altLang="pt-PT" sz="2400" dirty="0">
                <a:latin typeface="+mj-lt"/>
              </a:rPr>
              <a:t> to </a:t>
            </a:r>
            <a:r>
              <a:rPr lang="pt-PT" altLang="pt-PT" sz="2400" dirty="0" err="1">
                <a:latin typeface="+mj-lt"/>
              </a:rPr>
              <a:t>the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extent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that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it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also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develops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autonomy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of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teachers</a:t>
            </a:r>
            <a:r>
              <a:rPr lang="pt-PT" altLang="pt-PT" sz="2400" dirty="0">
                <a:latin typeface="+mj-lt"/>
              </a:rPr>
              <a:t>, </a:t>
            </a:r>
            <a:r>
              <a:rPr lang="pt-PT" altLang="pt-PT" sz="2400" dirty="0" err="1">
                <a:latin typeface="+mj-lt"/>
              </a:rPr>
              <a:t>giving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them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the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same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sense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of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purpose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and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control</a:t>
            </a:r>
            <a:r>
              <a:rPr lang="pt-PT" altLang="pt-PT" sz="2400" dirty="0">
                <a:latin typeface="+mj-lt"/>
              </a:rPr>
              <a:t> in </a:t>
            </a:r>
            <a:r>
              <a:rPr lang="pt-PT" altLang="pt-PT" sz="2400" dirty="0" err="1">
                <a:latin typeface="+mj-lt"/>
              </a:rPr>
              <a:t>their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teaching</a:t>
            </a:r>
            <a:r>
              <a:rPr lang="pt-PT" altLang="pt-PT" sz="2400" dirty="0">
                <a:latin typeface="+mj-lt"/>
              </a:rPr>
              <a:t> as </a:t>
            </a:r>
            <a:r>
              <a:rPr lang="pt-PT" altLang="pt-PT" sz="2400" dirty="0" err="1">
                <a:latin typeface="+mj-lt"/>
              </a:rPr>
              <a:t>they</a:t>
            </a:r>
            <a:r>
              <a:rPr lang="pt-PT" altLang="pt-PT" sz="2400" dirty="0">
                <a:latin typeface="+mj-lt"/>
              </a:rPr>
              <a:t> are </a:t>
            </a:r>
            <a:r>
              <a:rPr lang="pt-PT" altLang="pt-PT" sz="2400" dirty="0" err="1">
                <a:latin typeface="+mj-lt"/>
              </a:rPr>
              <a:t>seeking</a:t>
            </a:r>
            <a:r>
              <a:rPr lang="pt-PT" altLang="pt-PT" sz="2400" dirty="0">
                <a:latin typeface="+mj-lt"/>
              </a:rPr>
              <a:t> to </a:t>
            </a:r>
            <a:r>
              <a:rPr lang="pt-PT" altLang="pt-PT" sz="2400" dirty="0" err="1">
                <a:latin typeface="+mj-lt"/>
              </a:rPr>
              <a:t>develop</a:t>
            </a:r>
            <a:r>
              <a:rPr lang="pt-PT" altLang="pt-PT" sz="2400" dirty="0">
                <a:latin typeface="+mj-lt"/>
              </a:rPr>
              <a:t> in </a:t>
            </a:r>
            <a:r>
              <a:rPr lang="pt-PT" altLang="pt-PT" sz="2400" dirty="0" err="1">
                <a:latin typeface="+mj-lt"/>
              </a:rPr>
              <a:t>their</a:t>
            </a:r>
            <a:r>
              <a:rPr lang="pt-PT" altLang="pt-PT" sz="2400" dirty="0">
                <a:latin typeface="+mj-lt"/>
              </a:rPr>
              <a:t> </a:t>
            </a:r>
            <a:r>
              <a:rPr lang="pt-PT" altLang="pt-PT" sz="2400" dirty="0" err="1">
                <a:latin typeface="+mj-lt"/>
              </a:rPr>
              <a:t>pupils</a:t>
            </a:r>
            <a:r>
              <a:rPr lang="pt-PT" altLang="pt-PT" sz="2400" dirty="0">
                <a:latin typeface="+mj-lt"/>
              </a:rPr>
              <a:t>’ </a:t>
            </a:r>
            <a:r>
              <a:rPr lang="pt-PT" altLang="pt-PT" sz="2400" dirty="0" err="1">
                <a:latin typeface="+mj-lt"/>
              </a:rPr>
              <a:t>learning</a:t>
            </a:r>
            <a:r>
              <a:rPr lang="pt-PT" altLang="pt-PT" sz="2400" dirty="0">
                <a:latin typeface="+mj-lt"/>
              </a:rPr>
              <a:t>.” </a:t>
            </a:r>
            <a:endParaRPr lang="pt-PT" altLang="pt-PT" sz="2400" dirty="0" smtClean="0">
              <a:latin typeface="+mj-lt"/>
            </a:endParaRPr>
          </a:p>
          <a:p>
            <a:pPr marL="0" indent="0" algn="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PT" altLang="pt-PT" sz="1600" dirty="0" smtClean="0">
                <a:latin typeface="+mj-lt"/>
              </a:rPr>
              <a:t>(</a:t>
            </a:r>
            <a:r>
              <a:rPr lang="pt-PT" altLang="pt-PT" sz="1600" dirty="0" err="1">
                <a:latin typeface="+mj-lt"/>
              </a:rPr>
              <a:t>Little</a:t>
            </a:r>
            <a:r>
              <a:rPr lang="pt-PT" altLang="pt-PT" sz="1600" dirty="0">
                <a:latin typeface="+mj-lt"/>
              </a:rPr>
              <a:t> </a:t>
            </a:r>
            <a:r>
              <a:rPr lang="pt-PT" altLang="pt-PT" sz="1600" dirty="0" err="1">
                <a:latin typeface="+mj-lt"/>
              </a:rPr>
              <a:t>et</a:t>
            </a:r>
            <a:r>
              <a:rPr lang="pt-PT" altLang="pt-PT" sz="1600" dirty="0">
                <a:latin typeface="+mj-lt"/>
              </a:rPr>
              <a:t> al., 2002)</a:t>
            </a:r>
          </a:p>
        </p:txBody>
      </p:sp>
    </p:spTree>
    <p:extLst>
      <p:ext uri="{BB962C8B-B14F-4D97-AF65-F5344CB8AC3E}">
        <p14:creationId xmlns:p14="http://schemas.microsoft.com/office/powerpoint/2010/main" val="21520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1001</Words>
  <Application>Microsoft Office PowerPoint</Application>
  <PresentationFormat>Ecrã Panorâmico</PresentationFormat>
  <Paragraphs>146</Paragraphs>
  <Slides>22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Wingdings</vt:lpstr>
      <vt:lpstr>Tema do Office</vt:lpstr>
      <vt:lpstr>Pedagogy for autonomy and educational success – what relation?</vt:lpstr>
      <vt:lpstr>        Main objective</vt:lpstr>
      <vt:lpstr>Defining autonomy</vt:lpstr>
      <vt:lpstr>The autonomous learner</vt:lpstr>
      <vt:lpstr>Apresentação do PowerPoint</vt:lpstr>
      <vt:lpstr>Apresentação do PowerPoint</vt:lpstr>
      <vt:lpstr>Besides…</vt:lpstr>
      <vt:lpstr>Apresentação do PowerPoint</vt:lpstr>
      <vt:lpstr>What challenges?</vt:lpstr>
      <vt:lpstr>What vision of education?</vt:lpstr>
      <vt:lpstr>Pedagogical principles</vt:lpstr>
      <vt:lpstr>Practical implications</vt:lpstr>
      <vt:lpstr>Examples of practice</vt:lpstr>
      <vt:lpstr>     Evaluating the project     (learners’ perspective)      </vt:lpstr>
      <vt:lpstr>Apresentação do PowerPoint</vt:lpstr>
      <vt:lpstr>Apresentação do PowerPoint</vt:lpstr>
      <vt:lpstr>Apresentação do PowerPoint</vt:lpstr>
      <vt:lpstr>Apresentação do PowerPoint</vt:lpstr>
      <vt:lpstr>  Presentations in conferences   </vt:lpstr>
      <vt:lpstr>Some publications</vt:lpstr>
      <vt:lpstr>Reflecting…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Pedagogy for autonomy and educational success – what relation?  2007/8 – 2017/18</dc:title>
  <dc:creator>Isabel Barbosa</dc:creator>
  <cp:lastModifiedBy>Isabel Barbosa</cp:lastModifiedBy>
  <cp:revision>23</cp:revision>
  <dcterms:created xsi:type="dcterms:W3CDTF">2018-09-27T14:09:37Z</dcterms:created>
  <dcterms:modified xsi:type="dcterms:W3CDTF">2018-09-27T18:50:14Z</dcterms:modified>
</cp:coreProperties>
</file>