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0"/>
  </p:notesMasterIdLst>
  <p:sldIdLst>
    <p:sldId id="256" r:id="rId2"/>
    <p:sldId id="261" r:id="rId3"/>
    <p:sldId id="262" r:id="rId4"/>
    <p:sldId id="263" r:id="rId5"/>
    <p:sldId id="264" r:id="rId6"/>
    <p:sldId id="265" r:id="rId7"/>
    <p:sldId id="273" r:id="rId8"/>
    <p:sldId id="258" r:id="rId9"/>
    <p:sldId id="266" r:id="rId10"/>
    <p:sldId id="267" r:id="rId11"/>
    <p:sldId id="268" r:id="rId12"/>
    <p:sldId id="269" r:id="rId13"/>
    <p:sldId id="274" r:id="rId14"/>
    <p:sldId id="270" r:id="rId15"/>
    <p:sldId id="259" r:id="rId16"/>
    <p:sldId id="275" r:id="rId17"/>
    <p:sldId id="271" r:id="rId18"/>
    <p:sldId id="272" r:id="rId1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>
        <p:scale>
          <a:sx n="72" d="100"/>
          <a:sy n="72" d="100"/>
        </p:scale>
        <p:origin x="-1242" y="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5D4BBDE-D94F-4C44-9746-8921515C50C9}" type="datetimeFigureOut">
              <a:rPr lang="en-US" smtClean="0"/>
              <a:t>9/24/2018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ED196EB-FAF0-E948-A2F2-42CFC0997A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76361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Futura Lt BT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Futura Lt BT" charset="0"/>
                <a:ea typeface="ＭＳ Ｐゴシック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Futura Lt BT" charset="0"/>
                <a:ea typeface="ＭＳ Ｐゴシック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Futura Lt BT" charset="0"/>
                <a:ea typeface="ＭＳ Ｐゴシック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Futura Lt BT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Futura Lt BT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Futura Lt BT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Futura Lt BT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Futura Lt BT" charset="0"/>
                <a:ea typeface="ＭＳ Ｐゴシック" charset="0"/>
              </a:defRPr>
            </a:lvl9pPr>
          </a:lstStyle>
          <a:p>
            <a:fld id="{386E7FA1-370A-5E40-B6F8-64C31F35275D}" type="slidenum">
              <a:rPr lang="en-GB">
                <a:latin typeface="Arial" charset="0"/>
              </a:rPr>
              <a:pPr/>
              <a:t>11</a:t>
            </a:fld>
            <a:endParaRPr lang="en-GB" dirty="0">
              <a:latin typeface="Arial" charset="0"/>
            </a:endParaRPr>
          </a:p>
        </p:txBody>
      </p:sp>
      <p:sp>
        <p:nvSpPr>
          <p:cNvPr id="296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4213"/>
            <a:ext cx="4573588" cy="3430587"/>
          </a:xfrm>
          <a:ln/>
        </p:spPr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6290" y="4343144"/>
            <a:ext cx="5485420" cy="411648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en-US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EE25AA-FA14-174C-8008-0AF8469DF84F}" type="datetimeFigureOut">
              <a:rPr lang="en-US" smtClean="0"/>
              <a:t>9/24/2018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AE2457-7D6C-B942-B6D8-2BE8AA482B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83859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EE25AA-FA14-174C-8008-0AF8469DF84F}" type="datetimeFigureOut">
              <a:rPr lang="en-US" smtClean="0"/>
              <a:t>9/24/2018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AE2457-7D6C-B942-B6D8-2BE8AA482B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90676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EE25AA-FA14-174C-8008-0AF8469DF84F}" type="datetimeFigureOut">
              <a:rPr lang="en-US" smtClean="0"/>
              <a:t>9/24/2018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AE2457-7D6C-B942-B6D8-2BE8AA482B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401489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ine 2"/>
          <p:cNvSpPr>
            <a:spLocks noChangeShapeType="1"/>
          </p:cNvSpPr>
          <p:nvPr/>
        </p:nvSpPr>
        <p:spPr bwMode="auto">
          <a:xfrm>
            <a:off x="215900" y="204788"/>
            <a:ext cx="8693150" cy="0"/>
          </a:xfrm>
          <a:prstGeom prst="line">
            <a:avLst/>
          </a:prstGeom>
          <a:noFill/>
          <a:ln w="6350">
            <a:solidFill>
              <a:srgbClr val="BE0044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endParaRPr lang="en-US" dirty="0"/>
          </a:p>
        </p:txBody>
      </p:sp>
      <p:sp>
        <p:nvSpPr>
          <p:cNvPr id="3" name="Line 3"/>
          <p:cNvSpPr>
            <a:spLocks noChangeShapeType="1"/>
          </p:cNvSpPr>
          <p:nvPr/>
        </p:nvSpPr>
        <p:spPr bwMode="auto">
          <a:xfrm>
            <a:off x="215900" y="6340475"/>
            <a:ext cx="8693150" cy="0"/>
          </a:xfrm>
          <a:prstGeom prst="line">
            <a:avLst/>
          </a:prstGeom>
          <a:noFill/>
          <a:ln w="6350">
            <a:solidFill>
              <a:srgbClr val="BE0044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endParaRPr lang="en-US" dirty="0"/>
          </a:p>
        </p:txBody>
      </p:sp>
      <p:sp>
        <p:nvSpPr>
          <p:cNvPr id="4" name="Line 4"/>
          <p:cNvSpPr>
            <a:spLocks noChangeShapeType="1"/>
          </p:cNvSpPr>
          <p:nvPr/>
        </p:nvSpPr>
        <p:spPr bwMode="auto">
          <a:xfrm>
            <a:off x="215900" y="1000125"/>
            <a:ext cx="8693150" cy="0"/>
          </a:xfrm>
          <a:prstGeom prst="line">
            <a:avLst/>
          </a:prstGeom>
          <a:noFill/>
          <a:ln w="6350">
            <a:solidFill>
              <a:srgbClr val="BE0044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endParaRPr lang="en-US" dirty="0"/>
          </a:p>
        </p:txBody>
      </p:sp>
      <p:sp>
        <p:nvSpPr>
          <p:cNvPr id="5" name="Rectangle 5"/>
          <p:cNvSpPr>
            <a:spLocks/>
          </p:cNvSpPr>
          <p:nvPr/>
        </p:nvSpPr>
        <p:spPr bwMode="auto">
          <a:xfrm>
            <a:off x="214313" y="1303338"/>
            <a:ext cx="4268787" cy="4508500"/>
          </a:xfrm>
          <a:prstGeom prst="rect">
            <a:avLst/>
          </a:prstGeom>
          <a:noFill/>
          <a:ln>
            <a:noFill/>
          </a:ln>
          <a:extLst/>
        </p:spPr>
        <p:txBody>
          <a:bodyPr lIns="0" tIns="0" rIns="0" bIns="0"/>
          <a:lstStyle>
            <a:lvl1pPr algn="l" defTabSz="64293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320675" algn="l" defTabSz="64293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642938" algn="l" defTabSz="64293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963613" algn="l" defTabSz="64293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285875" algn="l" defTabSz="64293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1743075" defTabSz="64293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200275" defTabSz="64293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2657475" defTabSz="64293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114675" defTabSz="64293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120000"/>
              </a:lnSpc>
              <a:defRPr/>
            </a:pPr>
            <a:endParaRPr lang="en-US" altLang="en-US" sz="2500" dirty="0" smtClean="0">
              <a:solidFill>
                <a:srgbClr val="6E6769"/>
              </a:solidFill>
              <a:latin typeface="Calibri" panose="020F0502020204030204" pitchFamily="34" charset="0"/>
              <a:ea typeface="+mn-ea"/>
              <a:cs typeface="+mn-cs"/>
              <a:sym typeface="Calibri" panose="020F0502020204030204" pitchFamily="34" charset="0"/>
            </a:endParaRPr>
          </a:p>
        </p:txBody>
      </p:sp>
      <p:sp>
        <p:nvSpPr>
          <p:cNvPr id="6" name="Rectangle 6"/>
          <p:cNvSpPr>
            <a:spLocks/>
          </p:cNvSpPr>
          <p:nvPr/>
        </p:nvSpPr>
        <p:spPr bwMode="auto">
          <a:xfrm>
            <a:off x="4633913" y="1303338"/>
            <a:ext cx="4268787" cy="4508500"/>
          </a:xfrm>
          <a:prstGeom prst="rect">
            <a:avLst/>
          </a:prstGeom>
          <a:noFill/>
          <a:ln>
            <a:noFill/>
          </a:ln>
          <a:extLst/>
        </p:spPr>
        <p:txBody>
          <a:bodyPr lIns="0" tIns="0" rIns="0" bIns="0"/>
          <a:lstStyle>
            <a:lvl1pPr algn="l" defTabSz="64293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320675" algn="l" defTabSz="64293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642938" algn="l" defTabSz="64293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963613" algn="l" defTabSz="64293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285875" algn="l" defTabSz="64293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1743075" defTabSz="64293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200275" defTabSz="64293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2657475" defTabSz="64293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114675" defTabSz="64293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120000"/>
              </a:lnSpc>
              <a:defRPr/>
            </a:pPr>
            <a:endParaRPr lang="en-US" altLang="en-US" sz="2500" dirty="0" smtClean="0">
              <a:solidFill>
                <a:srgbClr val="6E6769"/>
              </a:solidFill>
              <a:latin typeface="Calibri" panose="020F0502020204030204" pitchFamily="34" charset="0"/>
              <a:ea typeface="+mn-ea"/>
              <a:cs typeface="+mn-cs"/>
              <a:sym typeface="Calibri" panose="020F0502020204030204" pitchFamily="34" charset="0"/>
            </a:endParaRPr>
          </a:p>
        </p:txBody>
      </p:sp>
      <p:pic>
        <p:nvPicPr>
          <p:cNvPr id="7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788" y="354013"/>
            <a:ext cx="2414587" cy="527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1450" y="6465888"/>
            <a:ext cx="3679825" cy="153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18867440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EE25AA-FA14-174C-8008-0AF8469DF84F}" type="datetimeFigureOut">
              <a:rPr lang="en-US" smtClean="0"/>
              <a:t>9/24/2018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AE2457-7D6C-B942-B6D8-2BE8AA482B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53652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EE25AA-FA14-174C-8008-0AF8469DF84F}" type="datetimeFigureOut">
              <a:rPr lang="en-US" smtClean="0"/>
              <a:t>9/24/2018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AE2457-7D6C-B942-B6D8-2BE8AA482B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73650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EE25AA-FA14-174C-8008-0AF8469DF84F}" type="datetimeFigureOut">
              <a:rPr lang="en-US" smtClean="0"/>
              <a:t>9/24/2018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AE2457-7D6C-B942-B6D8-2BE8AA482B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49859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EE25AA-FA14-174C-8008-0AF8469DF84F}" type="datetimeFigureOut">
              <a:rPr lang="en-US" smtClean="0"/>
              <a:t>9/24/2018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AE2457-7D6C-B942-B6D8-2BE8AA482B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15489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EE25AA-FA14-174C-8008-0AF8469DF84F}" type="datetimeFigureOut">
              <a:rPr lang="en-US" smtClean="0"/>
              <a:t>9/24/2018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AE2457-7D6C-B942-B6D8-2BE8AA482B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58196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EE25AA-FA14-174C-8008-0AF8469DF84F}" type="datetimeFigureOut">
              <a:rPr lang="en-US" smtClean="0"/>
              <a:t>9/24/2018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AE2457-7D6C-B942-B6D8-2BE8AA482B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21551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EE25AA-FA14-174C-8008-0AF8469DF84F}" type="datetimeFigureOut">
              <a:rPr lang="en-US" smtClean="0"/>
              <a:t>9/24/2018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AE2457-7D6C-B942-B6D8-2BE8AA482B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53131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EE25AA-FA14-174C-8008-0AF8469DF84F}" type="datetimeFigureOut">
              <a:rPr lang="en-US" smtClean="0"/>
              <a:t>9/24/2018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AE2457-7D6C-B942-B6D8-2BE8AA482B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76176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EE25AA-FA14-174C-8008-0AF8469DF84F}" type="datetimeFigureOut">
              <a:rPr lang="en-US" smtClean="0"/>
              <a:t>9/24/2018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AE2457-7D6C-B942-B6D8-2BE8AA482B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55458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bbc.co.uk/programmes/p05c4jjy" TargetMode="Externa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RpqVmvMCmp0&amp;feature=youtu.be" TargetMode="Externa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4" Type="http://schemas.openxmlformats.org/officeDocument/2006/relationships/hyperlink" Target="mailto:keith.towler@gmail.com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https://twitter.com/ambertreharne_/status/1016336615101394945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Keith </a:t>
            </a:r>
            <a:r>
              <a:rPr lang="en-US" dirty="0" err="1" smtClean="0"/>
              <a:t>Towler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Rights and Citizenship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Erasmus +</a:t>
            </a:r>
          </a:p>
          <a:p>
            <a:r>
              <a:rPr lang="en-US" dirty="0" smtClean="0"/>
              <a:t>KA2 Project “LEADING LIGHTS”</a:t>
            </a:r>
          </a:p>
          <a:p>
            <a:r>
              <a:rPr lang="en-US" dirty="0" err="1" smtClean="0"/>
              <a:t>Ysgol</a:t>
            </a:r>
            <a:r>
              <a:rPr lang="en-US" dirty="0" smtClean="0"/>
              <a:t> </a:t>
            </a:r>
            <a:r>
              <a:rPr lang="en-US" dirty="0" err="1" smtClean="0"/>
              <a:t>Dyffryn</a:t>
            </a:r>
            <a:r>
              <a:rPr lang="en-US" dirty="0" smtClean="0"/>
              <a:t> </a:t>
            </a:r>
            <a:r>
              <a:rPr lang="en-US" dirty="0" err="1" smtClean="0"/>
              <a:t>Taf</a:t>
            </a:r>
            <a:r>
              <a:rPr lang="en-US" dirty="0" smtClean="0"/>
              <a:t>, 8</a:t>
            </a:r>
            <a:r>
              <a:rPr lang="en-US" baseline="30000" dirty="0" smtClean="0"/>
              <a:t>th</a:t>
            </a:r>
            <a:r>
              <a:rPr lang="en-US" dirty="0" smtClean="0"/>
              <a:t> October 2018</a:t>
            </a:r>
          </a:p>
        </p:txBody>
      </p:sp>
    </p:spTree>
    <p:extLst>
      <p:ext uri="{BB962C8B-B14F-4D97-AF65-F5344CB8AC3E}">
        <p14:creationId xmlns:p14="http://schemas.microsoft.com/office/powerpoint/2010/main" val="42176776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Oval 2"/>
          <p:cNvSpPr>
            <a:spLocks noChangeArrowheads="1"/>
          </p:cNvSpPr>
          <p:nvPr/>
        </p:nvSpPr>
        <p:spPr bwMode="auto">
          <a:xfrm>
            <a:off x="1906588" y="1052513"/>
            <a:ext cx="2665412" cy="1912937"/>
          </a:xfrm>
          <a:prstGeom prst="ellipse">
            <a:avLst/>
          </a:prstGeom>
          <a:solidFill>
            <a:srgbClr val="80008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algn="ctr" eaLnBrk="1" hangingPunct="1"/>
            <a:r>
              <a:rPr lang="en-GB" sz="1600" dirty="0">
                <a:solidFill>
                  <a:srgbClr val="FFFFFF"/>
                </a:solidFill>
                <a:latin typeface="Calibri" charset="0"/>
              </a:rPr>
              <a:t>PROVISION of appropriate health care, standard of living, education, facilities + support for special needs</a:t>
            </a:r>
            <a:endParaRPr lang="en-GB" sz="1800" dirty="0">
              <a:solidFill>
                <a:srgbClr val="FFFFFF"/>
              </a:solidFill>
              <a:latin typeface="Calibri" charset="0"/>
            </a:endParaRPr>
          </a:p>
        </p:txBody>
      </p:sp>
      <p:sp>
        <p:nvSpPr>
          <p:cNvPr id="27650" name="Rectangle 3"/>
          <p:cNvSpPr>
            <a:spLocks noChangeArrowheads="1"/>
          </p:cNvSpPr>
          <p:nvPr/>
        </p:nvSpPr>
        <p:spPr bwMode="auto">
          <a:xfrm>
            <a:off x="0" y="2203450"/>
            <a:ext cx="1908175" cy="2017713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 eaLnBrk="1" hangingPunct="1"/>
            <a:r>
              <a:rPr lang="en-GB" sz="1600" b="1" dirty="0">
                <a:solidFill>
                  <a:schemeClr val="bg2"/>
                </a:solidFill>
                <a:latin typeface="Calibri" charset="0"/>
              </a:rPr>
              <a:t>UNCRC sets minimum standards for children and young people’s civil, political, economic, social and cultural rights</a:t>
            </a:r>
            <a:endParaRPr lang="en-GB" sz="1800" b="1" dirty="0">
              <a:solidFill>
                <a:schemeClr val="bg2"/>
              </a:solidFill>
              <a:latin typeface="Calibri" charset="0"/>
            </a:endParaRPr>
          </a:p>
        </p:txBody>
      </p:sp>
      <p:sp>
        <p:nvSpPr>
          <p:cNvPr id="27651" name="AutoShape 4"/>
          <p:cNvSpPr>
            <a:spLocks noChangeArrowheads="1"/>
          </p:cNvSpPr>
          <p:nvPr/>
        </p:nvSpPr>
        <p:spPr bwMode="auto">
          <a:xfrm rot="3783512">
            <a:off x="1373188" y="1730375"/>
            <a:ext cx="342900" cy="571500"/>
          </a:xfrm>
          <a:prstGeom prst="upArrow">
            <a:avLst>
              <a:gd name="adj1" fmla="val 50000"/>
              <a:gd name="adj2" fmla="val 41667"/>
            </a:avLst>
          </a:prstGeom>
          <a:solidFill>
            <a:srgbClr val="99CC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ctr" eaLnBrk="1" hangingPunct="1"/>
            <a:endParaRPr lang="en-US" dirty="0"/>
          </a:p>
        </p:txBody>
      </p:sp>
      <p:sp>
        <p:nvSpPr>
          <p:cNvPr id="27652" name="AutoShape 5"/>
          <p:cNvSpPr>
            <a:spLocks noChangeArrowheads="1"/>
          </p:cNvSpPr>
          <p:nvPr/>
        </p:nvSpPr>
        <p:spPr bwMode="auto">
          <a:xfrm rot="6270010">
            <a:off x="1446213" y="3602038"/>
            <a:ext cx="342900" cy="571500"/>
          </a:xfrm>
          <a:prstGeom prst="upArrow">
            <a:avLst>
              <a:gd name="adj1" fmla="val 50000"/>
              <a:gd name="adj2" fmla="val 41667"/>
            </a:avLst>
          </a:prstGeom>
          <a:solidFill>
            <a:srgbClr val="99CC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 eaLnBrk="1" hangingPunct="1"/>
            <a:endParaRPr lang="en-US" dirty="0"/>
          </a:p>
        </p:txBody>
      </p:sp>
      <p:sp>
        <p:nvSpPr>
          <p:cNvPr id="27653" name="Oval 6"/>
          <p:cNvSpPr>
            <a:spLocks noChangeArrowheads="1"/>
          </p:cNvSpPr>
          <p:nvPr/>
        </p:nvSpPr>
        <p:spPr bwMode="auto">
          <a:xfrm>
            <a:off x="1116013" y="4581525"/>
            <a:ext cx="3024187" cy="1728788"/>
          </a:xfrm>
          <a:prstGeom prst="ellipse">
            <a:avLst/>
          </a:prstGeom>
          <a:solidFill>
            <a:srgbClr val="80008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algn="ctr" eaLnBrk="1" hangingPunct="1"/>
            <a:r>
              <a:rPr lang="en-GB" sz="1600" dirty="0">
                <a:solidFill>
                  <a:srgbClr val="FFFFFF"/>
                </a:solidFill>
                <a:latin typeface="Calibri" charset="0"/>
              </a:rPr>
              <a:t>PROTECTION from violence, dangerous work, abuse and abduction, prevention of harm</a:t>
            </a:r>
          </a:p>
        </p:txBody>
      </p:sp>
      <p:sp>
        <p:nvSpPr>
          <p:cNvPr id="27654" name="AutoShape 7"/>
          <p:cNvSpPr>
            <a:spLocks noChangeArrowheads="1"/>
          </p:cNvSpPr>
          <p:nvPr/>
        </p:nvSpPr>
        <p:spPr bwMode="auto">
          <a:xfrm rot="8858464">
            <a:off x="1085850" y="4178300"/>
            <a:ext cx="342900" cy="571500"/>
          </a:xfrm>
          <a:prstGeom prst="upArrow">
            <a:avLst>
              <a:gd name="adj1" fmla="val 50000"/>
              <a:gd name="adj2" fmla="val 41667"/>
            </a:avLst>
          </a:prstGeom>
          <a:solidFill>
            <a:srgbClr val="99CC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ctr" eaLnBrk="1" hangingPunct="1"/>
            <a:endParaRPr lang="en-US" dirty="0"/>
          </a:p>
        </p:txBody>
      </p:sp>
      <p:sp>
        <p:nvSpPr>
          <p:cNvPr id="27655" name="Oval 8"/>
          <p:cNvSpPr>
            <a:spLocks noChangeArrowheads="1"/>
          </p:cNvSpPr>
          <p:nvPr/>
        </p:nvSpPr>
        <p:spPr bwMode="auto">
          <a:xfrm>
            <a:off x="1908175" y="3068638"/>
            <a:ext cx="2514600" cy="1485900"/>
          </a:xfrm>
          <a:prstGeom prst="ellipse">
            <a:avLst/>
          </a:prstGeom>
          <a:solidFill>
            <a:srgbClr val="80008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algn="ctr" eaLnBrk="1" hangingPunct="1"/>
            <a:r>
              <a:rPr lang="en-GB" sz="1600" dirty="0">
                <a:solidFill>
                  <a:srgbClr val="FFFFFF"/>
                </a:solidFill>
                <a:latin typeface="Calibri" charset="0"/>
              </a:rPr>
              <a:t>PARTICIPATION in society as active members of community</a:t>
            </a:r>
            <a:endParaRPr lang="en-GB" sz="1800" dirty="0">
              <a:solidFill>
                <a:srgbClr val="FFFFFF"/>
              </a:solidFill>
              <a:latin typeface="Calibri" charset="0"/>
            </a:endParaRPr>
          </a:p>
        </p:txBody>
      </p:sp>
      <p:sp>
        <p:nvSpPr>
          <p:cNvPr id="27656" name="Rectangle 9"/>
          <p:cNvSpPr>
            <a:spLocks noChangeArrowheads="1"/>
          </p:cNvSpPr>
          <p:nvPr/>
        </p:nvSpPr>
        <p:spPr bwMode="auto">
          <a:xfrm>
            <a:off x="514350" y="8572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algn="ctr" eaLnBrk="1" hangingPunct="1"/>
            <a:endParaRPr lang="en-US" dirty="0"/>
          </a:p>
        </p:txBody>
      </p:sp>
      <p:sp>
        <p:nvSpPr>
          <p:cNvPr id="27657" name="Rectangle 10"/>
          <p:cNvSpPr>
            <a:spLocks noChangeArrowheads="1"/>
          </p:cNvSpPr>
          <p:nvPr/>
        </p:nvSpPr>
        <p:spPr bwMode="auto">
          <a:xfrm>
            <a:off x="7235825" y="2349500"/>
            <a:ext cx="1908175" cy="23749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 eaLnBrk="1" hangingPunct="1"/>
            <a:r>
              <a:rPr lang="en-GB" sz="1600" b="1" dirty="0">
                <a:solidFill>
                  <a:schemeClr val="bg2"/>
                </a:solidFill>
                <a:latin typeface="Calibri" charset="0"/>
              </a:rPr>
              <a:t>Mae CCUHP yn gosod safonau gofynnol ar gyfer hawliau sifil, gwleidyddol, economaidd, cymdeithasol a diwylliannol plant a phobl ifanc</a:t>
            </a:r>
            <a:endParaRPr lang="en-GB" sz="1800" dirty="0">
              <a:solidFill>
                <a:schemeClr val="bg2"/>
              </a:solidFill>
              <a:latin typeface="Arial Unicode MS" charset="0"/>
            </a:endParaRPr>
          </a:p>
        </p:txBody>
      </p:sp>
      <p:sp>
        <p:nvSpPr>
          <p:cNvPr id="27658" name="Oval 11"/>
          <p:cNvSpPr>
            <a:spLocks noChangeArrowheads="1"/>
          </p:cNvSpPr>
          <p:nvPr/>
        </p:nvSpPr>
        <p:spPr bwMode="auto">
          <a:xfrm>
            <a:off x="4716463" y="1050925"/>
            <a:ext cx="2519362" cy="2090738"/>
          </a:xfrm>
          <a:prstGeom prst="ellipse">
            <a:avLst/>
          </a:prstGeom>
          <a:solidFill>
            <a:srgbClr val="80008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algn="ctr" eaLnBrk="1" hangingPunct="1"/>
            <a:r>
              <a:rPr lang="en-GB" sz="1400" dirty="0">
                <a:solidFill>
                  <a:srgbClr val="FFFFFF"/>
                </a:solidFill>
                <a:latin typeface="Calibri" charset="0"/>
              </a:rPr>
              <a:t>DARPARU lefel briodol o ofal iechyd, safon byw, addysg, cyfleusterau a chefnogaeth ar gyfer anghenion arbennig</a:t>
            </a:r>
          </a:p>
        </p:txBody>
      </p:sp>
      <p:sp>
        <p:nvSpPr>
          <p:cNvPr id="27659" name="AutoShape 12"/>
          <p:cNvSpPr>
            <a:spLocks noChangeArrowheads="1"/>
          </p:cNvSpPr>
          <p:nvPr/>
        </p:nvSpPr>
        <p:spPr bwMode="auto">
          <a:xfrm rot="-3365903">
            <a:off x="7423150" y="1801813"/>
            <a:ext cx="342900" cy="571500"/>
          </a:xfrm>
          <a:prstGeom prst="upArrow">
            <a:avLst>
              <a:gd name="adj1" fmla="val 50000"/>
              <a:gd name="adj2" fmla="val 41667"/>
            </a:avLst>
          </a:prstGeom>
          <a:solidFill>
            <a:srgbClr val="99CC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ctr" eaLnBrk="1" hangingPunct="1"/>
            <a:endParaRPr lang="en-US" dirty="0"/>
          </a:p>
        </p:txBody>
      </p:sp>
      <p:sp>
        <p:nvSpPr>
          <p:cNvPr id="27660" name="Oval 13"/>
          <p:cNvSpPr>
            <a:spLocks noChangeArrowheads="1"/>
          </p:cNvSpPr>
          <p:nvPr/>
        </p:nvSpPr>
        <p:spPr bwMode="auto">
          <a:xfrm>
            <a:off x="4500563" y="3213100"/>
            <a:ext cx="2592387" cy="1800225"/>
          </a:xfrm>
          <a:prstGeom prst="ellipse">
            <a:avLst/>
          </a:prstGeom>
          <a:solidFill>
            <a:srgbClr val="80008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algn="ctr" eaLnBrk="1" hangingPunct="1"/>
            <a:r>
              <a:rPr lang="en-GB" sz="1600" dirty="0">
                <a:solidFill>
                  <a:srgbClr val="FFFFFF"/>
                </a:solidFill>
                <a:latin typeface="Calibri" charset="0"/>
              </a:rPr>
              <a:t>CYFRANOGIAD yn y gymdeithas fel aelodau gweithredol o’r gymuned</a:t>
            </a:r>
            <a:endParaRPr lang="en-GB" sz="1800" dirty="0">
              <a:solidFill>
                <a:srgbClr val="FFFFFF"/>
              </a:solidFill>
              <a:latin typeface="Calibri" charset="0"/>
            </a:endParaRPr>
          </a:p>
        </p:txBody>
      </p:sp>
      <p:sp>
        <p:nvSpPr>
          <p:cNvPr id="27661" name="Oval 14"/>
          <p:cNvSpPr>
            <a:spLocks noChangeArrowheads="1"/>
          </p:cNvSpPr>
          <p:nvPr/>
        </p:nvSpPr>
        <p:spPr bwMode="auto">
          <a:xfrm>
            <a:off x="4716463" y="5013325"/>
            <a:ext cx="3671887" cy="1296988"/>
          </a:xfrm>
          <a:prstGeom prst="ellipse">
            <a:avLst/>
          </a:prstGeom>
          <a:solidFill>
            <a:srgbClr val="80008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algn="ctr" eaLnBrk="1" hangingPunct="1"/>
            <a:r>
              <a:rPr lang="en-GB" sz="1600" dirty="0">
                <a:solidFill>
                  <a:srgbClr val="FFFFFF"/>
                </a:solidFill>
                <a:latin typeface="Calibri" charset="0"/>
              </a:rPr>
              <a:t>AMDDIFFYNIAD rhag trais, gwaith peryglus, camdriniaeth a herwgipio, atal niwed</a:t>
            </a:r>
          </a:p>
        </p:txBody>
      </p:sp>
      <p:sp>
        <p:nvSpPr>
          <p:cNvPr id="27662" name="AutoShape 15"/>
          <p:cNvSpPr>
            <a:spLocks noChangeArrowheads="1"/>
          </p:cNvSpPr>
          <p:nvPr/>
        </p:nvSpPr>
        <p:spPr bwMode="auto">
          <a:xfrm rot="-7052327">
            <a:off x="6991350" y="3098800"/>
            <a:ext cx="342900" cy="571500"/>
          </a:xfrm>
          <a:prstGeom prst="upArrow">
            <a:avLst>
              <a:gd name="adj1" fmla="val 50000"/>
              <a:gd name="adj2" fmla="val 41667"/>
            </a:avLst>
          </a:prstGeom>
          <a:solidFill>
            <a:srgbClr val="99CC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ctr" eaLnBrk="1" hangingPunct="1"/>
            <a:endParaRPr lang="en-US" dirty="0"/>
          </a:p>
        </p:txBody>
      </p:sp>
      <p:sp>
        <p:nvSpPr>
          <p:cNvPr id="27663" name="AutoShape 16"/>
          <p:cNvSpPr>
            <a:spLocks noChangeArrowheads="1"/>
          </p:cNvSpPr>
          <p:nvPr/>
        </p:nvSpPr>
        <p:spPr bwMode="auto">
          <a:xfrm rot="-8785109">
            <a:off x="7885113" y="4581525"/>
            <a:ext cx="342900" cy="576263"/>
          </a:xfrm>
          <a:prstGeom prst="upArrow">
            <a:avLst>
              <a:gd name="adj1" fmla="val 50000"/>
              <a:gd name="adj2" fmla="val 42014"/>
            </a:avLst>
          </a:prstGeom>
          <a:solidFill>
            <a:srgbClr val="99CC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ctr" eaLnBrk="1" hangingPunct="1"/>
            <a:endParaRPr lang="en-US" dirty="0"/>
          </a:p>
        </p:txBody>
      </p:sp>
      <p:sp>
        <p:nvSpPr>
          <p:cNvPr id="27664" name="Text Box 17"/>
          <p:cNvSpPr txBox="1">
            <a:spLocks noChangeArrowheads="1"/>
          </p:cNvSpPr>
          <p:nvPr/>
        </p:nvSpPr>
        <p:spPr bwMode="auto">
          <a:xfrm>
            <a:off x="3132138" y="315913"/>
            <a:ext cx="59055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>
            <a:spAutoFit/>
          </a:bodyPr>
          <a:lstStyle>
            <a:lvl1pPr>
              <a:defRPr sz="1200">
                <a:solidFill>
                  <a:schemeClr val="tx1"/>
                </a:solidFill>
                <a:latin typeface="Futura Lt BT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Futura Lt BT" charset="0"/>
                <a:ea typeface="ＭＳ Ｐゴシック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Futura Lt BT" charset="0"/>
                <a:ea typeface="ＭＳ Ｐゴシック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Futura Lt BT" charset="0"/>
                <a:ea typeface="ＭＳ Ｐゴシック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Futura Lt BT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Futura Lt BT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Futura Lt BT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Futura Lt BT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Futura Lt BT" charset="0"/>
                <a:ea typeface="ＭＳ Ｐゴシック" charset="0"/>
              </a:defRPr>
            </a:lvl9pPr>
          </a:lstStyle>
          <a:p>
            <a:pPr algn="r" eaLnBrk="1" hangingPunct="1">
              <a:spcBef>
                <a:spcPct val="50000"/>
              </a:spcBef>
            </a:pPr>
            <a:r>
              <a:rPr lang="en-GB" sz="1600" b="1" dirty="0">
                <a:latin typeface="Calibri" charset="0"/>
              </a:rPr>
              <a:t>United Nations Convention on the Rights of the Child (UNCRC)</a:t>
            </a:r>
            <a:br>
              <a:rPr lang="en-GB" sz="1600" b="1" dirty="0">
                <a:latin typeface="Calibri" charset="0"/>
              </a:rPr>
            </a:br>
            <a:r>
              <a:rPr lang="en-GB" sz="1600" b="1" dirty="0">
                <a:latin typeface="Calibri" charset="0"/>
              </a:rPr>
              <a:t>Confensiwn y Cenhedloedd Unedig ar Hawliau’r Plentyn (CCUHP)</a:t>
            </a:r>
            <a:endParaRPr lang="en-US" sz="1600" b="1" dirty="0"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15355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2"/>
          <p:cNvSpPr>
            <a:spLocks noGrp="1" noChangeArrowheads="1"/>
          </p:cNvSpPr>
          <p:nvPr>
            <p:ph type="subTitle" idx="4294967295"/>
          </p:nvPr>
        </p:nvSpPr>
        <p:spPr bwMode="auto">
          <a:xfrm>
            <a:off x="76199" y="1219200"/>
            <a:ext cx="8845153" cy="50752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0" indent="0" algn="l" defTabSz="914400" eaLnBrk="1" hangingPunct="1">
              <a:lnSpc>
                <a:spcPct val="90000"/>
              </a:lnSpc>
              <a:buClr>
                <a:srgbClr val="FF6600"/>
              </a:buClr>
              <a:buFont typeface="Wingdings" charset="0"/>
              <a:buNone/>
            </a:pPr>
            <a:r>
              <a:rPr lang="en-GB" b="1" dirty="0">
                <a:latin typeface="Calibri" charset="0"/>
                <a:ea typeface="ＭＳ Ｐゴシック" charset="0"/>
                <a:cs typeface="ＭＳ Ｐゴシック" charset="0"/>
              </a:rPr>
              <a:t>Four Guiding Principles</a:t>
            </a:r>
          </a:p>
          <a:p>
            <a:pPr marL="0" indent="0" algn="l" defTabSz="914400" eaLnBrk="1" hangingPunct="1">
              <a:lnSpc>
                <a:spcPct val="90000"/>
              </a:lnSpc>
              <a:buClr>
                <a:schemeClr val="bg2"/>
              </a:buClr>
              <a:buFont typeface="Wingdings" charset="0"/>
              <a:buNone/>
            </a:pPr>
            <a:endParaRPr lang="en-GB" b="1" dirty="0">
              <a:latin typeface="Calibri" charset="0"/>
              <a:ea typeface="ＭＳ Ｐゴシック" charset="0"/>
              <a:cs typeface="ＭＳ Ｐゴシック" charset="0"/>
            </a:endParaRPr>
          </a:p>
          <a:p>
            <a:pPr marL="0" indent="0" algn="l" defTabSz="914400" eaLnBrk="1" hangingPunct="1">
              <a:lnSpc>
                <a:spcPct val="90000"/>
              </a:lnSpc>
              <a:buClr>
                <a:srgbClr val="FF6600"/>
              </a:buClr>
              <a:buFont typeface="Wingdings" charset="0"/>
              <a:buNone/>
            </a:pPr>
            <a:endParaRPr lang="en-GB" dirty="0">
              <a:latin typeface="Calibri" charset="0"/>
              <a:ea typeface="ＭＳ Ｐゴシック" charset="0"/>
              <a:cs typeface="ＭＳ Ｐゴシック" charset="0"/>
            </a:endParaRPr>
          </a:p>
          <a:p>
            <a:pPr marL="0" indent="0" defTabSz="914400" eaLnBrk="1" hangingPunct="1">
              <a:lnSpc>
                <a:spcPct val="90000"/>
              </a:lnSpc>
            </a:pPr>
            <a:endParaRPr lang="en-GB" dirty="0">
              <a:latin typeface="Calibri" charset="0"/>
              <a:ea typeface="ＭＳ Ｐゴシック" charset="0"/>
              <a:cs typeface="ＭＳ Ｐゴシック" charset="0"/>
            </a:endParaRPr>
          </a:p>
          <a:p>
            <a:pPr marL="0" indent="0" defTabSz="914400" eaLnBrk="1" hangingPunct="1">
              <a:lnSpc>
                <a:spcPct val="90000"/>
              </a:lnSpc>
            </a:pPr>
            <a:endParaRPr lang="en-GB" dirty="0">
              <a:solidFill>
                <a:schemeClr val="bg2"/>
              </a:solidFill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8674" name="Rectangle 3"/>
          <p:cNvSpPr>
            <a:spLocks noChangeArrowheads="1"/>
          </p:cNvSpPr>
          <p:nvPr/>
        </p:nvSpPr>
        <p:spPr bwMode="auto">
          <a:xfrm>
            <a:off x="0" y="29860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algn="ctr" eaLnBrk="1" hangingPunct="1"/>
            <a:endParaRPr lang="en-US" dirty="0"/>
          </a:p>
        </p:txBody>
      </p:sp>
      <p:sp>
        <p:nvSpPr>
          <p:cNvPr id="28675" name="Rectangle 4"/>
          <p:cNvSpPr>
            <a:spLocks noChangeArrowheads="1"/>
          </p:cNvSpPr>
          <p:nvPr/>
        </p:nvSpPr>
        <p:spPr bwMode="auto">
          <a:xfrm>
            <a:off x="4859338" y="1196975"/>
            <a:ext cx="4198937" cy="4297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lnSpc>
                <a:spcPct val="90000"/>
              </a:lnSpc>
              <a:buClr>
                <a:srgbClr val="FF6600"/>
              </a:buClr>
              <a:buFont typeface="Wingdings" charset="0"/>
              <a:buNone/>
            </a:pPr>
            <a:r>
              <a:rPr lang="en-GB" sz="2400" b="1" dirty="0">
                <a:latin typeface="Calibri" charset="0"/>
                <a:sym typeface="GillSans" charset="0"/>
              </a:rPr>
              <a:t>Pedwar o Egwyddorion Tywys</a:t>
            </a:r>
          </a:p>
          <a:p>
            <a:pPr eaLnBrk="1" hangingPunct="1">
              <a:lnSpc>
                <a:spcPct val="90000"/>
              </a:lnSpc>
              <a:buClr>
                <a:schemeClr val="bg2"/>
              </a:buClr>
              <a:buFont typeface="Wingdings" charset="0"/>
              <a:buNone/>
            </a:pPr>
            <a:endParaRPr lang="en-GB" sz="2400" b="1" dirty="0">
              <a:latin typeface="Calibri" charset="0"/>
              <a:sym typeface="GillSans" charset="0"/>
            </a:endParaRPr>
          </a:p>
          <a:p>
            <a:pPr eaLnBrk="1" hangingPunct="1">
              <a:lnSpc>
                <a:spcPct val="90000"/>
              </a:lnSpc>
              <a:buClr>
                <a:schemeClr val="bg2"/>
              </a:buClr>
              <a:buFontTx/>
              <a:buChar char="-"/>
            </a:pPr>
            <a:r>
              <a:rPr lang="en-GB" sz="2400" dirty="0">
                <a:latin typeface="Calibri" charset="0"/>
                <a:sym typeface="GillSans" charset="0"/>
              </a:rPr>
              <a:t> </a:t>
            </a:r>
            <a:endParaRPr lang="en-GB" sz="2400" dirty="0">
              <a:solidFill>
                <a:schemeClr val="bg2"/>
              </a:solidFill>
              <a:latin typeface="Calibri" charset="0"/>
              <a:sym typeface="GillSans" charset="0"/>
            </a:endParaRPr>
          </a:p>
          <a:p>
            <a:pPr algn="ctr" eaLnBrk="1" hangingPunct="1">
              <a:lnSpc>
                <a:spcPct val="90000"/>
              </a:lnSpc>
            </a:pPr>
            <a:endParaRPr lang="en-GB" sz="2400" dirty="0">
              <a:solidFill>
                <a:schemeClr val="bg2"/>
              </a:solidFill>
              <a:latin typeface="Calibri" charset="0"/>
              <a:sym typeface="GillSans" charset="0"/>
            </a:endParaRPr>
          </a:p>
          <a:p>
            <a:pPr algn="ctr" eaLnBrk="1" hangingPunct="1">
              <a:lnSpc>
                <a:spcPct val="90000"/>
              </a:lnSpc>
            </a:pPr>
            <a:endParaRPr lang="en-GB" sz="2400" dirty="0">
              <a:solidFill>
                <a:schemeClr val="bg2"/>
              </a:solidFill>
              <a:latin typeface="Calibri" charset="0"/>
              <a:sym typeface="GillSans" charset="0"/>
            </a:endParaRPr>
          </a:p>
        </p:txBody>
      </p:sp>
      <p:grpSp>
        <p:nvGrpSpPr>
          <p:cNvPr id="28676" name="Group 5"/>
          <p:cNvGrpSpPr>
            <a:grpSpLocks/>
          </p:cNvGrpSpPr>
          <p:nvPr/>
        </p:nvGrpSpPr>
        <p:grpSpPr bwMode="auto">
          <a:xfrm>
            <a:off x="1085850" y="1524000"/>
            <a:ext cx="7143750" cy="4770438"/>
            <a:chOff x="1085850" y="1163637"/>
            <a:chExt cx="7143750" cy="4770439"/>
          </a:xfrm>
        </p:grpSpPr>
        <p:sp>
          <p:nvSpPr>
            <p:cNvPr id="28678" name="Line 6"/>
            <p:cNvSpPr>
              <a:spLocks noChangeShapeType="1"/>
            </p:cNvSpPr>
            <p:nvPr/>
          </p:nvSpPr>
          <p:spPr bwMode="auto">
            <a:xfrm>
              <a:off x="2881313" y="5632450"/>
              <a:ext cx="3263900" cy="0"/>
            </a:xfrm>
            <a:prstGeom prst="line">
              <a:avLst/>
            </a:prstGeom>
            <a:noFill/>
            <a:ln w="412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8679" name="Line 7"/>
            <p:cNvSpPr>
              <a:spLocks noChangeShapeType="1"/>
            </p:cNvSpPr>
            <p:nvPr/>
          </p:nvSpPr>
          <p:spPr bwMode="auto">
            <a:xfrm>
              <a:off x="5491163" y="2016125"/>
              <a:ext cx="2120900" cy="3163888"/>
            </a:xfrm>
            <a:prstGeom prst="line">
              <a:avLst/>
            </a:prstGeom>
            <a:noFill/>
            <a:ln w="412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8680" name="Line 8"/>
            <p:cNvSpPr>
              <a:spLocks noChangeShapeType="1"/>
            </p:cNvSpPr>
            <p:nvPr/>
          </p:nvSpPr>
          <p:spPr bwMode="auto">
            <a:xfrm flipH="1">
              <a:off x="1574800" y="2012950"/>
              <a:ext cx="2286000" cy="3165475"/>
            </a:xfrm>
            <a:prstGeom prst="line">
              <a:avLst/>
            </a:prstGeom>
            <a:noFill/>
            <a:ln w="412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8681" name="Oval 9"/>
            <p:cNvSpPr>
              <a:spLocks noChangeArrowheads="1"/>
            </p:cNvSpPr>
            <p:nvPr/>
          </p:nvSpPr>
          <p:spPr bwMode="auto">
            <a:xfrm>
              <a:off x="2895600" y="3522663"/>
              <a:ext cx="3352800" cy="904875"/>
            </a:xfrm>
            <a:prstGeom prst="ellipse">
              <a:avLst/>
            </a:prstGeom>
            <a:solidFill>
              <a:srgbClr val="9900CC"/>
            </a:solidFill>
            <a:ln w="222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1" hangingPunct="1"/>
              <a:r>
                <a:rPr lang="en-GB" sz="1400" b="1" dirty="0">
                  <a:solidFill>
                    <a:srgbClr val="FFFFFF"/>
                  </a:solidFill>
                  <a:latin typeface="Calibri" charset="0"/>
                </a:rPr>
                <a:t>SURVIVAL &amp; DEVELOPMENT</a:t>
              </a:r>
            </a:p>
            <a:p>
              <a:pPr algn="ctr" eaLnBrk="1" hangingPunct="1"/>
              <a:r>
                <a:rPr lang="en-GB" sz="1400" b="1" dirty="0">
                  <a:solidFill>
                    <a:srgbClr val="FFFFFF"/>
                  </a:solidFill>
                  <a:latin typeface="Calibri" charset="0"/>
                </a:rPr>
                <a:t>GOROESI A DATBLYGU</a:t>
              </a:r>
              <a:r>
                <a:rPr lang="en-GB" sz="1400" dirty="0">
                  <a:solidFill>
                    <a:srgbClr val="FFFFFF"/>
                  </a:solidFill>
                  <a:latin typeface="Calibri" charset="0"/>
                </a:rPr>
                <a:t> (Article/Erthygl 6)</a:t>
              </a:r>
            </a:p>
          </p:txBody>
        </p:sp>
        <p:sp>
          <p:nvSpPr>
            <p:cNvPr id="28682" name="AutoShape 10"/>
            <p:cNvSpPr>
              <a:spLocks noChangeArrowheads="1"/>
            </p:cNvSpPr>
            <p:nvPr/>
          </p:nvSpPr>
          <p:spPr bwMode="auto">
            <a:xfrm rot="-3145885">
              <a:off x="2611438" y="4395788"/>
              <a:ext cx="1355725" cy="815975"/>
            </a:xfrm>
            <a:prstGeom prst="rightArrow">
              <a:avLst>
                <a:gd name="adj1" fmla="val 50000"/>
                <a:gd name="adj2" fmla="val 41537"/>
              </a:avLst>
            </a:prstGeom>
            <a:solidFill>
              <a:srgbClr val="98E50D"/>
            </a:solidFill>
            <a:ln w="22225">
              <a:solidFill>
                <a:schemeClr val="bg1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 eaLnBrk="1" hangingPunct="1"/>
              <a:endParaRPr lang="en-US" dirty="0"/>
            </a:p>
          </p:txBody>
        </p:sp>
        <p:sp>
          <p:nvSpPr>
            <p:cNvPr id="28683" name="AutoShape 11"/>
            <p:cNvSpPr>
              <a:spLocks noChangeArrowheads="1"/>
            </p:cNvSpPr>
            <p:nvPr/>
          </p:nvSpPr>
          <p:spPr bwMode="auto">
            <a:xfrm rot="-7992601">
              <a:off x="5222081" y="4394995"/>
              <a:ext cx="1355725" cy="817562"/>
            </a:xfrm>
            <a:prstGeom prst="rightArrow">
              <a:avLst>
                <a:gd name="adj1" fmla="val 50000"/>
                <a:gd name="adj2" fmla="val 41456"/>
              </a:avLst>
            </a:prstGeom>
            <a:solidFill>
              <a:srgbClr val="98E50D"/>
            </a:solidFill>
            <a:ln w="25400">
              <a:solidFill>
                <a:schemeClr val="bg1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 eaLnBrk="1" hangingPunct="1"/>
              <a:endParaRPr lang="en-US" dirty="0"/>
            </a:p>
          </p:txBody>
        </p:sp>
        <p:sp>
          <p:nvSpPr>
            <p:cNvPr id="28684" name="AutoShape 12"/>
            <p:cNvSpPr>
              <a:spLocks noChangeArrowheads="1"/>
            </p:cNvSpPr>
            <p:nvPr/>
          </p:nvSpPr>
          <p:spPr bwMode="auto">
            <a:xfrm rot="5400000">
              <a:off x="3916363" y="2436813"/>
              <a:ext cx="1355725" cy="815975"/>
            </a:xfrm>
            <a:prstGeom prst="rightArrow">
              <a:avLst>
                <a:gd name="adj1" fmla="val 50000"/>
                <a:gd name="adj2" fmla="val 41537"/>
              </a:avLst>
            </a:prstGeom>
            <a:solidFill>
              <a:srgbClr val="98E50D"/>
            </a:solidFill>
            <a:ln w="22225">
              <a:solidFill>
                <a:schemeClr val="bg1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 eaLnBrk="1" hangingPunct="1"/>
              <a:endParaRPr lang="en-US" dirty="0"/>
            </a:p>
          </p:txBody>
        </p:sp>
        <p:sp>
          <p:nvSpPr>
            <p:cNvPr id="28685" name="Oval 13"/>
            <p:cNvSpPr>
              <a:spLocks noChangeArrowheads="1"/>
            </p:cNvSpPr>
            <p:nvPr/>
          </p:nvSpPr>
          <p:spPr bwMode="auto">
            <a:xfrm>
              <a:off x="3352800" y="1163637"/>
              <a:ext cx="2514600" cy="1154113"/>
            </a:xfrm>
            <a:prstGeom prst="ellipse">
              <a:avLst/>
            </a:prstGeom>
            <a:solidFill>
              <a:srgbClr val="9900CC"/>
            </a:solidFill>
            <a:ln w="222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1" hangingPunct="1"/>
              <a:endParaRPr lang="en-GB" sz="100" b="1" dirty="0">
                <a:solidFill>
                  <a:schemeClr val="bg1"/>
                </a:solidFill>
                <a:latin typeface="Calibri" charset="0"/>
              </a:endParaRPr>
            </a:p>
            <a:p>
              <a:pPr algn="ctr" eaLnBrk="1" hangingPunct="1"/>
              <a:endParaRPr lang="en-GB" sz="100" b="1" dirty="0">
                <a:solidFill>
                  <a:schemeClr val="bg1"/>
                </a:solidFill>
                <a:latin typeface="Calibri" charset="0"/>
              </a:endParaRPr>
            </a:p>
            <a:p>
              <a:pPr algn="ctr" eaLnBrk="1" hangingPunct="1"/>
              <a:endParaRPr lang="en-GB" sz="100" b="1" dirty="0">
                <a:solidFill>
                  <a:schemeClr val="bg1"/>
                </a:solidFill>
                <a:latin typeface="Calibri" charset="0"/>
              </a:endParaRPr>
            </a:p>
            <a:p>
              <a:pPr algn="ctr" eaLnBrk="1" hangingPunct="1"/>
              <a:endParaRPr lang="en-GB" sz="100" b="1" dirty="0">
                <a:solidFill>
                  <a:schemeClr val="bg1"/>
                </a:solidFill>
                <a:latin typeface="Calibri" charset="0"/>
              </a:endParaRPr>
            </a:p>
            <a:p>
              <a:pPr algn="ctr" eaLnBrk="1" hangingPunct="1"/>
              <a:endParaRPr lang="en-GB" sz="100" b="1" dirty="0">
                <a:solidFill>
                  <a:schemeClr val="bg1"/>
                </a:solidFill>
                <a:latin typeface="Calibri" charset="0"/>
              </a:endParaRPr>
            </a:p>
            <a:p>
              <a:pPr algn="ctr" eaLnBrk="1" hangingPunct="1"/>
              <a:r>
                <a:rPr lang="en-GB" sz="1600" b="1" dirty="0">
                  <a:solidFill>
                    <a:srgbClr val="FFFFFF"/>
                  </a:solidFill>
                  <a:latin typeface="Calibri" charset="0"/>
                </a:rPr>
                <a:t>BEST INTERESTS</a:t>
              </a:r>
            </a:p>
            <a:p>
              <a:pPr algn="ctr" eaLnBrk="1" hangingPunct="1"/>
              <a:r>
                <a:rPr lang="en-GB" sz="1600" b="1" dirty="0">
                  <a:solidFill>
                    <a:srgbClr val="FFFFFF"/>
                  </a:solidFill>
                  <a:latin typeface="Calibri" charset="0"/>
                </a:rPr>
                <a:t>LLES PENNAF</a:t>
              </a:r>
            </a:p>
            <a:p>
              <a:pPr algn="ctr" eaLnBrk="1" hangingPunct="1"/>
              <a:r>
                <a:rPr lang="en-GB" sz="1600" dirty="0">
                  <a:solidFill>
                    <a:srgbClr val="FFFFFF"/>
                  </a:solidFill>
                  <a:latin typeface="Calibri" charset="0"/>
                </a:rPr>
                <a:t>(Article/Erthygl 3)</a:t>
              </a:r>
            </a:p>
          </p:txBody>
        </p:sp>
        <p:sp>
          <p:nvSpPr>
            <p:cNvPr id="28686" name="Oval 14"/>
            <p:cNvSpPr>
              <a:spLocks noChangeArrowheads="1"/>
            </p:cNvSpPr>
            <p:nvPr/>
          </p:nvSpPr>
          <p:spPr bwMode="auto">
            <a:xfrm>
              <a:off x="5257800" y="4821237"/>
              <a:ext cx="2971800" cy="1112839"/>
            </a:xfrm>
            <a:prstGeom prst="ellipse">
              <a:avLst/>
            </a:prstGeom>
            <a:solidFill>
              <a:srgbClr val="9900CC"/>
            </a:solidFill>
            <a:ln w="222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1" hangingPunct="1"/>
              <a:r>
                <a:rPr lang="en-GB" sz="1400" b="1" dirty="0">
                  <a:solidFill>
                    <a:srgbClr val="FFFFFF"/>
                  </a:solidFill>
                  <a:latin typeface="Calibri" charset="0"/>
                </a:rPr>
                <a:t>NON – DISCRIMINATION</a:t>
              </a:r>
            </a:p>
            <a:p>
              <a:pPr algn="ctr" eaLnBrk="1" hangingPunct="1"/>
              <a:r>
                <a:rPr lang="en-GB" sz="1400" b="1" dirty="0">
                  <a:solidFill>
                    <a:srgbClr val="FFFFFF"/>
                  </a:solidFill>
                  <a:latin typeface="Calibri" charset="0"/>
                </a:rPr>
                <a:t>PEIDIO Â CHAMWAHANIAETHU</a:t>
              </a:r>
            </a:p>
            <a:p>
              <a:pPr algn="ctr" eaLnBrk="1" hangingPunct="1"/>
              <a:r>
                <a:rPr lang="en-GB" sz="1400" dirty="0">
                  <a:solidFill>
                    <a:srgbClr val="FFFFFF"/>
                  </a:solidFill>
                  <a:latin typeface="Calibri" charset="0"/>
                </a:rPr>
                <a:t>(Article/Erthygl 2</a:t>
              </a:r>
              <a:r>
                <a:rPr lang="en-GB" sz="1400" dirty="0">
                  <a:solidFill>
                    <a:schemeClr val="bg1"/>
                  </a:solidFill>
                  <a:latin typeface="Calibri" charset="0"/>
                </a:rPr>
                <a:t>)</a:t>
              </a:r>
            </a:p>
          </p:txBody>
        </p:sp>
        <p:sp>
          <p:nvSpPr>
            <p:cNvPr id="28687" name="Oval 15"/>
            <p:cNvSpPr>
              <a:spLocks noChangeArrowheads="1"/>
            </p:cNvSpPr>
            <p:nvPr/>
          </p:nvSpPr>
          <p:spPr bwMode="auto">
            <a:xfrm>
              <a:off x="1085850" y="4821237"/>
              <a:ext cx="2571750" cy="1112839"/>
            </a:xfrm>
            <a:prstGeom prst="ellipse">
              <a:avLst/>
            </a:prstGeom>
            <a:solidFill>
              <a:srgbClr val="9900CC"/>
            </a:solidFill>
            <a:ln w="222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1" hangingPunct="1"/>
              <a:endParaRPr lang="en-GB" sz="100" b="1" dirty="0">
                <a:latin typeface="Calibri" charset="0"/>
              </a:endParaRPr>
            </a:p>
            <a:p>
              <a:pPr algn="ctr" eaLnBrk="1" hangingPunct="1"/>
              <a:endParaRPr lang="en-GB" sz="100" b="1" dirty="0">
                <a:solidFill>
                  <a:schemeClr val="bg1"/>
                </a:solidFill>
                <a:latin typeface="Calibri" charset="0"/>
              </a:endParaRPr>
            </a:p>
            <a:p>
              <a:pPr algn="ctr" eaLnBrk="1" hangingPunct="1"/>
              <a:endParaRPr lang="en-GB" sz="100" b="1" dirty="0">
                <a:solidFill>
                  <a:schemeClr val="bg1"/>
                </a:solidFill>
                <a:latin typeface="Calibri" charset="0"/>
              </a:endParaRPr>
            </a:p>
            <a:p>
              <a:pPr algn="ctr" eaLnBrk="1" hangingPunct="1"/>
              <a:endParaRPr lang="en-GB" sz="100" b="1" dirty="0">
                <a:solidFill>
                  <a:schemeClr val="bg1"/>
                </a:solidFill>
                <a:latin typeface="Calibri" charset="0"/>
              </a:endParaRPr>
            </a:p>
            <a:p>
              <a:pPr algn="ctr" eaLnBrk="1" hangingPunct="1"/>
              <a:r>
                <a:rPr lang="en-GB" sz="1600" b="1" dirty="0">
                  <a:solidFill>
                    <a:srgbClr val="FFFFFF"/>
                  </a:solidFill>
                  <a:latin typeface="Calibri" charset="0"/>
                </a:rPr>
                <a:t>PARTICIPATION</a:t>
              </a:r>
            </a:p>
            <a:p>
              <a:pPr algn="ctr" eaLnBrk="1" hangingPunct="1"/>
              <a:r>
                <a:rPr lang="en-GB" sz="1600" b="1" dirty="0">
                  <a:solidFill>
                    <a:srgbClr val="FFFFFF"/>
                  </a:solidFill>
                  <a:latin typeface="Calibri" charset="0"/>
                </a:rPr>
                <a:t>CYFRANOGIAD</a:t>
              </a:r>
            </a:p>
            <a:p>
              <a:pPr algn="ctr" eaLnBrk="1" hangingPunct="1"/>
              <a:r>
                <a:rPr lang="en-GB" sz="1600" dirty="0">
                  <a:solidFill>
                    <a:srgbClr val="FFFFFF"/>
                  </a:solidFill>
                  <a:latin typeface="Calibri" charset="0"/>
                </a:rPr>
                <a:t>(Article/Erthygl 12</a:t>
              </a:r>
              <a:r>
                <a:rPr lang="en-GB" sz="1600" dirty="0">
                  <a:solidFill>
                    <a:schemeClr val="bg1"/>
                  </a:solidFill>
                  <a:latin typeface="Calibri" charset="0"/>
                </a:rPr>
                <a:t>)</a:t>
              </a:r>
            </a:p>
          </p:txBody>
        </p:sp>
      </p:grpSp>
      <p:sp>
        <p:nvSpPr>
          <p:cNvPr id="28677" name="Text Box 17"/>
          <p:cNvSpPr txBox="1">
            <a:spLocks noChangeArrowheads="1"/>
          </p:cNvSpPr>
          <p:nvPr/>
        </p:nvSpPr>
        <p:spPr bwMode="auto">
          <a:xfrm>
            <a:off x="3132138" y="315913"/>
            <a:ext cx="59055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>
            <a:spAutoFit/>
          </a:bodyPr>
          <a:lstStyle>
            <a:lvl1pPr>
              <a:defRPr sz="1200">
                <a:solidFill>
                  <a:schemeClr val="tx1"/>
                </a:solidFill>
                <a:latin typeface="Futura Lt BT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Futura Lt BT" charset="0"/>
                <a:ea typeface="ＭＳ Ｐゴシック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Futura Lt BT" charset="0"/>
                <a:ea typeface="ＭＳ Ｐゴシック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Futura Lt BT" charset="0"/>
                <a:ea typeface="ＭＳ Ｐゴシック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Futura Lt BT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Futura Lt BT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Futura Lt BT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Futura Lt BT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Futura Lt BT" charset="0"/>
                <a:ea typeface="ＭＳ Ｐゴシック" charset="0"/>
              </a:defRPr>
            </a:lvl9pPr>
          </a:lstStyle>
          <a:p>
            <a:pPr algn="r" eaLnBrk="1" hangingPunct="1">
              <a:spcBef>
                <a:spcPct val="50000"/>
              </a:spcBef>
            </a:pPr>
            <a:r>
              <a:rPr lang="en-GB" sz="1600" b="1" dirty="0">
                <a:latin typeface="Calibri" charset="0"/>
              </a:rPr>
              <a:t>United Nations Convention on the Rights of the Child (UNCRC)</a:t>
            </a:r>
            <a:br>
              <a:rPr lang="en-GB" sz="1600" b="1" dirty="0">
                <a:latin typeface="Calibri" charset="0"/>
              </a:rPr>
            </a:br>
            <a:r>
              <a:rPr lang="en-GB" sz="1600" b="1" dirty="0">
                <a:latin typeface="Calibri" charset="0"/>
              </a:rPr>
              <a:t>Confensiwn y Cenhedloedd Unedig ar Hawliau’r Plentyn (CCUHP)</a:t>
            </a:r>
            <a:endParaRPr lang="en-US" sz="1600" b="1" dirty="0"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871590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hoto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8931" y="1438797"/>
            <a:ext cx="7150100" cy="49911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148931" y="758988"/>
            <a:ext cx="62938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UNCRC – establishes rights to support individual potential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79846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“Their eyes sparkle and they are kids again”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>
                <a:hlinkClick r:id="rId2"/>
              </a:rPr>
              <a:t>https://www.bbc.co.uk/programmes/</a:t>
            </a:r>
            <a:r>
              <a:rPr lang="en-US" dirty="0" smtClean="0">
                <a:hlinkClick r:id="rId2"/>
              </a:rPr>
              <a:t>p05c4jjy</a:t>
            </a: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BBC Three Film Amazing Humans</a:t>
            </a:r>
          </a:p>
          <a:p>
            <a:pPr marL="0" indent="0">
              <a:buNone/>
            </a:pPr>
            <a:r>
              <a:rPr lang="en-US" dirty="0" smtClean="0"/>
              <a:t>Play practitioners bring joy to child refugees</a:t>
            </a:r>
          </a:p>
          <a:p>
            <a:pPr marL="0" indent="0">
              <a:buNone/>
            </a:pPr>
            <a:r>
              <a:rPr lang="en-US" dirty="0" smtClean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0760467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BREXIT IMPLICATIONS</a:t>
            </a:r>
            <a:endParaRPr lang="en-US" dirty="0"/>
          </a:p>
        </p:txBody>
      </p:sp>
      <p:pic>
        <p:nvPicPr>
          <p:cNvPr id="4" name="Content Placeholder 3" descr="IMG_0004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42" r="4542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7525429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en-GB" sz="4000" dirty="0" smtClean="0"/>
              <a:t>Likes, loves and </a:t>
            </a:r>
            <a:br>
              <a:rPr lang="en-GB" sz="4000" dirty="0" smtClean="0"/>
            </a:br>
            <a:r>
              <a:rPr lang="en-GB" sz="4000" dirty="0" smtClean="0"/>
              <a:t>friends</a:t>
            </a:r>
            <a:endParaRPr lang="en-GB" sz="4000" dirty="0"/>
          </a:p>
        </p:txBody>
      </p:sp>
      <p:pic>
        <p:nvPicPr>
          <p:cNvPr id="5" name="Content Placeholder 4" descr="IMG_2128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0439" r="-110439"/>
          <a:stretch>
            <a:fillRect/>
          </a:stretch>
        </p:blipFill>
        <p:spPr/>
      </p:pic>
      <p:pic>
        <p:nvPicPr>
          <p:cNvPr id="4" name="Picture 3" descr="\\HBA64\HomeH\HughesA13\My Documents\NISB-logo2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163231"/>
            <a:ext cx="4176464" cy="12209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59799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We the People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>
                <a:hlinkClick r:id="rId2"/>
              </a:rPr>
              <a:t>https://www.youtube.com/watch?v=RpqVmvMCmp0&amp;feature=</a:t>
            </a:r>
            <a:r>
              <a:rPr lang="en-US" dirty="0" smtClean="0">
                <a:hlinkClick r:id="rId2"/>
              </a:rPr>
              <a:t>youtu.be</a:t>
            </a: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Film about the The Global Development Goals for Sustainable Development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41017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pic>
        <p:nvPicPr>
          <p:cNvPr id="4" name="Content Placeholder 3" descr="IMG_2168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42" r="5642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076395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G_0131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12469" y="0"/>
            <a:ext cx="5111192" cy="6858000"/>
          </a:xfrm>
          <a:prstGeom prst="rect">
            <a:avLst/>
          </a:prstGeom>
        </p:spPr>
      </p:pic>
      <p:pic>
        <p:nvPicPr>
          <p:cNvPr id="4" name="Picture 3" descr="IMG_1312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611537">
            <a:off x="5221524" y="3287675"/>
            <a:ext cx="3352800" cy="33528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398723" y="511155"/>
            <a:ext cx="4908495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THANKS FOR LISTENING!</a:t>
            </a:r>
          </a:p>
          <a:p>
            <a:endParaRPr lang="en-US" sz="2400" dirty="0"/>
          </a:p>
          <a:p>
            <a:r>
              <a:rPr lang="en-US" sz="2400" dirty="0" smtClean="0"/>
              <a:t>Contact details:</a:t>
            </a:r>
          </a:p>
          <a:p>
            <a:endParaRPr lang="en-US" sz="2400" dirty="0"/>
          </a:p>
          <a:p>
            <a:r>
              <a:rPr lang="en-US" sz="2400" dirty="0" smtClean="0"/>
              <a:t>Email: </a:t>
            </a:r>
            <a:r>
              <a:rPr lang="en-US" sz="2400" dirty="0" smtClean="0">
                <a:hlinkClick r:id="rId4"/>
              </a:rPr>
              <a:t>keith.towler@gmail.com</a:t>
            </a:r>
            <a:endParaRPr lang="en-US" sz="2400" dirty="0" smtClean="0"/>
          </a:p>
          <a:p>
            <a:r>
              <a:rPr lang="en-US" sz="2400" dirty="0" smtClean="0"/>
              <a:t>Twitter: @KeithJTowler</a:t>
            </a:r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42028134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Remember yourself as a child </a:t>
            </a:r>
            <a:r>
              <a:rPr lang="is-IS" dirty="0" smtClean="0"/>
              <a:t>… love, needs, vulnerability, rights</a:t>
            </a:r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4" name="Content Placeholder 3" descr="IMG_0129 (1).jpg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376" b="29376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4309024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Human Rights &amp; Children’s Rights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dirty="0" smtClean="0"/>
              <a:t>What is a right?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They are the basic things we need in order to survive, grow and to fulfill our potential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Universal – </a:t>
            </a:r>
            <a:r>
              <a:rPr lang="en-US" i="1" dirty="0" smtClean="0"/>
              <a:t>for everyone</a:t>
            </a:r>
          </a:p>
          <a:p>
            <a:pPr marL="0" indent="0">
              <a:buNone/>
            </a:pPr>
            <a:r>
              <a:rPr lang="en-US" dirty="0" smtClean="0"/>
              <a:t>Indivisible – </a:t>
            </a:r>
            <a:r>
              <a:rPr lang="en-US" i="1" dirty="0" smtClean="0"/>
              <a:t>permanent</a:t>
            </a:r>
          </a:p>
          <a:p>
            <a:pPr marL="0" indent="0">
              <a:buNone/>
            </a:pPr>
            <a:r>
              <a:rPr lang="en-US" dirty="0" smtClean="0"/>
              <a:t>Interdependent - </a:t>
            </a:r>
            <a:r>
              <a:rPr lang="en-US" i="1" dirty="0" smtClean="0"/>
              <a:t>connected</a:t>
            </a:r>
          </a:p>
          <a:p>
            <a:pPr marL="0" indent="0">
              <a:buNone/>
            </a:pPr>
            <a:r>
              <a:rPr lang="en-US" dirty="0" smtClean="0"/>
              <a:t>Inalienable – </a:t>
            </a:r>
            <a:r>
              <a:rPr lang="en-US" i="1" dirty="0" smtClean="0"/>
              <a:t>can’t be taken away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23473783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Human Rights </a:t>
            </a:r>
            <a:r>
              <a:rPr lang="is-IS" dirty="0" smtClean="0"/>
              <a:t>… think FREDA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u="sng" dirty="0" smtClean="0"/>
              <a:t>F</a:t>
            </a:r>
            <a:r>
              <a:rPr lang="en-US" dirty="0" smtClean="0"/>
              <a:t>airness (article 6 fair trail)</a:t>
            </a:r>
          </a:p>
          <a:p>
            <a:r>
              <a:rPr lang="en-US" u="sng" dirty="0" smtClean="0"/>
              <a:t>R</a:t>
            </a:r>
            <a:r>
              <a:rPr lang="en-US" dirty="0" smtClean="0"/>
              <a:t>espect (article 8 private and family life)</a:t>
            </a:r>
          </a:p>
          <a:p>
            <a:r>
              <a:rPr lang="en-US" u="sng" dirty="0" smtClean="0"/>
              <a:t>E</a:t>
            </a:r>
            <a:r>
              <a:rPr lang="en-US" dirty="0" smtClean="0"/>
              <a:t>quality (article 14 no discrimination)</a:t>
            </a:r>
          </a:p>
          <a:p>
            <a:r>
              <a:rPr lang="en-US" u="sng" dirty="0" smtClean="0"/>
              <a:t>D</a:t>
            </a:r>
            <a:r>
              <a:rPr lang="en-US" dirty="0" smtClean="0"/>
              <a:t>ignity (article 3 freedom from inhumane treatment)</a:t>
            </a:r>
          </a:p>
          <a:p>
            <a:r>
              <a:rPr lang="en-US" u="sng" dirty="0" smtClean="0"/>
              <a:t>A</a:t>
            </a:r>
            <a:r>
              <a:rPr lang="en-US" dirty="0" smtClean="0"/>
              <a:t>utonomy (article 8)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48523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We have Human Rights so why do we need Children’s Rights?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Children are more vulnerable to abuse and exploitation</a:t>
            </a:r>
          </a:p>
          <a:p>
            <a:r>
              <a:rPr lang="en-US" dirty="0" smtClean="0"/>
              <a:t>Young age places a dependency on adults – exercise of ‘best interest’</a:t>
            </a:r>
          </a:p>
          <a:p>
            <a:r>
              <a:rPr lang="en-US" dirty="0" smtClean="0"/>
              <a:t>Children face an array of legal minimum ages at which they are considered capable of making decisions</a:t>
            </a:r>
          </a:p>
          <a:p>
            <a:r>
              <a:rPr lang="en-US" dirty="0" smtClean="0"/>
              <a:t>Children are often voiceless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06602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G_1647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2842" y="557624"/>
            <a:ext cx="7456000" cy="57311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8022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Treatment of Refugees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de-DE" dirty="0">
                <a:hlinkClick r:id="rId2"/>
              </a:rPr>
              <a:t>https://twitter.com/ambertreharne_/status/</a:t>
            </a:r>
            <a:r>
              <a:rPr lang="de-DE" dirty="0" smtClean="0">
                <a:hlinkClick r:id="rId2"/>
              </a:rPr>
              <a:t>1016336615101394945</a:t>
            </a:r>
            <a:endParaRPr lang="de-DE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Film by </a:t>
            </a:r>
            <a:r>
              <a:rPr lang="en-US" dirty="0" err="1" smtClean="0"/>
              <a:t>Glan</a:t>
            </a:r>
            <a:r>
              <a:rPr lang="en-US" dirty="0" smtClean="0"/>
              <a:t> Y Mors </a:t>
            </a:r>
            <a:r>
              <a:rPr lang="en-US" dirty="0" err="1" smtClean="0"/>
              <a:t>ChangeMakers</a:t>
            </a:r>
            <a:r>
              <a:rPr lang="en-US" dirty="0" smtClean="0"/>
              <a:t> 2018</a:t>
            </a:r>
          </a:p>
          <a:p>
            <a:pPr marL="0" indent="0"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1545350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en-GB" sz="4000" dirty="0" smtClean="0"/>
              <a:t>Complexity of </a:t>
            </a:r>
            <a:br>
              <a:rPr lang="en-GB" sz="4000" dirty="0" smtClean="0"/>
            </a:br>
            <a:r>
              <a:rPr lang="en-GB" sz="4000" dirty="0" smtClean="0"/>
              <a:t>silence</a:t>
            </a:r>
            <a:endParaRPr lang="en-GB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GB" dirty="0" smtClean="0"/>
          </a:p>
          <a:p>
            <a:endParaRPr lang="en-GB" dirty="0"/>
          </a:p>
        </p:txBody>
      </p:sp>
      <p:pic>
        <p:nvPicPr>
          <p:cNvPr id="4" name="Picture 3" descr="\\HBA64\HomeH\HughesA13\My Documents\NISB-logo2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163231"/>
            <a:ext cx="4176464" cy="12209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IMG_2016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88840"/>
            <a:ext cx="9144000" cy="40679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65796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UNCRC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United Nations Convention on the Rights of the Child</a:t>
            </a:r>
          </a:p>
          <a:p>
            <a:r>
              <a:rPr lang="en-US" dirty="0" smtClean="0"/>
              <a:t>All human, social and economic rights of all children (under18) across the world</a:t>
            </a:r>
          </a:p>
          <a:p>
            <a:r>
              <a:rPr lang="en-US" dirty="0" smtClean="0"/>
              <a:t>Created in 1989 ratified by the UK on 16</a:t>
            </a:r>
            <a:r>
              <a:rPr lang="en-US" baseline="30000" dirty="0" smtClean="0"/>
              <a:t>th</a:t>
            </a:r>
            <a:r>
              <a:rPr lang="en-US" dirty="0" smtClean="0"/>
              <a:t> December 1991</a:t>
            </a:r>
          </a:p>
          <a:p>
            <a:r>
              <a:rPr lang="en-US" dirty="0" smtClean="0"/>
              <a:t>There are 54 articles in the convention</a:t>
            </a:r>
          </a:p>
          <a:p>
            <a:r>
              <a:rPr lang="en-US" dirty="0" smtClean="0"/>
              <a:t>Art 1 – 42 specific rights for children</a:t>
            </a:r>
          </a:p>
          <a:p>
            <a:r>
              <a:rPr lang="en-US" dirty="0" smtClean="0"/>
              <a:t>Art 43-54 obligations on State Parties and duty bearers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1101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52</TotalTime>
  <Words>509</Words>
  <Application>Microsoft Office PowerPoint</Application>
  <PresentationFormat>On-screen Show (4:3)</PresentationFormat>
  <Paragraphs>94</Paragraphs>
  <Slides>18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Office Theme</vt:lpstr>
      <vt:lpstr>Keith Towler Rights and Citizenship</vt:lpstr>
      <vt:lpstr>Remember yourself as a child … love, needs, vulnerability, rights </vt:lpstr>
      <vt:lpstr>Human Rights &amp; Children’s Rights</vt:lpstr>
      <vt:lpstr>Human Rights … think FREDA</vt:lpstr>
      <vt:lpstr>We have Human Rights so why do we need Children’s Rights?</vt:lpstr>
      <vt:lpstr>PowerPoint Presentation</vt:lpstr>
      <vt:lpstr>Treatment of Refugees </vt:lpstr>
      <vt:lpstr>Complexity of  silence</vt:lpstr>
      <vt:lpstr>The UNCRC</vt:lpstr>
      <vt:lpstr>PowerPoint Presentation</vt:lpstr>
      <vt:lpstr>PowerPoint Presentation</vt:lpstr>
      <vt:lpstr>PowerPoint Presentation</vt:lpstr>
      <vt:lpstr>“Their eyes sparkle and they are kids again”</vt:lpstr>
      <vt:lpstr>BREXIT IMPLICATIONS</vt:lpstr>
      <vt:lpstr>Likes, loves and  friends</vt:lpstr>
      <vt:lpstr>We the People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Keith Towler Rights and Citizenship</dc:title>
  <dc:creator>Admin</dc:creator>
  <cp:lastModifiedBy>Elizabeth Thomas</cp:lastModifiedBy>
  <cp:revision>8</cp:revision>
  <dcterms:created xsi:type="dcterms:W3CDTF">2018-09-20T19:09:59Z</dcterms:created>
  <dcterms:modified xsi:type="dcterms:W3CDTF">2018-09-24T12:56:43Z</dcterms:modified>
</cp:coreProperties>
</file>