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IG_NUMBER">
    <p:spTree>
      <p:nvGrpSpPr>
        <p:cNvPr id="1" name=""/>
        <p:cNvGrpSpPr/>
        <p:nvPr/>
      </p:nvGrpSpPr>
      <p:grpSpPr>
        <a:xfrm>
          <a:off x="0" y="0"/>
          <a:ext cx="0" cy="0"/>
          <a:chOff x="0" y="0"/>
          <a:chExt cx="0" cy="0"/>
        </a:xfrm>
      </p:grpSpPr>
      <p:sp>
        <p:nvSpPr>
          <p:cNvPr id="91" name="Title Text"/>
          <p:cNvSpPr txBox="1"/>
          <p:nvPr>
            <p:ph type="title"/>
          </p:nvPr>
        </p:nvSpPr>
        <p:spPr>
          <a:xfrm>
            <a:off x="311699" y="1106125"/>
            <a:ext cx="8520602" cy="1963500"/>
          </a:xfrm>
          <a:prstGeom prst="rect">
            <a:avLst/>
          </a:prstGeom>
        </p:spPr>
        <p:txBody>
          <a:bodyPr anchor="b"/>
          <a:lstStyle>
            <a:lvl1pPr algn="ctr">
              <a:defRPr sz="12000"/>
            </a:lvl1pPr>
          </a:lstStyle>
          <a:p>
            <a:pPr/>
            <a:r>
              <a:t>Title Text</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Shape 23"/>
          <p:cNvSpPr txBox="1"/>
          <p:nvPr>
            <p:ph type="body" sz="half" idx="13"/>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SECTION_TITLE_AND_DESCRIPTION">
    <p:spTree>
      <p:nvGrpSpPr>
        <p:cNvPr id="1" name=""/>
        <p:cNvGrpSpPr/>
        <p:nvPr/>
      </p:nvGrpSpPr>
      <p:grpSpPr>
        <a:xfrm>
          <a:off x="0" y="0"/>
          <a:ext cx="0" cy="0"/>
          <a:chOff x="0" y="0"/>
          <a:chExt cx="0" cy="0"/>
        </a:xfrm>
      </p:grpSpPr>
      <p:sp>
        <p:nvSpPr>
          <p:cNvPr id="72" name="Shape 36"/>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Shape 39"/>
          <p:cNvSpPr txBox="1"/>
          <p:nvPr>
            <p:ph type="body" sz="half" idx="13"/>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ln>
            <a:noFill/>
          </a:ln>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5G0ndS3uRdo" TargetMode="External"/><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RpqVmvMCmp0" TargetMode="External"/><Relationship Id="rId3"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falconcarmarthen.co.uk/" TargetMode="External"/><Relationship Id="rId3" Type="http://schemas.openxmlformats.org/officeDocument/2006/relationships/hyperlink" Target="http://www.ivybushroyal.co.uk/" TargetMode="External"/><Relationship Id="rId4" Type="http://schemas.openxmlformats.org/officeDocument/2006/relationships/hyperlink" Target="https://spilmanhotel.co.uk/"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n.org/en/about-un/" TargetMode="External"/><Relationship Id="rId3" Type="http://schemas.openxmlformats.org/officeDocument/2006/relationships/hyperlink" Target="https://www.un.org/en/sections/un-charter/chapter-iii/index.html" TargetMode="External"/><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vddX4n30sXY" TargetMode="Externa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9-xdy1Jr2eg" TargetMode="Externa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54"/>
          <p:cNvSpPr txBox="1"/>
          <p:nvPr>
            <p:ph type="ctrTitle"/>
          </p:nvPr>
        </p:nvSpPr>
        <p:spPr>
          <a:xfrm>
            <a:off x="311707" y="-265075"/>
            <a:ext cx="8520602" cy="2052599"/>
          </a:xfrm>
          <a:prstGeom prst="rect">
            <a:avLst/>
          </a:prstGeom>
        </p:spPr>
        <p:txBody>
          <a:bodyPr/>
          <a:lstStyle/>
          <a:p>
            <a:pPr/>
            <a:r>
              <a:t>Wales Visit</a:t>
            </a:r>
          </a:p>
        </p:txBody>
      </p:sp>
      <p:sp>
        <p:nvSpPr>
          <p:cNvPr id="110" name="Shape 55"/>
          <p:cNvSpPr txBox="1"/>
          <p:nvPr>
            <p:ph type="subTitle" sz="quarter" idx="1"/>
          </p:nvPr>
        </p:nvSpPr>
        <p:spPr>
          <a:xfrm>
            <a:off x="311699" y="2262625"/>
            <a:ext cx="8520602" cy="792601"/>
          </a:xfrm>
          <a:prstGeom prst="rect">
            <a:avLst/>
          </a:prstGeom>
        </p:spPr>
        <p:txBody>
          <a:bodyPr/>
          <a:lstStyle>
            <a:lvl1pPr marL="0" indent="0"/>
          </a:lstStyle>
          <a:p>
            <a:pPr/>
            <a:r>
              <a:t>Information we will need &amp; what you need to prepare</a:t>
            </a:r>
          </a:p>
        </p:txBody>
      </p:sp>
      <p:pic>
        <p:nvPicPr>
          <p:cNvPr id="111" name="Shape 56" descr="Shape 56"/>
          <p:cNvPicPr>
            <a:picLocks noChangeAspect="1"/>
          </p:cNvPicPr>
          <p:nvPr/>
        </p:nvPicPr>
        <p:blipFill>
          <a:blip r:embed="rId2">
            <a:extLst/>
          </a:blip>
          <a:stretch>
            <a:fillRect/>
          </a:stretch>
        </p:blipFill>
        <p:spPr>
          <a:xfrm>
            <a:off x="378374" y="721599"/>
            <a:ext cx="2019959" cy="1211976"/>
          </a:xfrm>
          <a:prstGeom prst="rect">
            <a:avLst/>
          </a:prstGeom>
          <a:ln w="12700">
            <a:miter lim="400000"/>
          </a:ln>
        </p:spPr>
      </p:pic>
      <p:pic>
        <p:nvPicPr>
          <p:cNvPr id="112" name="Shape 57" descr="Shape 57"/>
          <p:cNvPicPr>
            <a:picLocks noChangeAspect="1"/>
          </p:cNvPicPr>
          <p:nvPr/>
        </p:nvPicPr>
        <p:blipFill>
          <a:blip r:embed="rId2">
            <a:extLst/>
          </a:blip>
          <a:stretch>
            <a:fillRect/>
          </a:stretch>
        </p:blipFill>
        <p:spPr>
          <a:xfrm>
            <a:off x="6696075" y="721599"/>
            <a:ext cx="2019958" cy="1211976"/>
          </a:xfrm>
          <a:prstGeom prst="rect">
            <a:avLst/>
          </a:prstGeom>
          <a:ln w="12700">
            <a:miter lim="400000"/>
          </a:ln>
        </p:spPr>
      </p:pic>
      <p:pic>
        <p:nvPicPr>
          <p:cNvPr id="113" name="Shape 58" descr="Shape 58"/>
          <p:cNvPicPr>
            <a:picLocks noChangeAspect="1"/>
          </p:cNvPicPr>
          <p:nvPr/>
        </p:nvPicPr>
        <p:blipFill>
          <a:blip r:embed="rId3">
            <a:extLst/>
          </a:blip>
          <a:stretch>
            <a:fillRect/>
          </a:stretch>
        </p:blipFill>
        <p:spPr>
          <a:xfrm>
            <a:off x="654043" y="3277049"/>
            <a:ext cx="2938057" cy="1666426"/>
          </a:xfrm>
          <a:prstGeom prst="rect">
            <a:avLst/>
          </a:prstGeom>
          <a:ln w="12700">
            <a:miter lim="400000"/>
          </a:ln>
        </p:spPr>
      </p:pic>
      <p:pic>
        <p:nvPicPr>
          <p:cNvPr id="114" name="Shape 59" descr="Shape 59"/>
          <p:cNvPicPr>
            <a:picLocks noChangeAspect="1"/>
          </p:cNvPicPr>
          <p:nvPr/>
        </p:nvPicPr>
        <p:blipFill>
          <a:blip r:embed="rId4">
            <a:extLst/>
          </a:blip>
          <a:stretch>
            <a:fillRect/>
          </a:stretch>
        </p:blipFill>
        <p:spPr>
          <a:xfrm>
            <a:off x="4320149" y="3334199"/>
            <a:ext cx="4570801" cy="1714051"/>
          </a:xfrm>
          <a:prstGeom prst="rect">
            <a:avLst/>
          </a:prstGeom>
          <a:ln w="12700">
            <a:miter lim="400000"/>
          </a:ln>
        </p:spPr>
      </p:pic>
      <p:sp>
        <p:nvSpPr>
          <p:cNvPr id="115" name="Shape 60"/>
          <p:cNvSpPr txBox="1"/>
          <p:nvPr/>
        </p:nvSpPr>
        <p:spPr>
          <a:xfrm>
            <a:off x="1438424" y="2896049"/>
            <a:ext cx="1390801" cy="3802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Dyffryn Taf</a:t>
            </a:r>
          </a:p>
        </p:txBody>
      </p:sp>
      <p:sp>
        <p:nvSpPr>
          <p:cNvPr id="116" name="Shape 61"/>
          <p:cNvSpPr txBox="1"/>
          <p:nvPr/>
        </p:nvSpPr>
        <p:spPr>
          <a:xfrm>
            <a:off x="5981849" y="2896049"/>
            <a:ext cx="1390801" cy="3802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Ysgol y Strade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A Look at the Sustainable Development GoalsShape 117">
            <a:hlinkClick r:id="rId2" invalidUrl="" action="" tgtFrame="" tooltip="" history="1" highlightClick="0" endSnd="0"/>
          </p:cNvPr>
          <p:cNvSpPr/>
          <p:nvPr/>
        </p:nvSpPr>
        <p:spPr>
          <a:xfrm>
            <a:off x="2286000" y="857250"/>
            <a:ext cx="4572000" cy="3429000"/>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22"/>
          <p:cNvSpPr txBox="1"/>
          <p:nvPr>
            <p:ph type="title"/>
          </p:nvPr>
        </p:nvSpPr>
        <p:spPr>
          <a:xfrm>
            <a:off x="311699" y="445025"/>
            <a:ext cx="8520602" cy="572701"/>
          </a:xfrm>
          <a:prstGeom prst="rect">
            <a:avLst/>
          </a:prstGeom>
        </p:spPr>
        <p:txBody>
          <a:bodyPr/>
          <a:lstStyle>
            <a:lvl1pPr defTabSz="877823">
              <a:defRPr sz="2688"/>
            </a:lvl1pPr>
          </a:lstStyle>
          <a:p>
            <a:pPr/>
            <a:r>
              <a:t>‘We The People’ for The Global Goals</a:t>
            </a:r>
          </a:p>
        </p:txBody>
      </p:sp>
      <p:sp>
        <p:nvSpPr>
          <p:cNvPr id="148" name="'We The People' for The Global GoalsShape 123">
            <a:hlinkClick r:id="rId2" invalidUrl="" action="" tgtFrame="" tooltip="" history="1" highlightClick="0" endSnd="0"/>
          </p:cNvPr>
          <p:cNvSpPr/>
          <p:nvPr/>
        </p:nvSpPr>
        <p:spPr>
          <a:xfrm>
            <a:off x="2286000" y="1017724"/>
            <a:ext cx="4572000" cy="3429001"/>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Shape 128" descr="Shape 128"/>
          <p:cNvPicPr>
            <a:picLocks noChangeAspect="1"/>
          </p:cNvPicPr>
          <p:nvPr/>
        </p:nvPicPr>
        <p:blipFill>
          <a:blip r:embed="rId2">
            <a:extLst/>
          </a:blip>
          <a:stretch>
            <a:fillRect/>
          </a:stretch>
        </p:blipFill>
        <p:spPr>
          <a:xfrm>
            <a:off x="639795" y="135726"/>
            <a:ext cx="7864418" cy="487205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33"/>
          <p:cNvSpPr txBox="1"/>
          <p:nvPr>
            <p:ph type="title"/>
          </p:nvPr>
        </p:nvSpPr>
        <p:spPr>
          <a:xfrm>
            <a:off x="311699" y="-1"/>
            <a:ext cx="8520602" cy="572702"/>
          </a:xfrm>
          <a:prstGeom prst="rect">
            <a:avLst/>
          </a:prstGeom>
        </p:spPr>
        <p:txBody>
          <a:bodyPr/>
          <a:lstStyle/>
          <a:p>
            <a:pPr defTabSz="448055">
              <a:defRPr sz="1372"/>
            </a:pPr>
            <a:r>
              <a:t>UN’s Sustainable Development Goals:</a:t>
            </a:r>
          </a:p>
          <a:p>
            <a:pPr defTabSz="448055">
              <a:defRPr sz="1372"/>
            </a:pPr>
            <a:r>
              <a:t> </a:t>
            </a:r>
            <a:r>
              <a:rPr sz="686"/>
              <a:t>17 STEPS TO A BETTER WORLD</a:t>
            </a:r>
            <a:r>
              <a:t> </a:t>
            </a:r>
          </a:p>
        </p:txBody>
      </p:sp>
      <p:sp>
        <p:nvSpPr>
          <p:cNvPr id="153" name="Shape 134"/>
          <p:cNvSpPr txBox="1"/>
          <p:nvPr>
            <p:ph type="body" idx="1"/>
          </p:nvPr>
        </p:nvSpPr>
        <p:spPr>
          <a:xfrm>
            <a:off x="311699" y="885825"/>
            <a:ext cx="8520602" cy="4191600"/>
          </a:xfrm>
          <a:prstGeom prst="rect">
            <a:avLst/>
          </a:prstGeom>
        </p:spPr>
        <p:txBody>
          <a:bodyPr/>
          <a:lstStyle/>
          <a:p>
            <a:pPr marL="448055" indent="-298704" defTabSz="896111">
              <a:buClr>
                <a:srgbClr val="000000"/>
              </a:buClr>
              <a:buSzPts val="1100"/>
              <a:buFontTx/>
              <a:buAutoNum type="arabicPeriod" startAt="1"/>
              <a:defRPr sz="1176">
                <a:solidFill>
                  <a:srgbClr val="000000"/>
                </a:solidFill>
              </a:defRPr>
            </a:pPr>
            <a:r>
              <a:t>End poverty in all its forms everywhere</a:t>
            </a:r>
          </a:p>
          <a:p>
            <a:pPr marL="448055" indent="-298704" defTabSz="896111">
              <a:buClr>
                <a:srgbClr val="000000"/>
              </a:buClr>
              <a:buSzPts val="1100"/>
              <a:buFontTx/>
              <a:buAutoNum type="arabicPeriod" startAt="1"/>
              <a:defRPr sz="1176">
                <a:solidFill>
                  <a:srgbClr val="000000"/>
                </a:solidFill>
              </a:defRPr>
            </a:pPr>
            <a:r>
              <a:t>End hunger, achieve food security and improved nutrition and promote sustainable agriculture</a:t>
            </a:r>
          </a:p>
          <a:p>
            <a:pPr marL="448055" indent="-298704" defTabSz="896111">
              <a:buClr>
                <a:srgbClr val="000000"/>
              </a:buClr>
              <a:buSzPts val="1100"/>
              <a:buFontTx/>
              <a:buAutoNum type="arabicPeriod" startAt="1"/>
              <a:defRPr sz="1176">
                <a:solidFill>
                  <a:srgbClr val="000000"/>
                </a:solidFill>
              </a:defRPr>
            </a:pPr>
            <a:r>
              <a:t>Ensure healthy lives and promote well-being for all at all ages</a:t>
            </a:r>
          </a:p>
          <a:p>
            <a:pPr marL="448055" indent="-298704" defTabSz="896111">
              <a:buClr>
                <a:srgbClr val="000000"/>
              </a:buClr>
              <a:buSzPts val="1100"/>
              <a:buFontTx/>
              <a:buAutoNum type="arabicPeriod" startAt="1"/>
              <a:defRPr b="1" sz="1176">
                <a:solidFill>
                  <a:srgbClr val="000000"/>
                </a:solidFill>
              </a:defRPr>
            </a:pPr>
            <a:r>
              <a:t>Ensure inclusive and equitable quality education and promote lifelong learning opportunities for all</a:t>
            </a:r>
          </a:p>
          <a:p>
            <a:pPr marL="448055" indent="-298704" defTabSz="896111">
              <a:buClr>
                <a:srgbClr val="000000"/>
              </a:buClr>
              <a:buSzPts val="1100"/>
              <a:buFontTx/>
              <a:buAutoNum type="arabicPeriod" startAt="1"/>
              <a:defRPr b="1" sz="1176">
                <a:solidFill>
                  <a:srgbClr val="000000"/>
                </a:solidFill>
              </a:defRPr>
            </a:pPr>
            <a:r>
              <a:t>Achieve gender equality and empower all women and girls</a:t>
            </a:r>
          </a:p>
          <a:p>
            <a:pPr marL="448055" indent="-298704" defTabSz="896111">
              <a:buClr>
                <a:srgbClr val="000000"/>
              </a:buClr>
              <a:buSzPts val="1100"/>
              <a:buFontTx/>
              <a:buAutoNum type="arabicPeriod" startAt="1"/>
              <a:defRPr sz="1176">
                <a:solidFill>
                  <a:srgbClr val="000000"/>
                </a:solidFill>
              </a:defRPr>
            </a:pPr>
            <a:r>
              <a:t>Ensure availability and sustainable management of water and sanitation for all</a:t>
            </a:r>
          </a:p>
          <a:p>
            <a:pPr marL="448055" indent="-298704" defTabSz="896111">
              <a:buClr>
                <a:srgbClr val="000000"/>
              </a:buClr>
              <a:buSzPts val="1100"/>
              <a:buFontTx/>
              <a:buAutoNum type="arabicPeriod" startAt="1"/>
              <a:defRPr sz="1176">
                <a:solidFill>
                  <a:srgbClr val="000000"/>
                </a:solidFill>
              </a:defRPr>
            </a:pPr>
            <a:r>
              <a:t>Ensure access to affordable, reliable, sustainable and modern energy for all</a:t>
            </a:r>
          </a:p>
          <a:p>
            <a:pPr marL="448055" indent="-298704" defTabSz="896111">
              <a:buClr>
                <a:srgbClr val="000000"/>
              </a:buClr>
              <a:buSzPts val="1100"/>
              <a:buFontTx/>
              <a:buAutoNum type="arabicPeriod" startAt="1"/>
              <a:defRPr sz="1176">
                <a:solidFill>
                  <a:srgbClr val="000000"/>
                </a:solidFill>
              </a:defRPr>
            </a:pPr>
            <a:r>
              <a:t>Promote sustained, inclusive and sustainable economic growth, full and productive employment and decent work for all</a:t>
            </a:r>
          </a:p>
          <a:p>
            <a:pPr marL="448055" indent="-298704" defTabSz="896111">
              <a:buClr>
                <a:srgbClr val="000000"/>
              </a:buClr>
              <a:buSzPts val="1100"/>
              <a:buFontTx/>
              <a:buAutoNum type="arabicPeriod" startAt="1"/>
              <a:defRPr sz="1176">
                <a:solidFill>
                  <a:srgbClr val="000000"/>
                </a:solidFill>
              </a:defRPr>
            </a:pPr>
            <a:r>
              <a:t>Build resilient infrastructure, promote inclusive and sustainable industrialization and foster innovation</a:t>
            </a:r>
          </a:p>
          <a:p>
            <a:pPr marL="448055" indent="-298704" defTabSz="896111">
              <a:buClr>
                <a:srgbClr val="000000"/>
              </a:buClr>
              <a:buSzPts val="1100"/>
              <a:buFontTx/>
              <a:buAutoNum type="arabicPeriod" startAt="1"/>
              <a:defRPr sz="1176">
                <a:solidFill>
                  <a:srgbClr val="000000"/>
                </a:solidFill>
              </a:defRPr>
            </a:pPr>
            <a:r>
              <a:t>Reduce inequality within and among countries</a:t>
            </a:r>
          </a:p>
          <a:p>
            <a:pPr marL="448055" indent="-298704" defTabSz="896111">
              <a:buClr>
                <a:srgbClr val="000000"/>
              </a:buClr>
              <a:buSzPts val="1100"/>
              <a:buFontTx/>
              <a:buAutoNum type="arabicPeriod" startAt="1"/>
              <a:defRPr sz="1176">
                <a:solidFill>
                  <a:srgbClr val="000000"/>
                </a:solidFill>
              </a:defRPr>
            </a:pPr>
            <a:r>
              <a:t>Make cities and human settlements inclusive, safe, resilient and sustainable</a:t>
            </a:r>
          </a:p>
          <a:p>
            <a:pPr marL="448055" indent="-298704" defTabSz="896111">
              <a:buClr>
                <a:srgbClr val="000000"/>
              </a:buClr>
              <a:buSzPts val="1100"/>
              <a:buFontTx/>
              <a:buAutoNum type="arabicPeriod" startAt="1"/>
              <a:defRPr sz="1176">
                <a:solidFill>
                  <a:srgbClr val="000000"/>
                </a:solidFill>
              </a:defRPr>
            </a:pPr>
            <a:r>
              <a:t>Ensure sustainable consumption and production patterns</a:t>
            </a:r>
          </a:p>
          <a:p>
            <a:pPr marL="448055" indent="-298704" defTabSz="896111">
              <a:buClr>
                <a:srgbClr val="000000"/>
              </a:buClr>
              <a:buSzPts val="1100"/>
              <a:buFontTx/>
              <a:buAutoNum type="arabicPeriod" startAt="1"/>
              <a:defRPr sz="1176">
                <a:solidFill>
                  <a:srgbClr val="000000"/>
                </a:solidFill>
              </a:defRPr>
            </a:pPr>
            <a:r>
              <a:t>Take urgent action to combat climate change and its impacts</a:t>
            </a:r>
          </a:p>
          <a:p>
            <a:pPr marL="448055" indent="-298704" defTabSz="896111">
              <a:buClr>
                <a:srgbClr val="000000"/>
              </a:buClr>
              <a:buSzPts val="1100"/>
              <a:buFontTx/>
              <a:buAutoNum type="arabicPeriod" startAt="1"/>
              <a:defRPr sz="1176">
                <a:solidFill>
                  <a:srgbClr val="000000"/>
                </a:solidFill>
              </a:defRPr>
            </a:pPr>
            <a:r>
              <a:t>Conserve and sustainably use the oceans, seas and marine resources for sustainable development</a:t>
            </a:r>
          </a:p>
          <a:p>
            <a:pPr marL="448055" indent="-298704" defTabSz="896111">
              <a:buClr>
                <a:srgbClr val="000000"/>
              </a:buClr>
              <a:buSzPts val="1100"/>
              <a:buFontTx/>
              <a:buAutoNum type="arabicPeriod" startAt="1"/>
              <a:defRPr sz="1176">
                <a:solidFill>
                  <a:srgbClr val="000000"/>
                </a:solidFill>
              </a:defRPr>
            </a:pPr>
            <a:r>
              <a:t>Protect, restore and promote sustainable use of terrestrial ecosystems, sustainably manage forests, combat desertification, and halt and reverse land degradation and halt biodiversity loss</a:t>
            </a:r>
          </a:p>
          <a:p>
            <a:pPr marL="448055" indent="-298704" defTabSz="896111">
              <a:buClr>
                <a:srgbClr val="000000"/>
              </a:buClr>
              <a:buSzPts val="1100"/>
              <a:buFontTx/>
              <a:buAutoNum type="arabicPeriod" startAt="1"/>
              <a:defRPr b="1" sz="1176">
                <a:solidFill>
                  <a:srgbClr val="000000"/>
                </a:solidFill>
              </a:defRPr>
            </a:pPr>
            <a:r>
              <a:t>Promote peaceful and inclusive societies for sustainable development, provide access to justice for all and build effective, accountable and inclusive institutions at all levels</a:t>
            </a:r>
            <a:endParaRPr u="sng">
              <a:solidFill>
                <a:srgbClr val="9B5193"/>
              </a:solidFill>
            </a:endParaRPr>
          </a:p>
          <a:p>
            <a:pPr marL="448055" indent="-298704" defTabSz="896111">
              <a:buClr>
                <a:srgbClr val="000000"/>
              </a:buClr>
              <a:buSzPts val="1100"/>
              <a:buFontTx/>
              <a:buAutoNum type="arabicPeriod" startAt="1"/>
              <a:defRPr sz="1176">
                <a:solidFill>
                  <a:srgbClr val="000000"/>
                </a:solidFill>
              </a:defRPr>
            </a:pPr>
            <a:r>
              <a:t>Strengthen the means of implementation and revitalize the global partnership for sustainable development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39"/>
          <p:cNvSpPr txBox="1"/>
          <p:nvPr>
            <p:ph type="title"/>
          </p:nvPr>
        </p:nvSpPr>
        <p:spPr>
          <a:xfrm>
            <a:off x="311699" y="445025"/>
            <a:ext cx="8520602" cy="572701"/>
          </a:xfrm>
          <a:prstGeom prst="rect">
            <a:avLst/>
          </a:prstGeom>
        </p:spPr>
        <p:txBody>
          <a:bodyPr/>
          <a:lstStyle>
            <a:lvl1pPr defTabSz="877823">
              <a:defRPr sz="2688"/>
            </a:lvl1pPr>
          </a:lstStyle>
          <a:p>
            <a:pPr/>
            <a:r>
              <a:t>SDG Equality Videos for Wales Visit</a:t>
            </a:r>
          </a:p>
        </p:txBody>
      </p:sp>
      <p:sp>
        <p:nvSpPr>
          <p:cNvPr id="156" name="Shape 140"/>
          <p:cNvSpPr txBox="1"/>
          <p:nvPr>
            <p:ph type="body" idx="1"/>
          </p:nvPr>
        </p:nvSpPr>
        <p:spPr>
          <a:xfrm>
            <a:off x="311699" y="1152475"/>
            <a:ext cx="8520602" cy="3416400"/>
          </a:xfrm>
          <a:prstGeom prst="rect">
            <a:avLst/>
          </a:prstGeom>
        </p:spPr>
        <p:txBody>
          <a:bodyPr/>
          <a:lstStyle/>
          <a:p>
            <a:pPr marL="0" indent="0">
              <a:buSzTx/>
              <a:buNone/>
            </a:pPr>
            <a:r>
              <a:t>The video should:</a:t>
            </a:r>
          </a:p>
          <a:p>
            <a:pPr>
              <a:spcBef>
                <a:spcPts val="1600"/>
              </a:spcBef>
            </a:pPr>
            <a:r>
              <a:t>Be no longer than 4 minutes </a:t>
            </a:r>
          </a:p>
          <a:p>
            <a:pPr/>
            <a:r>
              <a:t>Cover equality issues/positives in your schools/countries.  </a:t>
            </a:r>
          </a:p>
          <a:p>
            <a:pPr/>
            <a:r>
              <a:t>Be presented either in English or in your own language with English subtitles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66"/>
          <p:cNvSpPr txBox="1"/>
          <p:nvPr>
            <p:ph type="title"/>
          </p:nvPr>
        </p:nvSpPr>
        <p:spPr>
          <a:xfrm>
            <a:off x="311699" y="555600"/>
            <a:ext cx="8318101" cy="755700"/>
          </a:xfrm>
          <a:prstGeom prst="rect">
            <a:avLst/>
          </a:prstGeom>
        </p:spPr>
        <p:txBody>
          <a:bodyPr/>
          <a:lstStyle/>
          <a:p>
            <a:pPr/>
            <a:r>
              <a:t>What we need from you </a:t>
            </a:r>
            <a:r>
              <a:rPr b="1"/>
              <a:t>by Friday 11th May 2018:</a:t>
            </a:r>
          </a:p>
        </p:txBody>
      </p:sp>
      <p:sp>
        <p:nvSpPr>
          <p:cNvPr id="119" name="Shape 67"/>
          <p:cNvSpPr txBox="1"/>
          <p:nvPr>
            <p:ph type="body" sz="half" idx="1"/>
          </p:nvPr>
        </p:nvSpPr>
        <p:spPr>
          <a:xfrm>
            <a:off x="311700" y="1389599"/>
            <a:ext cx="8032199" cy="1879801"/>
          </a:xfrm>
          <a:prstGeom prst="rect">
            <a:avLst/>
          </a:prstGeom>
        </p:spPr>
        <p:txBody>
          <a:bodyPr/>
          <a:lstStyle/>
          <a:p>
            <a:pPr/>
            <a:r>
              <a:t>Number of staff and students who will be visiting (and genders). Liz will post a google document onto the Facebook page</a:t>
            </a:r>
          </a:p>
          <a:p>
            <a:pPr/>
            <a:r>
              <a:t>Whether or not staff want twin or single rooms</a:t>
            </a:r>
          </a:p>
          <a:p>
            <a:pPr/>
            <a:r>
              <a:t>What airport you intend on flying to (</a:t>
            </a:r>
            <a:r>
              <a:rPr b="1"/>
              <a:t>London Heathrow or Bristol - please coordinate airports/flight times if possible</a:t>
            </a:r>
            <a:r>
              <a:t>) and what day (</a:t>
            </a:r>
            <a:r>
              <a:rPr b="1"/>
              <a:t>ideally we would like you to arrive on Saturday 6th and depart Saturday 13th</a:t>
            </a:r>
            <a:r>
              <a:t>). Airports are a long distance away from West Wales so will require a co-ordinated pick up.</a:t>
            </a:r>
          </a:p>
        </p:txBody>
      </p:sp>
      <p:sp>
        <p:nvSpPr>
          <p:cNvPr id="120" name="Shape 68"/>
          <p:cNvSpPr txBox="1"/>
          <p:nvPr/>
        </p:nvSpPr>
        <p:spPr>
          <a:xfrm>
            <a:off x="311699" y="3051247"/>
            <a:ext cx="8318101" cy="569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defRPr sz="2400"/>
            </a:lvl1pPr>
          </a:lstStyle>
          <a:p>
            <a:pPr/>
            <a:r>
              <a:t>What your students will need to prepare for the visit: </a:t>
            </a:r>
          </a:p>
        </p:txBody>
      </p:sp>
      <p:sp>
        <p:nvSpPr>
          <p:cNvPr id="121" name="Shape 69"/>
          <p:cNvSpPr txBox="1"/>
          <p:nvPr/>
        </p:nvSpPr>
        <p:spPr>
          <a:xfrm>
            <a:off x="311700" y="3675074"/>
            <a:ext cx="8032199" cy="1077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marL="457200" indent="-304800">
              <a:lnSpc>
                <a:spcPct val="115000"/>
              </a:lnSpc>
              <a:buClr>
                <a:schemeClr val="accent2">
                  <a:lumOff val="21764"/>
                </a:schemeClr>
              </a:buClr>
              <a:buSzPts val="1200"/>
              <a:buFont typeface="Arial"/>
              <a:buChar char="●"/>
              <a:defRPr b="1" sz="1200">
                <a:solidFill>
                  <a:schemeClr val="accent2">
                    <a:lumOff val="21764"/>
                  </a:schemeClr>
                </a:solidFill>
              </a:defRPr>
            </a:pPr>
            <a:r>
              <a:t>Equality video</a:t>
            </a:r>
            <a:r>
              <a:rPr b="0"/>
              <a:t> - outlining equality issues/positives from your schools/countries.  4 minutes max.</a:t>
            </a:r>
          </a:p>
          <a:p>
            <a:pPr marL="457200" indent="-304800">
              <a:lnSpc>
                <a:spcPct val="115000"/>
              </a:lnSpc>
              <a:buClr>
                <a:schemeClr val="accent2">
                  <a:lumOff val="21764"/>
                </a:schemeClr>
              </a:buClr>
              <a:buSzPts val="1200"/>
              <a:buFont typeface="Arial"/>
              <a:buChar char="●"/>
              <a:defRPr sz="1200">
                <a:solidFill>
                  <a:schemeClr val="accent2">
                    <a:lumOff val="21764"/>
                  </a:schemeClr>
                </a:solidFill>
              </a:defRPr>
            </a:pPr>
            <a:r>
              <a:t>A </a:t>
            </a:r>
            <a:r>
              <a:rPr b="1"/>
              <a:t>song in their language </a:t>
            </a:r>
            <a:r>
              <a:t>that they wish to play on the school radio </a:t>
            </a:r>
            <a:r>
              <a:rPr b="1"/>
              <a:t>on USB</a:t>
            </a:r>
            <a:r>
              <a:t>.  General greetings in their language such as hello/my name is/what’s your name/how are you.  They’ll introduce the song on the radio.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74"/>
          <p:cNvSpPr txBox="1"/>
          <p:nvPr>
            <p:ph type="title"/>
          </p:nvPr>
        </p:nvSpPr>
        <p:spPr>
          <a:xfrm>
            <a:off x="311699" y="555600"/>
            <a:ext cx="8327702" cy="755700"/>
          </a:xfrm>
          <a:prstGeom prst="rect">
            <a:avLst/>
          </a:prstGeom>
        </p:spPr>
        <p:txBody>
          <a:bodyPr/>
          <a:lstStyle>
            <a:lvl1pPr defTabSz="786384">
              <a:defRPr sz="2064"/>
            </a:lvl1pPr>
          </a:lstStyle>
          <a:p>
            <a:pPr/>
            <a:r>
              <a:t>Current Accomodation Options (Carmarthen - central to both schools):</a:t>
            </a:r>
          </a:p>
        </p:txBody>
      </p:sp>
      <p:sp>
        <p:nvSpPr>
          <p:cNvPr id="124" name="Shape 75"/>
          <p:cNvSpPr txBox="1"/>
          <p:nvPr>
            <p:ph type="body" idx="1"/>
          </p:nvPr>
        </p:nvSpPr>
        <p:spPr>
          <a:xfrm>
            <a:off x="311699" y="1389599"/>
            <a:ext cx="8127601" cy="3179401"/>
          </a:xfrm>
          <a:prstGeom prst="rect">
            <a:avLst/>
          </a:prstGeom>
        </p:spPr>
        <p:txBody>
          <a:bodyPr/>
          <a:lstStyle/>
          <a:p>
            <a:pPr marL="0" indent="0" defTabSz="896111">
              <a:buSzTx/>
              <a:buNone/>
              <a:defRPr sz="1176"/>
            </a:pPr>
            <a:r>
              <a:t>The Falcon Hotel (£80 single/£85 twin):</a:t>
            </a:r>
          </a:p>
          <a:p>
            <a:pPr marL="448055" indent="-298704" defTabSz="896111">
              <a:spcBef>
                <a:spcPts val="1500"/>
              </a:spcBef>
              <a:buSzPts val="1100"/>
              <a:defRPr sz="1176" u="sng">
                <a:solidFill>
                  <a:schemeClr val="accent5"/>
                </a:solidFill>
              </a:defRPr>
            </a:pPr>
            <a:r>
              <a:rPr>
                <a:uFill>
                  <a:solidFill>
                    <a:schemeClr val="accent5"/>
                  </a:solidFill>
                </a:uFill>
                <a:hlinkClick r:id="rId2" invalidUrl="" action="" tgtFrame="" tooltip="" history="1" highlightClick="0" endSnd="0"/>
              </a:rPr>
              <a:t>http://www.falconcarmarthen.co.uk/</a:t>
            </a:r>
            <a:r>
              <a:rPr u="none">
                <a:solidFill>
                  <a:schemeClr val="accent2">
                    <a:lumOff val="21764"/>
                  </a:schemeClr>
                </a:solidFill>
              </a:rPr>
              <a:t> </a:t>
            </a:r>
            <a:endParaRPr u="none">
              <a:solidFill>
                <a:schemeClr val="accent2">
                  <a:lumOff val="21764"/>
                </a:schemeClr>
              </a:solidFill>
            </a:endParaRPr>
          </a:p>
          <a:p>
            <a:pPr marL="0" indent="0" defTabSz="896111">
              <a:spcBef>
                <a:spcPts val="1500"/>
              </a:spcBef>
              <a:buSzTx/>
              <a:buNone/>
              <a:defRPr sz="1176"/>
            </a:pPr>
            <a:r>
              <a:t>The Ivy Bush Hotel (£100):</a:t>
            </a:r>
          </a:p>
          <a:p>
            <a:pPr marL="448055" indent="-298704" defTabSz="896111">
              <a:spcBef>
                <a:spcPts val="1500"/>
              </a:spcBef>
              <a:buSzPts val="1100"/>
              <a:defRPr sz="1176" u="sng">
                <a:solidFill>
                  <a:schemeClr val="accent5"/>
                </a:solidFill>
              </a:defRPr>
            </a:pPr>
            <a:r>
              <a:rPr>
                <a:uFill>
                  <a:solidFill>
                    <a:schemeClr val="accent5"/>
                  </a:solidFill>
                </a:uFill>
                <a:hlinkClick r:id="rId3" invalidUrl="" action="" tgtFrame="" tooltip="" history="1" highlightClick="0" endSnd="0"/>
              </a:rPr>
              <a:t>http://www.ivybushroyal.co.uk/</a:t>
            </a:r>
            <a:r>
              <a:rPr u="none">
                <a:solidFill>
                  <a:schemeClr val="accent2">
                    <a:lumOff val="21764"/>
                  </a:schemeClr>
                </a:solidFill>
              </a:rPr>
              <a:t> </a:t>
            </a:r>
            <a:endParaRPr u="none">
              <a:solidFill>
                <a:schemeClr val="accent2">
                  <a:lumOff val="21764"/>
                </a:schemeClr>
              </a:solidFill>
            </a:endParaRPr>
          </a:p>
          <a:p>
            <a:pPr marL="0" indent="0" defTabSz="896111">
              <a:spcBef>
                <a:spcPts val="1500"/>
              </a:spcBef>
              <a:buSzTx/>
              <a:buNone/>
              <a:defRPr sz="1176"/>
            </a:pPr>
            <a:r>
              <a:t>The Spilman Hotel (£55 single/£77 twin but limited availability - may not be able to secure):</a:t>
            </a:r>
          </a:p>
          <a:p>
            <a:pPr marL="448055" indent="-298704" defTabSz="896111">
              <a:spcBef>
                <a:spcPts val="1500"/>
              </a:spcBef>
              <a:buSzPts val="1100"/>
              <a:defRPr sz="1176" u="sng">
                <a:solidFill>
                  <a:schemeClr val="accent5"/>
                </a:solidFill>
              </a:defRPr>
            </a:pPr>
            <a:r>
              <a:rPr>
                <a:uFill>
                  <a:solidFill>
                    <a:schemeClr val="accent5"/>
                  </a:solidFill>
                </a:uFill>
                <a:hlinkClick r:id="rId4" invalidUrl="" action="" tgtFrame="" tooltip="" history="1" highlightClick="0" endSnd="0"/>
              </a:rPr>
              <a:t>https://spilmanhotel.co.uk/</a:t>
            </a:r>
            <a:r>
              <a:rPr u="none">
                <a:solidFill>
                  <a:schemeClr val="accent2">
                    <a:lumOff val="21764"/>
                  </a:schemeClr>
                </a:solidFill>
              </a:rPr>
              <a:t> </a:t>
            </a:r>
            <a:endParaRPr u="none">
              <a:solidFill>
                <a:schemeClr val="accent2">
                  <a:lumOff val="21764"/>
                </a:schemeClr>
              </a:solidFill>
            </a:endParaRPr>
          </a:p>
          <a:p>
            <a:pPr marL="0" indent="0" defTabSz="896111">
              <a:spcBef>
                <a:spcPts val="1500"/>
              </a:spcBef>
              <a:buSzTx/>
              <a:buNone/>
              <a:defRPr b="1" sz="1176"/>
            </a:pPr>
            <a:r>
              <a:t>*All prices include breakfast</a:t>
            </a:r>
          </a:p>
          <a:p>
            <a:pPr marL="0" indent="0" defTabSz="896111">
              <a:spcBef>
                <a:spcPts val="1500"/>
              </a:spcBef>
              <a:buSzTx/>
              <a:buNone/>
              <a:defRPr b="1" sz="1176"/>
            </a:pPr>
            <a:r>
              <a:t>Reunion teachers will be hosted by teachers - TBC</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80"/>
          <p:cNvSpPr txBox="1"/>
          <p:nvPr>
            <p:ph type="title"/>
          </p:nvPr>
        </p:nvSpPr>
        <p:spPr>
          <a:xfrm>
            <a:off x="311699" y="555600"/>
            <a:ext cx="7375202" cy="755700"/>
          </a:xfrm>
          <a:prstGeom prst="rect">
            <a:avLst/>
          </a:prstGeom>
        </p:spPr>
        <p:txBody>
          <a:bodyPr/>
          <a:lstStyle/>
          <a:p>
            <a:pPr/>
            <a:r>
              <a:t>Weather &amp; Activities - Ideas of what to pack:</a:t>
            </a:r>
          </a:p>
        </p:txBody>
      </p:sp>
      <p:sp>
        <p:nvSpPr>
          <p:cNvPr id="127" name="Shape 81"/>
          <p:cNvSpPr txBox="1"/>
          <p:nvPr>
            <p:ph type="body" idx="1"/>
          </p:nvPr>
        </p:nvSpPr>
        <p:spPr>
          <a:xfrm>
            <a:off x="311700" y="1886399"/>
            <a:ext cx="8346600" cy="2682601"/>
          </a:xfrm>
          <a:prstGeom prst="rect">
            <a:avLst/>
          </a:prstGeom>
        </p:spPr>
        <p:txBody>
          <a:bodyPr/>
          <a:lstStyle/>
          <a:p>
            <a:pPr indent="-342900">
              <a:buSzPts val="1800"/>
              <a:defRPr sz="1800"/>
            </a:pPr>
            <a:r>
              <a:t>October in Wales is changeable - it could be mild or cold (for everyone except the Finnish teachers), dry or wet, so be prepared for it! We will of course update you closer to the time. Bring a waterproof jacket and an umbrella!</a:t>
            </a:r>
          </a:p>
          <a:p>
            <a:pPr marL="0" indent="0">
              <a:spcBef>
                <a:spcPts val="1600"/>
              </a:spcBef>
              <a:buSzTx/>
              <a:buNone/>
            </a:pPr>
            <a:endParaRPr sz="1800"/>
          </a:p>
          <a:p>
            <a:pPr indent="-342900">
              <a:spcBef>
                <a:spcPts val="1600"/>
              </a:spcBef>
              <a:buSzPts val="1800"/>
              <a:defRPr sz="1800"/>
            </a:pPr>
            <a:r>
              <a:t>We plan walking, dancing and coasteering (for students) activities so sensible footwear required and swimming gear for students.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86"/>
          <p:cNvSpPr txBox="1"/>
          <p:nvPr>
            <p:ph type="ctrTitle"/>
          </p:nvPr>
        </p:nvSpPr>
        <p:spPr>
          <a:xfrm>
            <a:off x="311707" y="744575"/>
            <a:ext cx="8520602" cy="2052599"/>
          </a:xfrm>
          <a:prstGeom prst="rect">
            <a:avLst/>
          </a:prstGeom>
        </p:spPr>
        <p:txBody>
          <a:bodyPr/>
          <a:lstStyle/>
          <a:p>
            <a:pPr/>
            <a:r>
              <a:t>The UN Sustainable Development Goals</a:t>
            </a:r>
          </a:p>
        </p:txBody>
      </p:sp>
      <p:sp>
        <p:nvSpPr>
          <p:cNvPr id="130" name="Shape 87"/>
          <p:cNvSpPr txBox="1"/>
          <p:nvPr>
            <p:ph type="subTitle" sz="quarter" idx="1"/>
          </p:nvPr>
        </p:nvSpPr>
        <p:spPr>
          <a:xfrm>
            <a:off x="311699" y="2834125"/>
            <a:ext cx="8520602" cy="792601"/>
          </a:xfrm>
          <a:prstGeom prst="rect">
            <a:avLst/>
          </a:prstGeom>
        </p:spPr>
        <p:txBody>
          <a:bodyPr/>
          <a:lstStyle>
            <a:lvl1pPr marL="0" indent="0"/>
          </a:lstStyle>
          <a:p>
            <a:pPr/>
            <a:r>
              <a:t>(SDG’s)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92"/>
          <p:cNvSpPr txBox="1"/>
          <p:nvPr>
            <p:ph type="title"/>
          </p:nvPr>
        </p:nvSpPr>
        <p:spPr>
          <a:xfrm>
            <a:off x="311699" y="445025"/>
            <a:ext cx="8520602" cy="572701"/>
          </a:xfrm>
          <a:prstGeom prst="rect">
            <a:avLst/>
          </a:prstGeom>
        </p:spPr>
        <p:txBody>
          <a:bodyPr/>
          <a:lstStyle/>
          <a:p>
            <a:pPr defTabSz="877823">
              <a:defRPr sz="2688"/>
            </a:pPr>
            <a:r>
              <a:t>Who are the UN? </a:t>
            </a:r>
            <a:r>
              <a:rPr sz="959" u="sng">
                <a:solidFill>
                  <a:schemeClr val="accent5"/>
                </a:solidFill>
                <a:uFill>
                  <a:solidFill>
                    <a:schemeClr val="accent5"/>
                  </a:solidFill>
                </a:uFill>
                <a:latin typeface="Roboto"/>
                <a:ea typeface="Roboto"/>
                <a:cs typeface="Roboto"/>
                <a:sym typeface="Roboto"/>
                <a:hlinkClick r:id="rId2" invalidUrl="" action="" tgtFrame="" tooltip="" history="1" highlightClick="0" endSnd="0"/>
              </a:rPr>
              <a:t>http://www.un.org/en/about-un/</a:t>
            </a:r>
            <a:r>
              <a:rPr sz="959">
                <a:solidFill>
                  <a:srgbClr val="333333"/>
                </a:solidFill>
                <a:latin typeface="Roboto"/>
                <a:ea typeface="Roboto"/>
                <a:cs typeface="Roboto"/>
                <a:sym typeface="Roboto"/>
              </a:rPr>
              <a:t> </a:t>
            </a:r>
          </a:p>
        </p:txBody>
      </p:sp>
      <p:sp>
        <p:nvSpPr>
          <p:cNvPr id="133" name="Shape 93"/>
          <p:cNvSpPr txBox="1"/>
          <p:nvPr>
            <p:ph type="body" idx="1"/>
          </p:nvPr>
        </p:nvSpPr>
        <p:spPr>
          <a:xfrm>
            <a:off x="311699" y="1017725"/>
            <a:ext cx="8520602" cy="4059600"/>
          </a:xfrm>
          <a:prstGeom prst="rect">
            <a:avLst/>
          </a:prstGeom>
        </p:spPr>
        <p:txBody>
          <a:bodyPr/>
          <a:lstStyle/>
          <a:p>
            <a:pPr marL="0" indent="0">
              <a:buSzTx/>
              <a:buNone/>
              <a:defRPr sz="1000">
                <a:solidFill>
                  <a:srgbClr val="333333"/>
                </a:solidFill>
                <a:latin typeface="Roboto"/>
                <a:ea typeface="Roboto"/>
                <a:cs typeface="Roboto"/>
                <a:sym typeface="Roboto"/>
              </a:defRPr>
            </a:pPr>
            <a:r>
              <a:t>The United Nations is an international organization founded in 1945.  It is currently made up of 193 Member States.  The mission and work of the United Nations are guided by the purposes and principles contained in its founding Charter.</a:t>
            </a:r>
          </a:p>
          <a:p>
            <a:pPr marL="0" indent="0">
              <a:spcBef>
                <a:spcPts val="1600"/>
              </a:spcBef>
              <a:buSzTx/>
              <a:buNone/>
              <a:defRPr sz="1000">
                <a:solidFill>
                  <a:srgbClr val="333333"/>
                </a:solidFill>
              </a:defRPr>
            </a:pPr>
            <a:r>
              <a:t>Each of the 193 Member States of the United Nations is a member of the General Assembly.  States are admitted to membership in the UN by a decision of the General Assembly upon the recommendation of the Security Council.</a:t>
            </a:r>
          </a:p>
          <a:p>
            <a:pPr marL="0" indent="0">
              <a:spcBef>
                <a:spcPts val="1600"/>
              </a:spcBef>
              <a:buSzTx/>
              <a:buNone/>
              <a:defRPr sz="1000">
                <a:solidFill>
                  <a:srgbClr val="333333"/>
                </a:solidFill>
                <a:latin typeface="Roboto"/>
                <a:ea typeface="Roboto"/>
                <a:cs typeface="Roboto"/>
                <a:sym typeface="Roboto"/>
              </a:defRPr>
            </a:pPr>
            <a:r>
              <a:t>The main organs of the UN are the General Assembly, the Security Council, the Economic and Social Council, the Trusteeship Council, the International Court of Justice, and the UN Secretariat.  All were </a:t>
            </a:r>
            <a:r>
              <a:rPr u="sng">
                <a:solidFill>
                  <a:schemeClr val="accent5"/>
                </a:solidFill>
                <a:uFill>
                  <a:solidFill>
                    <a:schemeClr val="accent5"/>
                  </a:solidFill>
                </a:uFill>
                <a:hlinkClick r:id="rId3" invalidUrl="" action="" tgtFrame="" tooltip="" history="1" highlightClick="0" endSnd="0"/>
              </a:rPr>
              <a:t>established in 1945</a:t>
            </a:r>
            <a:r>
              <a:t> when the UN was founded. </a:t>
            </a:r>
          </a:p>
          <a:p>
            <a:pPr marL="0" indent="0">
              <a:spcBef>
                <a:spcPts val="1600"/>
              </a:spcBef>
              <a:buSzTx/>
              <a:buNone/>
              <a:defRPr sz="1000">
                <a:solidFill>
                  <a:srgbClr val="333333"/>
                </a:solidFill>
                <a:latin typeface="Roboto"/>
                <a:ea typeface="Roboto"/>
                <a:cs typeface="Roboto"/>
                <a:sym typeface="Roboto"/>
              </a:defRPr>
            </a:pPr>
            <a:r>
              <a:t>The Secretary-General of the United Nations is a symbol of the Organization's ideals and a spokesman for the interests of the world's peoples, in particular the poor and vulnerable. The current Secretary-General of the UN, and the ninth occupant of the post, is Mr. António Guterres of Portugal, who took office on 1 January 2017. The UN Charter describes the Secretary-General as "chief administrative officer" of the Organization.</a:t>
            </a:r>
          </a:p>
          <a:p>
            <a:pPr marL="0" indent="0">
              <a:spcBef>
                <a:spcPts val="1600"/>
              </a:spcBef>
              <a:buSzTx/>
              <a:buNone/>
              <a:defRPr sz="1000">
                <a:solidFill>
                  <a:srgbClr val="333333"/>
                </a:solidFill>
                <a:latin typeface="Roboto"/>
                <a:ea typeface="Roboto"/>
                <a:cs typeface="Roboto"/>
                <a:sym typeface="Roboto"/>
              </a:defRPr>
            </a:pPr>
            <a:r>
              <a:t>The Secretariat, one of the main organs of the UN, is organized along departmental lines, with each department or office having a distinct area of action and responsibility. Offices and departments coordinate with each other to ensure cohesion as they carry out the day to day work of the Organization in offices and duty stations around the world.  At the head of the United Nations Secretariat is the Secretary-General.</a:t>
            </a:r>
          </a:p>
          <a:p>
            <a:pPr marL="0" indent="0">
              <a:spcBef>
                <a:spcPts val="1600"/>
              </a:spcBef>
              <a:buSzTx/>
              <a:buNone/>
              <a:defRPr sz="1000">
                <a:solidFill>
                  <a:srgbClr val="333333"/>
                </a:solidFill>
                <a:latin typeface="Roboto"/>
                <a:ea typeface="Roboto"/>
                <a:cs typeface="Roboto"/>
                <a:sym typeface="Roboto"/>
              </a:defRPr>
            </a:pPr>
            <a:r>
              <a:t>The UN system, also known unofficially as the "UN family", is made up of the UN itself and many affiliated programmes, funds, and specialized agencies, all with their own membership, leadership, and budget.  The programmes and funds are financed through voluntary rather than assessed contributions. The Specialized Agencies are independent international organizations funded by both voluntary and assessed contributions.</a:t>
            </a:r>
          </a:p>
        </p:txBody>
      </p:sp>
      <p:pic>
        <p:nvPicPr>
          <p:cNvPr id="134" name="Shape 94" descr="Shape 94"/>
          <p:cNvPicPr>
            <a:picLocks noChangeAspect="1"/>
          </p:cNvPicPr>
          <p:nvPr/>
        </p:nvPicPr>
        <p:blipFill>
          <a:blip r:embed="rId4">
            <a:extLst/>
          </a:blip>
          <a:stretch>
            <a:fillRect/>
          </a:stretch>
        </p:blipFill>
        <p:spPr>
          <a:xfrm>
            <a:off x="6855624" y="122175"/>
            <a:ext cx="1791101" cy="89555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99"/>
          <p:cNvSpPr txBox="1"/>
          <p:nvPr>
            <p:ph type="title"/>
          </p:nvPr>
        </p:nvSpPr>
        <p:spPr>
          <a:xfrm>
            <a:off x="311699" y="445025"/>
            <a:ext cx="8520602" cy="572701"/>
          </a:xfrm>
          <a:prstGeom prst="rect">
            <a:avLst/>
          </a:prstGeom>
        </p:spPr>
        <p:txBody>
          <a:bodyPr/>
          <a:lstStyle>
            <a:lvl1pPr defTabSz="676655">
              <a:lnSpc>
                <a:spcPct val="120000"/>
              </a:lnSpc>
              <a:defRPr sz="1036"/>
            </a:lvl1pPr>
          </a:lstStyle>
          <a:p>
            <a:pPr/>
            <a:r>
              <a:t>UN'S MILLENNIUM DEVELOPMENT GOALS</a:t>
            </a:r>
          </a:p>
        </p:txBody>
      </p:sp>
      <p:sp>
        <p:nvSpPr>
          <p:cNvPr id="137" name="Shape 100"/>
          <p:cNvSpPr txBox="1"/>
          <p:nvPr>
            <p:ph type="body" idx="1"/>
          </p:nvPr>
        </p:nvSpPr>
        <p:spPr>
          <a:xfrm>
            <a:off x="311699" y="1152475"/>
            <a:ext cx="8520602" cy="3416400"/>
          </a:xfrm>
          <a:prstGeom prst="rect">
            <a:avLst/>
          </a:prstGeom>
        </p:spPr>
        <p:txBody>
          <a:bodyPr/>
          <a:lstStyle/>
          <a:p>
            <a:pPr marL="0" indent="0">
              <a:buSzTx/>
              <a:buNone/>
              <a:defRPr sz="1200">
                <a:solidFill>
                  <a:srgbClr val="000000"/>
                </a:solidFill>
              </a:defRPr>
            </a:pPr>
            <a:r>
              <a:t>The eight Millennium Development Goals (MDGs) were agreed on by world leaders at a UN summit in 2000 and set targets to:</a:t>
            </a:r>
          </a:p>
          <a:p>
            <a:pPr indent="-304800">
              <a:buClr>
                <a:srgbClr val="000000"/>
              </a:buClr>
              <a:buSzPts val="1200"/>
              <a:defRPr sz="1200">
                <a:solidFill>
                  <a:srgbClr val="000000"/>
                </a:solidFill>
              </a:defRPr>
            </a:pPr>
            <a:r>
              <a:t>to eradicate extreme poverty and hunger;</a:t>
            </a:r>
          </a:p>
          <a:p>
            <a:pPr indent="-304800">
              <a:buClr>
                <a:srgbClr val="000000"/>
              </a:buClr>
              <a:buSzPts val="1200"/>
              <a:defRPr sz="1200">
                <a:solidFill>
                  <a:srgbClr val="000000"/>
                </a:solidFill>
              </a:defRPr>
            </a:pPr>
            <a:r>
              <a:t>to achieve universal primary education;</a:t>
            </a:r>
          </a:p>
          <a:p>
            <a:pPr indent="-304800">
              <a:buClr>
                <a:srgbClr val="000000"/>
              </a:buClr>
              <a:buSzPts val="1200"/>
              <a:defRPr sz="1200">
                <a:solidFill>
                  <a:srgbClr val="000000"/>
                </a:solidFill>
              </a:defRPr>
            </a:pPr>
            <a:r>
              <a:t>to promote gender equality and empower women;</a:t>
            </a:r>
          </a:p>
          <a:p>
            <a:pPr indent="-304800">
              <a:buClr>
                <a:srgbClr val="000000"/>
              </a:buClr>
              <a:buSzPts val="1200"/>
              <a:defRPr sz="1200">
                <a:solidFill>
                  <a:srgbClr val="000000"/>
                </a:solidFill>
              </a:defRPr>
            </a:pPr>
            <a:r>
              <a:t>to reduce child mortality;</a:t>
            </a:r>
          </a:p>
          <a:p>
            <a:pPr indent="-304800">
              <a:buClr>
                <a:srgbClr val="000000"/>
              </a:buClr>
              <a:buSzPts val="1200"/>
              <a:defRPr sz="1200">
                <a:solidFill>
                  <a:srgbClr val="000000"/>
                </a:solidFill>
              </a:defRPr>
            </a:pPr>
            <a:r>
              <a:t>to improve maternal health;</a:t>
            </a:r>
          </a:p>
          <a:p>
            <a:pPr indent="-304800">
              <a:buClr>
                <a:srgbClr val="000000"/>
              </a:buClr>
              <a:buSzPts val="1200"/>
              <a:defRPr sz="1200">
                <a:solidFill>
                  <a:srgbClr val="000000"/>
                </a:solidFill>
              </a:defRPr>
            </a:pPr>
            <a:r>
              <a:t>to combat HIV/AIDS, malaria, and other diseases;</a:t>
            </a:r>
          </a:p>
          <a:p>
            <a:pPr indent="-304800">
              <a:buClr>
                <a:srgbClr val="000000"/>
              </a:buClr>
              <a:buSzPts val="1200"/>
              <a:defRPr sz="1200">
                <a:solidFill>
                  <a:srgbClr val="000000"/>
                </a:solidFill>
              </a:defRPr>
            </a:pPr>
            <a:r>
              <a:t>to ensure environmental sustainability; and</a:t>
            </a:r>
          </a:p>
          <a:p>
            <a:pPr indent="-304800">
              <a:buClr>
                <a:srgbClr val="000000"/>
              </a:buClr>
              <a:buSzPts val="1200"/>
              <a:defRPr sz="1200">
                <a:solidFill>
                  <a:srgbClr val="000000"/>
                </a:solidFill>
              </a:defRPr>
            </a:pPr>
            <a:r>
              <a:t>to develop a global partnership for development.</a:t>
            </a:r>
          </a:p>
          <a:p>
            <a:pPr marL="0" indent="0">
              <a:buSzTx/>
              <a:buNone/>
            </a:pPr>
            <a:endParaRPr sz="1200">
              <a:solidFill>
                <a:srgbClr val="000000"/>
              </a:solidFill>
            </a:endParaRPr>
          </a:p>
          <a:p>
            <a:pPr marL="0" indent="0">
              <a:buSzTx/>
              <a:buNone/>
              <a:defRPr sz="1200">
                <a:solidFill>
                  <a:srgbClr val="000000"/>
                </a:solidFill>
              </a:defRPr>
            </a:pPr>
            <a:r>
              <a:t>15 years after they were created they reached their expiration date and the UN created the Sustainable Development Goals to focus their attention on over the next 15 years.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05"/>
          <p:cNvSpPr txBox="1"/>
          <p:nvPr>
            <p:ph type="title"/>
          </p:nvPr>
        </p:nvSpPr>
        <p:spPr>
          <a:xfrm>
            <a:off x="311699" y="445025"/>
            <a:ext cx="8520602" cy="572701"/>
          </a:xfrm>
          <a:prstGeom prst="rect">
            <a:avLst/>
          </a:prstGeom>
        </p:spPr>
        <p:txBody>
          <a:bodyPr/>
          <a:lstStyle>
            <a:lvl1pPr defTabSz="877823">
              <a:defRPr sz="2688"/>
            </a:lvl1pPr>
          </a:lstStyle>
          <a:p>
            <a:pPr/>
            <a:r>
              <a:t>The MDG’s</a:t>
            </a:r>
          </a:p>
        </p:txBody>
      </p:sp>
      <p:sp>
        <p:nvSpPr>
          <p:cNvPr id="140" name="The UN Millennium Declaration | GOODShape 106">
            <a:hlinkClick r:id="rId2" invalidUrl="" action="" tgtFrame="" tooltip="" history="1" highlightClick="0" endSnd="0"/>
          </p:cNvPr>
          <p:cNvSpPr/>
          <p:nvPr/>
        </p:nvSpPr>
        <p:spPr>
          <a:xfrm>
            <a:off x="2394674" y="1146175"/>
            <a:ext cx="4572001" cy="3429000"/>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11"/>
          <p:cNvSpPr txBox="1"/>
          <p:nvPr>
            <p:ph type="title"/>
          </p:nvPr>
        </p:nvSpPr>
        <p:spPr>
          <a:xfrm>
            <a:off x="311699" y="445025"/>
            <a:ext cx="8520602" cy="572701"/>
          </a:xfrm>
          <a:prstGeom prst="rect">
            <a:avLst/>
          </a:prstGeom>
        </p:spPr>
        <p:txBody>
          <a:bodyPr/>
          <a:lstStyle>
            <a:lvl1pPr defTabSz="877823">
              <a:defRPr sz="2688"/>
            </a:lvl1pPr>
          </a:lstStyle>
          <a:p>
            <a:pPr/>
            <a:r>
              <a:t>The Sustainable Development Goals 2015-2030</a:t>
            </a:r>
          </a:p>
        </p:txBody>
      </p:sp>
      <p:sp>
        <p:nvSpPr>
          <p:cNvPr id="143" name="The Sustainable Development Goals – Action Towards 2030 | CAFOD and SDGsShape 112">
            <a:hlinkClick r:id="rId2" invalidUrl="" action="" tgtFrame="" tooltip="" history="1" highlightClick="0" endSnd="0"/>
          </p:cNvPr>
          <p:cNvSpPr/>
          <p:nvPr/>
        </p:nvSpPr>
        <p:spPr>
          <a:xfrm>
            <a:off x="2201649" y="1185650"/>
            <a:ext cx="4572001" cy="3429001"/>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