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5"/>
  </p:handoutMasterIdLst>
  <p:sldIdLst>
    <p:sldId id="256" r:id="rId2"/>
    <p:sldId id="272" r:id="rId3"/>
    <p:sldId id="275" r:id="rId4"/>
    <p:sldId id="281" r:id="rId5"/>
    <p:sldId id="259" r:id="rId6"/>
    <p:sldId id="282" r:id="rId7"/>
    <p:sldId id="258" r:id="rId8"/>
    <p:sldId id="276" r:id="rId9"/>
    <p:sldId id="269" r:id="rId10"/>
    <p:sldId id="278" r:id="rId11"/>
    <p:sldId id="279" r:id="rId12"/>
    <p:sldId id="277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F2E4F-2D20-48EF-91AF-64144F15374B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1057E-5482-4185-A809-26102EEC1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0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7CCAEE-8013-4603-80A1-2AC411F1A99D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60A01B-6882-42EC-90F8-CF331C258B92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CCAEE-8013-4603-80A1-2AC411F1A99D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A01B-6882-42EC-90F8-CF331C258B92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CCAEE-8013-4603-80A1-2AC411F1A99D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A01B-6882-42EC-90F8-CF331C258B92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CCAEE-8013-4603-80A1-2AC411F1A99D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A01B-6882-42EC-90F8-CF331C258B9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CCAEE-8013-4603-80A1-2AC411F1A99D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A01B-6882-42EC-90F8-CF331C258B9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CCAEE-8013-4603-80A1-2AC411F1A99D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A01B-6882-42EC-90F8-CF331C258B9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CCAEE-8013-4603-80A1-2AC411F1A99D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A01B-6882-42EC-90F8-CF331C258B92}" type="slidenum">
              <a:rPr lang="en-GB" smtClean="0"/>
              <a:t>‹#›</a:t>
            </a:fld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CCAEE-8013-4603-80A1-2AC411F1A99D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A01B-6882-42EC-90F8-CF331C258B92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CCAEE-8013-4603-80A1-2AC411F1A99D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A01B-6882-42EC-90F8-CF331C258B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CCAEE-8013-4603-80A1-2AC411F1A99D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A01B-6882-42EC-90F8-CF331C258B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CCAEE-8013-4603-80A1-2AC411F1A99D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A01B-6882-42EC-90F8-CF331C258B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E7CCAEE-8013-4603-80A1-2AC411F1A99D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D60A01B-6882-42EC-90F8-CF331C258B9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fHxO0Udpox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Croeso</a:t>
            </a:r>
            <a:r>
              <a:rPr lang="en-GB" dirty="0" smtClean="0"/>
              <a:t>!!!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297" r="98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1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1080120"/>
          </a:xfrm>
        </p:spPr>
        <p:txBody>
          <a:bodyPr/>
          <a:lstStyle/>
          <a:p>
            <a:r>
              <a:rPr lang="en-GB" sz="4400" b="1" u="sng" dirty="0" smtClean="0"/>
              <a:t>The longest place name in </a:t>
            </a:r>
            <a:r>
              <a:rPr lang="en-GB" sz="4400" b="1" u="sng" dirty="0" smtClean="0"/>
              <a:t>Europe is in Wales!</a:t>
            </a:r>
            <a:endParaRPr lang="en-GB" sz="4400" b="1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17426"/>
            <a:ext cx="8064896" cy="423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8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3600" dirty="0"/>
              <a:t>"St Mary's church in the hollow of the white hazel near to the fierce whirlpool and the church of St </a:t>
            </a:r>
            <a:r>
              <a:rPr lang="en-GB" sz="3600" dirty="0" err="1"/>
              <a:t>Tysilio</a:t>
            </a:r>
            <a:r>
              <a:rPr lang="en-GB" sz="3600" dirty="0"/>
              <a:t> of the red cave"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Meaning?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0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err="1" smtClean="0"/>
              <a:t>Enw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hir</a:t>
            </a:r>
            <a:r>
              <a:rPr lang="en-GB" b="1" u="sng" dirty="0" smtClean="0"/>
              <a:t> - </a:t>
            </a:r>
            <a:r>
              <a:rPr lang="en-GB" b="1" u="sng" dirty="0" err="1" smtClean="0"/>
              <a:t>Cymru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hlinkClick r:id="rId2"/>
              </a:rPr>
              <a:t>https://www.youtube.com/watch?v=fHxO0UdpoxM</a:t>
            </a:r>
            <a:endParaRPr lang="en-GB" sz="2000" dirty="0" smtClean="0"/>
          </a:p>
          <a:p>
            <a:r>
              <a:rPr lang="en-GB" sz="2000" dirty="0"/>
              <a:t>https://www.youtube.com/watch?v=1BXKsQ2nbno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85227"/>
            <a:ext cx="3432978" cy="254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9" t="35343" r="47769" b="27220"/>
          <a:stretch/>
        </p:blipFill>
        <p:spPr bwMode="auto">
          <a:xfrm>
            <a:off x="1259632" y="3356992"/>
            <a:ext cx="2350139" cy="142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9632" y="5103373"/>
            <a:ext cx="2350139" cy="107632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longest place name in Europe.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Diolch</a:t>
            </a:r>
            <a:r>
              <a:rPr lang="en-GB" smtClean="0"/>
              <a:t>! </a:t>
            </a:r>
            <a:r>
              <a:rPr lang="en-GB" dirty="0" err="1" smtClean="0"/>
              <a:t>Hwyl</a:t>
            </a:r>
            <a:r>
              <a:rPr lang="en-GB" dirty="0" smtClean="0"/>
              <a:t>!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297" r="98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005064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4005064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Mwynhewch</a:t>
            </a:r>
            <a:r>
              <a:rPr lang="en-GB" sz="3200" dirty="0" smtClean="0"/>
              <a:t> </a:t>
            </a:r>
            <a:r>
              <a:rPr lang="en-GB" sz="3200" dirty="0" err="1" smtClean="0"/>
              <a:t>eich</a:t>
            </a:r>
            <a:r>
              <a:rPr lang="en-GB" sz="3200" dirty="0" smtClean="0"/>
              <a:t> </a:t>
            </a:r>
            <a:r>
              <a:rPr lang="en-GB" sz="3200" dirty="0" err="1" smtClean="0"/>
              <a:t>amser</a:t>
            </a:r>
            <a:r>
              <a:rPr lang="en-GB" sz="3200" dirty="0" smtClean="0"/>
              <a:t> </a:t>
            </a:r>
            <a:r>
              <a:rPr lang="en-GB" sz="3200" dirty="0" err="1" smtClean="0"/>
              <a:t>yma</a:t>
            </a:r>
            <a:r>
              <a:rPr lang="en-GB" sz="3200" dirty="0" smtClean="0"/>
              <a:t> </a:t>
            </a:r>
            <a:r>
              <a:rPr lang="en-GB" sz="3200" dirty="0" err="1" smtClean="0"/>
              <a:t>yng</a:t>
            </a:r>
            <a:r>
              <a:rPr lang="en-GB" sz="3200" dirty="0" smtClean="0"/>
              <a:t> </a:t>
            </a:r>
            <a:r>
              <a:rPr lang="en-GB" sz="3200" dirty="0" err="1" smtClean="0"/>
              <a:t>Nghymru</a:t>
            </a:r>
            <a:r>
              <a:rPr lang="en-GB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934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dirty="0" err="1" smtClean="0"/>
              <a:t>Shwmae</a:t>
            </a:r>
            <a:r>
              <a:rPr lang="en-GB" sz="3600" dirty="0" smtClean="0"/>
              <a:t>?</a:t>
            </a:r>
          </a:p>
          <a:p>
            <a:r>
              <a:rPr lang="en-GB" sz="3600" dirty="0" err="1" smtClean="0"/>
              <a:t>Helo</a:t>
            </a:r>
            <a:r>
              <a:rPr lang="en-GB" sz="3600" dirty="0" smtClean="0"/>
              <a:t>! </a:t>
            </a:r>
          </a:p>
          <a:p>
            <a:r>
              <a:rPr lang="en-GB" sz="3600" dirty="0" smtClean="0"/>
              <a:t>Bore </a:t>
            </a:r>
            <a:r>
              <a:rPr lang="en-GB" sz="3600" dirty="0" smtClean="0"/>
              <a:t>da – Good morning</a:t>
            </a:r>
            <a:endParaRPr lang="en-GB" sz="3600" dirty="0" smtClean="0"/>
          </a:p>
          <a:p>
            <a:r>
              <a:rPr lang="en-GB" sz="3600" dirty="0" err="1" smtClean="0"/>
              <a:t>Prynhawn</a:t>
            </a:r>
            <a:r>
              <a:rPr lang="en-GB" sz="3600" dirty="0" smtClean="0"/>
              <a:t> </a:t>
            </a:r>
            <a:r>
              <a:rPr lang="en-GB" sz="3600" dirty="0" smtClean="0"/>
              <a:t>da – Good afternoon</a:t>
            </a:r>
            <a:endParaRPr lang="en-GB" sz="3600" dirty="0" smtClean="0"/>
          </a:p>
          <a:p>
            <a:r>
              <a:rPr lang="en-GB" sz="3600" dirty="0" err="1" smtClean="0"/>
              <a:t>Nos</a:t>
            </a:r>
            <a:r>
              <a:rPr lang="en-GB" sz="3600" dirty="0" smtClean="0"/>
              <a:t> </a:t>
            </a:r>
            <a:r>
              <a:rPr lang="en-GB" sz="3600" dirty="0" smtClean="0"/>
              <a:t>da – Good night</a:t>
            </a:r>
            <a:endParaRPr lang="en-GB" sz="3600" dirty="0" smtClean="0"/>
          </a:p>
          <a:p>
            <a:r>
              <a:rPr lang="en-GB" sz="3600" dirty="0" err="1" smtClean="0"/>
              <a:t>Diolch</a:t>
            </a:r>
            <a:r>
              <a:rPr lang="en-GB" sz="3600" dirty="0" smtClean="0"/>
              <a:t> – Thank you</a:t>
            </a:r>
          </a:p>
          <a:p>
            <a:pPr marL="0" indent="0">
              <a:buNone/>
            </a:pPr>
            <a:endParaRPr lang="en-GB" sz="3600" dirty="0" smtClean="0"/>
          </a:p>
          <a:p>
            <a:endParaRPr lang="en-GB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521915"/>
            <a:ext cx="7756263" cy="1054250"/>
          </a:xfrm>
        </p:spPr>
        <p:txBody>
          <a:bodyPr/>
          <a:lstStyle/>
          <a:p>
            <a:r>
              <a:rPr lang="en-GB" b="1" u="sng" dirty="0" err="1" smtClean="0"/>
              <a:t>Sgwrsio</a:t>
            </a:r>
            <a:r>
              <a:rPr lang="en-GB" b="1" u="sng" dirty="0" smtClean="0"/>
              <a:t>!  </a:t>
            </a:r>
            <a:endParaRPr lang="en-GB" b="1" u="sng" dirty="0"/>
          </a:p>
        </p:txBody>
      </p:sp>
      <p:pic>
        <p:nvPicPr>
          <p:cNvPr id="3074" name="Picture 2" descr="C:\Users\hdc\AppData\Local\Microsoft\Windows\Temporary Internet Files\Content.IE5\KR1Y47BB\Twitter_chat_ima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16" y="2248347"/>
            <a:ext cx="2130399" cy="143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Can you say the Welsh alphabet?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A     B     C     </a:t>
            </a:r>
            <a:r>
              <a:rPr lang="en-GB" sz="3200" dirty="0" err="1" smtClean="0">
                <a:solidFill>
                  <a:schemeClr val="accent1">
                    <a:lumMod val="75000"/>
                  </a:schemeClr>
                </a:solidFill>
              </a:rPr>
              <a:t>Ch</a:t>
            </a:r>
            <a:r>
              <a:rPr lang="en-GB" sz="3200" dirty="0" smtClean="0"/>
              <a:t>     D     </a:t>
            </a:r>
            <a:r>
              <a:rPr lang="en-GB" sz="3200" dirty="0" err="1" smtClean="0">
                <a:solidFill>
                  <a:schemeClr val="accent1">
                    <a:lumMod val="75000"/>
                  </a:schemeClr>
                </a:solidFill>
              </a:rPr>
              <a:t>Dd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smtClean="0"/>
              <a:t>    E     F    </a:t>
            </a:r>
            <a:r>
              <a:rPr lang="en-GB" sz="3200" dirty="0" err="1" smtClean="0">
                <a:solidFill>
                  <a:schemeClr val="accent1">
                    <a:lumMod val="75000"/>
                  </a:schemeClr>
                </a:solidFill>
              </a:rPr>
              <a:t>Ff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GB" sz="3200" dirty="0" smtClean="0"/>
              <a:t>G     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Ng</a:t>
            </a:r>
            <a:r>
              <a:rPr lang="en-GB" sz="3200" dirty="0" smtClean="0"/>
              <a:t>  H     I        J       L        </a:t>
            </a:r>
            <a:r>
              <a:rPr lang="en-GB" sz="3200" dirty="0" err="1" smtClean="0">
                <a:solidFill>
                  <a:schemeClr val="accent1">
                    <a:lumMod val="75000"/>
                  </a:schemeClr>
                </a:solidFill>
              </a:rPr>
              <a:t>Ll</a:t>
            </a:r>
            <a:r>
              <a:rPr lang="en-GB" sz="3200" dirty="0" smtClean="0"/>
              <a:t>    M   N   </a:t>
            </a:r>
          </a:p>
          <a:p>
            <a:pPr marL="0" indent="0">
              <a:buNone/>
            </a:pPr>
            <a:r>
              <a:rPr lang="en-GB" sz="3200" dirty="0" smtClean="0"/>
              <a:t>O     P     </a:t>
            </a:r>
            <a:r>
              <a:rPr lang="en-GB" sz="3200" dirty="0" err="1" smtClean="0">
                <a:solidFill>
                  <a:schemeClr val="accent1">
                    <a:lumMod val="75000"/>
                  </a:schemeClr>
                </a:solidFill>
              </a:rPr>
              <a:t>Ph</a:t>
            </a:r>
            <a:r>
              <a:rPr lang="en-GB" sz="3200" dirty="0" smtClean="0"/>
              <a:t>   R       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Rh</a:t>
            </a:r>
            <a:r>
              <a:rPr lang="en-GB" sz="3200" dirty="0" smtClean="0"/>
              <a:t>    S        T     </a:t>
            </a:r>
            <a:r>
              <a:rPr lang="en-GB" sz="3200" dirty="0" err="1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GB" sz="3200" dirty="0" smtClean="0"/>
              <a:t>  U</a:t>
            </a:r>
          </a:p>
          <a:p>
            <a:pPr marL="0" indent="0">
              <a:buNone/>
            </a:pPr>
            <a:r>
              <a:rPr lang="en-GB" sz="3200" dirty="0" smtClean="0"/>
              <a:t>W    Y</a:t>
            </a:r>
            <a:endParaRPr lang="en-GB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err="1" smtClean="0"/>
              <a:t>Yr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Wyddor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Gymraeg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4714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Can you say these words?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Pronunciation!</a:t>
            </a:r>
            <a:endParaRPr lang="en-GB" b="1" u="sn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5" t="23443" r="12988" b="17783"/>
          <a:stretch/>
        </p:blipFill>
        <p:spPr bwMode="auto">
          <a:xfrm>
            <a:off x="211358" y="1556792"/>
            <a:ext cx="8911912" cy="447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38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628800"/>
            <a:ext cx="7745505" cy="3877815"/>
          </a:xfrm>
        </p:spPr>
        <p:txBody>
          <a:bodyPr>
            <a:noAutofit/>
          </a:bodyPr>
          <a:lstStyle/>
          <a:p>
            <a:endParaRPr lang="en-GB" sz="4000" dirty="0"/>
          </a:p>
          <a:p>
            <a:pPr marL="0" indent="0">
              <a:buNone/>
            </a:pPr>
            <a:r>
              <a:rPr lang="en-GB" sz="4000" dirty="0" smtClean="0"/>
              <a:t>Beth </a:t>
            </a:r>
            <a:r>
              <a:rPr lang="en-GB" sz="4000" dirty="0" err="1" smtClean="0"/>
              <a:t>yw</a:t>
            </a:r>
            <a:r>
              <a:rPr lang="en-GB" sz="4000" dirty="0" smtClean="0"/>
              <a:t> </a:t>
            </a:r>
            <a:r>
              <a:rPr lang="en-GB" sz="4000" dirty="0" err="1" smtClean="0"/>
              <a:t>dy</a:t>
            </a:r>
            <a:r>
              <a:rPr lang="en-GB" sz="4000" dirty="0" smtClean="0"/>
              <a:t> </a:t>
            </a:r>
            <a:r>
              <a:rPr lang="en-GB" sz="4000" dirty="0" err="1" smtClean="0"/>
              <a:t>enw</a:t>
            </a:r>
            <a:r>
              <a:rPr lang="en-GB" sz="4000" dirty="0" smtClean="0"/>
              <a:t> di</a:t>
            </a:r>
            <a:r>
              <a:rPr lang="en-GB" sz="4000" dirty="0" smtClean="0"/>
              <a:t>? – </a:t>
            </a:r>
          </a:p>
          <a:p>
            <a:pPr marL="0" indent="0">
              <a:buNone/>
            </a:pPr>
            <a:r>
              <a:rPr lang="en-GB" sz="4000" dirty="0"/>
              <a:t>	</a:t>
            </a:r>
            <a:r>
              <a:rPr lang="en-GB" sz="4000" dirty="0" smtClean="0"/>
              <a:t>What is your name?</a:t>
            </a:r>
            <a:endParaRPr lang="en-GB" sz="4000" dirty="0" smtClean="0"/>
          </a:p>
          <a:p>
            <a:endParaRPr lang="en-GB" sz="4000" dirty="0"/>
          </a:p>
          <a:p>
            <a:pPr marL="0" indent="0">
              <a:buNone/>
            </a:pPr>
            <a:r>
              <a:rPr lang="en-GB" sz="4000" dirty="0" err="1" smtClean="0"/>
              <a:t>Fy</a:t>
            </a:r>
            <a:r>
              <a:rPr lang="en-GB" sz="4000" dirty="0"/>
              <a:t> </a:t>
            </a:r>
            <a:r>
              <a:rPr lang="en-GB" sz="4000" dirty="0" err="1" smtClean="0"/>
              <a:t>enw</a:t>
            </a:r>
            <a:r>
              <a:rPr lang="en-GB" sz="4000" dirty="0" smtClean="0"/>
              <a:t> </a:t>
            </a:r>
            <a:r>
              <a:rPr lang="en-GB" sz="4000" dirty="0" err="1" smtClean="0"/>
              <a:t>i</a:t>
            </a:r>
            <a:r>
              <a:rPr lang="en-GB" sz="4000" dirty="0" smtClean="0"/>
              <a:t> </a:t>
            </a:r>
            <a:r>
              <a:rPr lang="en-GB" sz="4000" dirty="0" err="1" smtClean="0"/>
              <a:t>yw</a:t>
            </a:r>
            <a:r>
              <a:rPr lang="en-GB" sz="4000" dirty="0" smtClean="0"/>
              <a:t>…</a:t>
            </a:r>
          </a:p>
          <a:p>
            <a:pPr marL="411480" lvl="1" indent="0">
              <a:buNone/>
            </a:pPr>
            <a:r>
              <a:rPr lang="en-GB" sz="3600" dirty="0" smtClean="0"/>
              <a:t>	My name is…</a:t>
            </a:r>
            <a:endParaRPr lang="en-GB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err="1" smtClean="0"/>
              <a:t>Enw</a:t>
            </a:r>
            <a:r>
              <a:rPr lang="en-GB" b="1" u="sng" dirty="0" smtClean="0"/>
              <a:t> - Name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5391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359497"/>
            <a:ext cx="8784976" cy="387781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 smtClean="0"/>
              <a:t>Ble</a:t>
            </a:r>
            <a:r>
              <a:rPr lang="en-GB" sz="3200" dirty="0" smtClean="0"/>
              <a:t> </a:t>
            </a:r>
            <a:r>
              <a:rPr lang="en-GB" sz="3200" dirty="0" err="1" smtClean="0"/>
              <a:t>wyt</a:t>
            </a:r>
            <a:r>
              <a:rPr lang="en-GB" sz="3200" dirty="0" smtClean="0"/>
              <a:t> </a:t>
            </a:r>
            <a:r>
              <a:rPr lang="en-GB" sz="3200" dirty="0" err="1" smtClean="0"/>
              <a:t>ti’n</a:t>
            </a:r>
            <a:r>
              <a:rPr lang="en-GB" sz="3200" dirty="0" smtClean="0"/>
              <a:t> </a:t>
            </a:r>
            <a:r>
              <a:rPr lang="en-GB" sz="3200" dirty="0" err="1" smtClean="0"/>
              <a:t>byw</a:t>
            </a:r>
            <a:r>
              <a:rPr lang="en-GB" sz="3200" dirty="0" smtClean="0"/>
              <a:t>? – Where do you live?</a:t>
            </a:r>
            <a:endParaRPr lang="en-GB" sz="3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GB" sz="3200" dirty="0" err="1" smtClean="0"/>
              <a:t>Rydw</a:t>
            </a:r>
            <a:r>
              <a:rPr lang="en-GB" sz="3200" dirty="0" smtClean="0"/>
              <a:t> </a:t>
            </a:r>
            <a:r>
              <a:rPr lang="en-GB" sz="3200" dirty="0" err="1" smtClean="0"/>
              <a:t>i’n</a:t>
            </a:r>
            <a:r>
              <a:rPr lang="en-GB" sz="3200" dirty="0" smtClean="0"/>
              <a:t> </a:t>
            </a:r>
            <a:r>
              <a:rPr lang="en-GB" sz="3200" dirty="0" err="1" smtClean="0"/>
              <a:t>byw</a:t>
            </a:r>
            <a:r>
              <a:rPr lang="en-GB" sz="3200" dirty="0" smtClean="0"/>
              <a:t> </a:t>
            </a:r>
            <a:r>
              <a:rPr lang="en-GB" sz="3200" dirty="0" err="1" smtClean="0"/>
              <a:t>yn</a:t>
            </a:r>
            <a:r>
              <a:rPr lang="en-GB" sz="3200" dirty="0" smtClean="0"/>
              <a:t>… - I live in…</a:t>
            </a:r>
            <a:endParaRPr lang="en-GB" sz="3200" dirty="0" smtClean="0"/>
          </a:p>
          <a:p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Y </a:t>
            </a:r>
            <a:r>
              <a:rPr lang="en-GB" sz="3200" dirty="0" err="1" smtClean="0"/>
              <a:t>Ffindir</a:t>
            </a:r>
            <a:r>
              <a:rPr lang="en-GB" sz="3200" dirty="0" smtClean="0"/>
              <a:t> - Finland		Sweden</a:t>
            </a:r>
            <a:endParaRPr lang="en-GB" sz="3200" dirty="0" smtClean="0"/>
          </a:p>
          <a:p>
            <a:pPr marL="0" indent="0">
              <a:buNone/>
            </a:pPr>
            <a:r>
              <a:rPr lang="en-GB" sz="3200" dirty="0" err="1" smtClean="0"/>
              <a:t>Portiwgal</a:t>
            </a:r>
            <a:r>
              <a:rPr lang="en-GB" sz="3200" dirty="0" smtClean="0"/>
              <a:t> – Portugal</a:t>
            </a:r>
            <a:r>
              <a:rPr lang="en-GB" sz="3200" dirty="0"/>
              <a:t>	</a:t>
            </a:r>
            <a:r>
              <a:rPr lang="en-GB" sz="3200" dirty="0" err="1" smtClean="0"/>
              <a:t>Yr</a:t>
            </a:r>
            <a:r>
              <a:rPr lang="en-GB" sz="3200" dirty="0" smtClean="0"/>
              <a:t> </a:t>
            </a:r>
            <a:r>
              <a:rPr lang="en-GB" sz="3200" dirty="0" err="1" smtClean="0"/>
              <a:t>Eidal</a:t>
            </a:r>
            <a:r>
              <a:rPr lang="en-GB" sz="3200" dirty="0" smtClean="0"/>
              <a:t> - Italy</a:t>
            </a: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Melilla </a:t>
            </a:r>
            <a:r>
              <a:rPr lang="en-GB" sz="3200" dirty="0" err="1" smtClean="0"/>
              <a:t>yn</a:t>
            </a:r>
            <a:r>
              <a:rPr lang="en-GB" sz="3200" dirty="0" smtClean="0"/>
              <a:t> </a:t>
            </a:r>
            <a:r>
              <a:rPr lang="en-GB" sz="3200" dirty="0" err="1" smtClean="0"/>
              <a:t>Sbaen</a:t>
            </a:r>
            <a:r>
              <a:rPr lang="en-GB" sz="3200" dirty="0" smtClean="0"/>
              <a:t> (Spain)</a:t>
            </a:r>
            <a:r>
              <a:rPr lang="en-GB" sz="3200" dirty="0"/>
              <a:t>	</a:t>
            </a:r>
            <a:r>
              <a:rPr lang="en-GB" sz="3200" dirty="0" smtClean="0"/>
              <a:t>Le </a:t>
            </a:r>
            <a:r>
              <a:rPr lang="en-GB" sz="3200" dirty="0" smtClean="0"/>
              <a:t>Reunion </a:t>
            </a:r>
            <a:r>
              <a:rPr lang="en-GB" sz="3200" dirty="0" err="1" smtClean="0"/>
              <a:t>yn</a:t>
            </a:r>
            <a:r>
              <a:rPr lang="en-GB" sz="3200" dirty="0" smtClean="0"/>
              <a:t> </a:t>
            </a:r>
            <a:r>
              <a:rPr lang="en-GB" sz="3200" dirty="0" err="1" smtClean="0"/>
              <a:t>Ffrainc</a:t>
            </a:r>
            <a:r>
              <a:rPr lang="en-GB" sz="3200" dirty="0" smtClean="0"/>
              <a:t> 							       (France)</a:t>
            </a:r>
            <a:endParaRPr lang="en-GB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err="1" smtClean="0"/>
              <a:t>Byw</a:t>
            </a:r>
            <a:r>
              <a:rPr lang="en-GB" b="1" u="sng" dirty="0" smtClean="0"/>
              <a:t> - Live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6734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err="1" smtClean="0"/>
              <a:t>Rhifau</a:t>
            </a:r>
            <a:endParaRPr lang="en-GB" b="1" u="sng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5071886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16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476672"/>
            <a:ext cx="3096344" cy="5721598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y-GB" sz="3200" b="1" dirty="0" smtClean="0">
                <a:latin typeface="Comic Sans MS" pitchFamily="66" charset="0"/>
              </a:rPr>
              <a:t>0	dim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y-GB" sz="3200" b="1" dirty="0" smtClean="0">
                <a:latin typeface="Comic Sans MS" pitchFamily="66" charset="0"/>
              </a:rPr>
              <a:t>1	un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y-GB" sz="3200" b="1" dirty="0" smtClean="0">
                <a:latin typeface="Comic Sans MS" pitchFamily="66" charset="0"/>
              </a:rPr>
              <a:t>2</a:t>
            </a:r>
            <a:r>
              <a:rPr lang="cy-GB" sz="3200" b="1" dirty="0">
                <a:latin typeface="Comic Sans MS" pitchFamily="66" charset="0"/>
              </a:rPr>
              <a:t>	</a:t>
            </a:r>
            <a:r>
              <a:rPr lang="cy-GB" sz="3200" b="1" dirty="0" smtClean="0">
                <a:latin typeface="Comic Sans MS" pitchFamily="66" charset="0"/>
              </a:rPr>
              <a:t>dau</a:t>
            </a:r>
            <a:endParaRPr lang="cy-GB" sz="3200" b="1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y-GB" sz="3200" b="1" dirty="0">
                <a:latin typeface="Comic Sans MS" pitchFamily="66" charset="0"/>
              </a:rPr>
              <a:t>3	</a:t>
            </a:r>
            <a:r>
              <a:rPr lang="cy-GB" sz="3200" b="1" dirty="0" smtClean="0">
                <a:latin typeface="Comic Sans MS" pitchFamily="66" charset="0"/>
              </a:rPr>
              <a:t>tri</a:t>
            </a:r>
            <a:r>
              <a:rPr lang="cy-GB" sz="3200" b="1" dirty="0">
                <a:latin typeface="Comic Sans MS" pitchFamily="66" charset="0"/>
              </a:rPr>
              <a:t>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y-GB" sz="3200" b="1" dirty="0">
                <a:latin typeface="Comic Sans MS" pitchFamily="66" charset="0"/>
              </a:rPr>
              <a:t>4	</a:t>
            </a:r>
            <a:r>
              <a:rPr lang="cy-GB" sz="3200" b="1" dirty="0" smtClean="0">
                <a:latin typeface="Comic Sans MS" pitchFamily="66" charset="0"/>
              </a:rPr>
              <a:t>pedwar</a:t>
            </a:r>
            <a:endParaRPr lang="cy-GB" sz="3200" b="1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y-GB" sz="3200" b="1" dirty="0">
                <a:latin typeface="Comic Sans MS" pitchFamily="66" charset="0"/>
              </a:rPr>
              <a:t>5	</a:t>
            </a:r>
            <a:r>
              <a:rPr lang="cy-GB" sz="3200" b="1" dirty="0" smtClean="0">
                <a:latin typeface="Comic Sans MS" pitchFamily="66" charset="0"/>
              </a:rPr>
              <a:t>pump</a:t>
            </a:r>
            <a:endParaRPr lang="cy-GB" sz="3200" b="1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y-GB" sz="3200" b="1" dirty="0">
                <a:latin typeface="Comic Sans MS" pitchFamily="66" charset="0"/>
              </a:rPr>
              <a:t>6	</a:t>
            </a:r>
            <a:r>
              <a:rPr lang="cy-GB" sz="3200" b="1" dirty="0" smtClean="0">
                <a:latin typeface="Comic Sans MS" pitchFamily="66" charset="0"/>
              </a:rPr>
              <a:t>chwech</a:t>
            </a:r>
            <a:endParaRPr lang="cy-GB" sz="3200" b="1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y-GB" sz="3200" b="1" dirty="0">
                <a:latin typeface="Comic Sans MS" pitchFamily="66" charset="0"/>
              </a:rPr>
              <a:t>7	</a:t>
            </a:r>
            <a:r>
              <a:rPr lang="cy-GB" sz="3200" b="1" dirty="0" smtClean="0">
                <a:latin typeface="Comic Sans MS" pitchFamily="66" charset="0"/>
              </a:rPr>
              <a:t>saith</a:t>
            </a:r>
            <a:endParaRPr lang="cy-GB" sz="3200" b="1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y-GB" sz="3200" b="1" dirty="0">
                <a:latin typeface="Comic Sans MS" pitchFamily="66" charset="0"/>
              </a:rPr>
              <a:t>8	</a:t>
            </a:r>
            <a:r>
              <a:rPr lang="cy-GB" sz="3200" b="1" dirty="0" smtClean="0">
                <a:latin typeface="Comic Sans MS" pitchFamily="66" charset="0"/>
              </a:rPr>
              <a:t>wyth</a:t>
            </a:r>
            <a:endParaRPr lang="cy-GB" sz="3200" b="1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y-GB" sz="3200" b="1" dirty="0">
                <a:latin typeface="Comic Sans MS" pitchFamily="66" charset="0"/>
              </a:rPr>
              <a:t>9	</a:t>
            </a:r>
            <a:r>
              <a:rPr lang="cy-GB" sz="3200" b="1" dirty="0" smtClean="0">
                <a:latin typeface="Comic Sans MS" pitchFamily="66" charset="0"/>
              </a:rPr>
              <a:t>naw</a:t>
            </a:r>
            <a:endParaRPr lang="cy-GB" sz="3200" b="1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y-GB" sz="3200" b="1" dirty="0">
                <a:latin typeface="Comic Sans MS" pitchFamily="66" charset="0"/>
              </a:rPr>
              <a:t>1</a:t>
            </a:r>
            <a:r>
              <a:rPr lang="cy-GB" sz="3200" b="1" dirty="0" smtClean="0">
                <a:latin typeface="Comic Sans MS" pitchFamily="66" charset="0"/>
              </a:rPr>
              <a:t>0</a:t>
            </a:r>
            <a:r>
              <a:rPr lang="cy-GB" sz="3200" b="1" dirty="0">
                <a:latin typeface="Comic Sans MS" pitchFamily="66" charset="0"/>
              </a:rPr>
              <a:t>	</a:t>
            </a:r>
            <a:r>
              <a:rPr lang="cy-GB" sz="3200" b="1" dirty="0" smtClean="0">
                <a:latin typeface="Comic Sans MS" pitchFamily="66" charset="0"/>
              </a:rPr>
              <a:t>deg</a:t>
            </a:r>
            <a:endParaRPr lang="cy-GB" sz="3200" b="1" dirty="0">
              <a:latin typeface="Comic Sans MS" pitchFamily="66" charset="0"/>
            </a:endParaRPr>
          </a:p>
          <a:p>
            <a:endParaRPr lang="cy-GB" sz="2800" dirty="0"/>
          </a:p>
          <a:p>
            <a:endParaRPr lang="cy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67944" y="548680"/>
            <a:ext cx="3960440" cy="557758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y-GB" sz="32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cy-GB" sz="4000" b="1" dirty="0" smtClean="0">
                <a:latin typeface="Comic Sans MS" pitchFamily="66" charset="0"/>
              </a:rPr>
              <a:t>11	un deg un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y-GB" sz="4000" b="1" dirty="0" smtClean="0">
                <a:latin typeface="Comic Sans MS" pitchFamily="66" charset="0"/>
              </a:rPr>
              <a:t>12	un deg dau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y-GB" sz="4000" b="1" dirty="0" smtClean="0">
                <a:latin typeface="Comic Sans MS" pitchFamily="66" charset="0"/>
              </a:rPr>
              <a:t>13	un </a:t>
            </a:r>
            <a:r>
              <a:rPr lang="cy-GB" sz="4000" b="1" dirty="0">
                <a:latin typeface="Comic Sans MS" pitchFamily="66" charset="0"/>
              </a:rPr>
              <a:t>deg </a:t>
            </a:r>
            <a:r>
              <a:rPr lang="cy-GB" sz="4000" b="1" dirty="0" smtClean="0">
                <a:latin typeface="Comic Sans MS" pitchFamily="66" charset="0"/>
              </a:rPr>
              <a:t>tri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y-GB" sz="4000" b="1" dirty="0" smtClean="0">
                <a:latin typeface="Comic Sans MS" pitchFamily="66" charset="0"/>
              </a:rPr>
              <a:t>14	un </a:t>
            </a:r>
            <a:r>
              <a:rPr lang="cy-GB" sz="4000" b="1" dirty="0">
                <a:latin typeface="Comic Sans MS" pitchFamily="66" charset="0"/>
              </a:rPr>
              <a:t>deg </a:t>
            </a:r>
            <a:r>
              <a:rPr lang="cy-GB" sz="4000" b="1" dirty="0" smtClean="0">
                <a:latin typeface="Comic Sans MS" pitchFamily="66" charset="0"/>
              </a:rPr>
              <a:t>pedwar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y-GB" sz="4000" b="1" dirty="0" smtClean="0">
                <a:latin typeface="Comic Sans MS" pitchFamily="66" charset="0"/>
              </a:rPr>
              <a:t>15	un </a:t>
            </a:r>
            <a:r>
              <a:rPr lang="cy-GB" sz="4000" b="1" dirty="0">
                <a:latin typeface="Comic Sans MS" pitchFamily="66" charset="0"/>
              </a:rPr>
              <a:t>deg </a:t>
            </a:r>
            <a:r>
              <a:rPr lang="cy-GB" sz="4000" b="1" dirty="0" smtClean="0">
                <a:latin typeface="Comic Sans MS" pitchFamily="66" charset="0"/>
              </a:rPr>
              <a:t>pump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y-GB" sz="4000" b="1" dirty="0" smtClean="0">
                <a:latin typeface="Comic Sans MS" pitchFamily="66" charset="0"/>
              </a:rPr>
              <a:t>16	un </a:t>
            </a:r>
            <a:r>
              <a:rPr lang="cy-GB" sz="4000" b="1" dirty="0">
                <a:latin typeface="Comic Sans MS" pitchFamily="66" charset="0"/>
              </a:rPr>
              <a:t>deg </a:t>
            </a:r>
            <a:r>
              <a:rPr lang="cy-GB" sz="4000" b="1" dirty="0" smtClean="0">
                <a:latin typeface="Comic Sans MS" pitchFamily="66" charset="0"/>
              </a:rPr>
              <a:t>chwech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y-GB" sz="4000" b="1" dirty="0" smtClean="0">
                <a:latin typeface="Comic Sans MS" pitchFamily="66" charset="0"/>
              </a:rPr>
              <a:t>17	un </a:t>
            </a:r>
            <a:r>
              <a:rPr lang="cy-GB" sz="4000" b="1" dirty="0">
                <a:latin typeface="Comic Sans MS" pitchFamily="66" charset="0"/>
              </a:rPr>
              <a:t>deg </a:t>
            </a:r>
            <a:r>
              <a:rPr lang="cy-GB" sz="4000" b="1" dirty="0" smtClean="0">
                <a:latin typeface="Comic Sans MS" pitchFamily="66" charset="0"/>
              </a:rPr>
              <a:t>saith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y-GB" sz="4000" b="1" dirty="0" smtClean="0">
                <a:latin typeface="Comic Sans MS" pitchFamily="66" charset="0"/>
              </a:rPr>
              <a:t>18	un </a:t>
            </a:r>
            <a:r>
              <a:rPr lang="cy-GB" sz="4000" b="1" dirty="0">
                <a:latin typeface="Comic Sans MS" pitchFamily="66" charset="0"/>
              </a:rPr>
              <a:t>deg </a:t>
            </a:r>
            <a:r>
              <a:rPr lang="cy-GB" sz="4000" b="1" dirty="0" smtClean="0">
                <a:latin typeface="Comic Sans MS" pitchFamily="66" charset="0"/>
              </a:rPr>
              <a:t>wyth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y-GB" sz="4000" b="1" dirty="0" smtClean="0">
                <a:latin typeface="Comic Sans MS" pitchFamily="66" charset="0"/>
              </a:rPr>
              <a:t>19	un </a:t>
            </a:r>
            <a:r>
              <a:rPr lang="cy-GB" sz="4000" b="1" dirty="0">
                <a:latin typeface="Comic Sans MS" pitchFamily="66" charset="0"/>
              </a:rPr>
              <a:t>deg </a:t>
            </a:r>
            <a:r>
              <a:rPr lang="cy-GB" sz="4000" b="1" dirty="0" smtClean="0">
                <a:latin typeface="Comic Sans MS" pitchFamily="66" charset="0"/>
              </a:rPr>
              <a:t>naw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y-GB" sz="4000" b="1" dirty="0">
                <a:latin typeface="Comic Sans MS" pitchFamily="66" charset="0"/>
              </a:rPr>
              <a:t>2</a:t>
            </a:r>
            <a:r>
              <a:rPr lang="cy-GB" sz="4000" b="1" dirty="0" smtClean="0">
                <a:latin typeface="Comic Sans MS" pitchFamily="66" charset="0"/>
              </a:rPr>
              <a:t>0	dauddeg</a:t>
            </a:r>
          </a:p>
          <a:p>
            <a:pPr marL="0" indent="0">
              <a:buNone/>
            </a:pPr>
            <a:endParaRPr lang="cy-GB" sz="2800" dirty="0" smtClean="0"/>
          </a:p>
        </p:txBody>
      </p:sp>
    </p:spTree>
    <p:extLst>
      <p:ext uri="{BB962C8B-B14F-4D97-AF65-F5344CB8AC3E}">
        <p14:creationId xmlns:p14="http://schemas.microsoft.com/office/powerpoint/2010/main" val="4001617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 </a:t>
            </a:r>
            <a:r>
              <a:rPr lang="en-GB" sz="5400" dirty="0" err="1" smtClean="0"/>
              <a:t>Llinell</a:t>
            </a:r>
            <a:r>
              <a:rPr lang="en-GB" sz="5400" dirty="0" smtClean="0"/>
              <a:t>!  Line!</a:t>
            </a:r>
          </a:p>
          <a:p>
            <a:r>
              <a:rPr lang="en-GB" sz="5400" dirty="0" smtClean="0"/>
              <a:t> Bingo!</a:t>
            </a:r>
            <a:endParaRPr lang="en-GB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Bingo!</a:t>
            </a:r>
            <a:endParaRPr lang="en-GB" b="1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73016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203" t="54922" r="26756" b="20469"/>
          <a:stretch/>
        </p:blipFill>
        <p:spPr>
          <a:xfrm>
            <a:off x="671434" y="4805670"/>
            <a:ext cx="4489674" cy="132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C9FAFC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216</TotalTime>
  <Words>192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Book Antiqua</vt:lpstr>
      <vt:lpstr>Calibri</vt:lpstr>
      <vt:lpstr>Comic Sans MS</vt:lpstr>
      <vt:lpstr>Wingdings</vt:lpstr>
      <vt:lpstr>Hardcover</vt:lpstr>
      <vt:lpstr>Croeso!!!</vt:lpstr>
      <vt:lpstr>Sgwrsio!  </vt:lpstr>
      <vt:lpstr>Yr Wyddor Gymraeg</vt:lpstr>
      <vt:lpstr>Pronunciation!</vt:lpstr>
      <vt:lpstr>Enw - Name</vt:lpstr>
      <vt:lpstr>Byw - Live</vt:lpstr>
      <vt:lpstr>Rhifau</vt:lpstr>
      <vt:lpstr>PowerPoint Presentation</vt:lpstr>
      <vt:lpstr>Bingo!</vt:lpstr>
      <vt:lpstr>The longest place name in Europe is in Wales!</vt:lpstr>
      <vt:lpstr>Meaning?</vt:lpstr>
      <vt:lpstr>Enw hir - Cymru</vt:lpstr>
      <vt:lpstr>Diolch! Hwyl!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 Dosbarthiadur</dc:title>
  <dc:creator>Hayley Chucas</dc:creator>
  <cp:lastModifiedBy>Eleri Llewelyn</cp:lastModifiedBy>
  <cp:revision>23</cp:revision>
  <cp:lastPrinted>2012-07-13T04:39:58Z</cp:lastPrinted>
  <dcterms:created xsi:type="dcterms:W3CDTF">2012-07-12T19:43:23Z</dcterms:created>
  <dcterms:modified xsi:type="dcterms:W3CDTF">2018-10-08T09:45:44Z</dcterms:modified>
</cp:coreProperties>
</file>