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verage" panose="020B0604020202020204" charset="0"/>
      <p:regular r:id="rId16"/>
    </p:embeddedFont>
    <p:embeddedFont>
      <p:font typeface="Comic Sans MS" panose="030F0702030302020204" pitchFamily="66"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1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177482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accent3"/>
                </a:solidFill>
                <a:latin typeface="Average"/>
                <a:ea typeface="Average"/>
                <a:cs typeface="Average"/>
                <a:sym typeface="Average"/>
              </a:rPr>
              <a:t>‹#›</a:t>
            </a:fld>
            <a:endParaRPr lang="en-GB"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youtube.com/watch?v=15ehsXVghr0"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hyperlink" Target="http://www.visitwales.com/explore/traditions-history/recipes/welsh-cak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900492" y="1591825"/>
            <a:ext cx="7801500" cy="1730100"/>
          </a:xfrm>
          <a:prstGeom prst="rect">
            <a:avLst/>
          </a:prstGeom>
        </p:spPr>
        <p:txBody>
          <a:bodyPr lIns="91425" tIns="91425" rIns="91425" bIns="91425" anchor="b" anchorCtr="0">
            <a:noAutofit/>
          </a:bodyPr>
          <a:lstStyle/>
          <a:p>
            <a:pPr lvl="0">
              <a:spcBef>
                <a:spcPts val="0"/>
              </a:spcBef>
              <a:buNone/>
            </a:pPr>
            <a:r>
              <a:rPr lang="en-GB" dirty="0" smtClean="0"/>
              <a:t>WALES</a:t>
            </a:r>
            <a:br>
              <a:rPr lang="en-GB" dirty="0" smtClean="0"/>
            </a:br>
            <a:r>
              <a:rPr lang="en-GB" i="1" dirty="0" smtClean="0"/>
              <a:t>CYMRU</a:t>
            </a:r>
            <a:endParaRPr lang="en-GB" i="1" dirty="0"/>
          </a:p>
        </p:txBody>
      </p:sp>
      <p:pic>
        <p:nvPicPr>
          <p:cNvPr id="60" name="Shape 60"/>
          <p:cNvPicPr preferRelativeResize="0"/>
          <p:nvPr/>
        </p:nvPicPr>
        <p:blipFill>
          <a:blip r:embed="rId3">
            <a:alphaModFix/>
          </a:blip>
          <a:stretch>
            <a:fillRect/>
          </a:stretch>
        </p:blipFill>
        <p:spPr>
          <a:xfrm>
            <a:off x="3548850" y="243400"/>
            <a:ext cx="4318900" cy="472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311700" y="445025"/>
            <a:ext cx="8520600" cy="572700"/>
          </a:xfrm>
          <a:prstGeom prst="rect">
            <a:avLst/>
          </a:prstGeom>
          <a:noFill/>
          <a:ln>
            <a:noFill/>
          </a:ln>
        </p:spPr>
        <p:txBody>
          <a:bodyPr lIns="91425" tIns="91425" rIns="91425" bIns="91425" anchor="t" anchorCtr="0">
            <a:noAutofit/>
          </a:bodyPr>
          <a:lstStyle/>
          <a:p>
            <a:pPr lvl="0" rtl="0">
              <a:spcBef>
                <a:spcPts val="0"/>
              </a:spcBef>
              <a:buNone/>
            </a:pPr>
            <a:r>
              <a:rPr lang="en-GB" sz="2800" b="1">
                <a:solidFill>
                  <a:srgbClr val="000000"/>
                </a:solidFill>
              </a:rPr>
              <a:t>What are Welsh Cakes?</a:t>
            </a:r>
          </a:p>
        </p:txBody>
      </p:sp>
      <p:sp>
        <p:nvSpPr>
          <p:cNvPr id="139" name="Shape 139"/>
          <p:cNvSpPr txBox="1"/>
          <p:nvPr/>
        </p:nvSpPr>
        <p:spPr>
          <a:xfrm>
            <a:off x="311700" y="1152474"/>
            <a:ext cx="8520600" cy="3629075"/>
          </a:xfrm>
          <a:prstGeom prst="rect">
            <a:avLst/>
          </a:prstGeom>
          <a:noFill/>
          <a:ln>
            <a:noFill/>
          </a:ln>
        </p:spPr>
        <p:txBody>
          <a:bodyPr lIns="91425" tIns="91425" rIns="91425" bIns="91425" anchor="t" anchorCtr="0">
            <a:noAutofit/>
          </a:bodyPr>
          <a:lstStyle/>
          <a:p>
            <a:pPr marL="457200" lvl="0" indent="-355600" rtl="0">
              <a:lnSpc>
                <a:spcPct val="150000"/>
              </a:lnSpc>
              <a:spcBef>
                <a:spcPts val="0"/>
              </a:spcBef>
              <a:spcAft>
                <a:spcPts val="1600"/>
              </a:spcAft>
              <a:buClr>
                <a:srgbClr val="FFFFFF"/>
              </a:buClr>
              <a:buSzPct val="100000"/>
              <a:buFont typeface="Arial" panose="020B0604020202020204" pitchFamily="34" charset="0"/>
              <a:buChar char="•"/>
            </a:pPr>
            <a:r>
              <a:rPr lang="en-GB" sz="2000" dirty="0">
                <a:solidFill>
                  <a:srgbClr val="FFFFFF"/>
                </a:solidFill>
                <a:latin typeface="Comic Sans MS"/>
                <a:ea typeface="Comic Sans MS"/>
                <a:cs typeface="Comic Sans MS"/>
                <a:sym typeface="Comic Sans MS"/>
              </a:rPr>
              <a:t>Welsh cakes are traditional in Wales. </a:t>
            </a:r>
          </a:p>
          <a:p>
            <a:pPr marL="457200" lvl="0" indent="-355600" rtl="0">
              <a:lnSpc>
                <a:spcPct val="150000"/>
              </a:lnSpc>
              <a:spcBef>
                <a:spcPts val="0"/>
              </a:spcBef>
              <a:spcAft>
                <a:spcPts val="1600"/>
              </a:spcAft>
              <a:buClr>
                <a:srgbClr val="FFFFFF"/>
              </a:buClr>
              <a:buSzPct val="100000"/>
              <a:buFont typeface="Arial" panose="020B0604020202020204" pitchFamily="34" charset="0"/>
              <a:buChar char="•"/>
            </a:pPr>
            <a:r>
              <a:rPr lang="en-GB" sz="2000" dirty="0">
                <a:solidFill>
                  <a:srgbClr val="FFFFFF"/>
                </a:solidFill>
                <a:latin typeface="Comic Sans MS"/>
                <a:ea typeface="Comic Sans MS"/>
                <a:cs typeface="Comic Sans MS"/>
                <a:sym typeface="Comic Sans MS"/>
              </a:rPr>
              <a:t>They are a cross between a cookie, scone and a pancake.</a:t>
            </a:r>
          </a:p>
          <a:p>
            <a:pPr marL="457200" lvl="0" indent="-355600" rtl="0">
              <a:lnSpc>
                <a:spcPct val="150000"/>
              </a:lnSpc>
              <a:spcBef>
                <a:spcPts val="0"/>
              </a:spcBef>
              <a:spcAft>
                <a:spcPts val="1600"/>
              </a:spcAft>
              <a:buClr>
                <a:srgbClr val="FFFFFF"/>
              </a:buClr>
              <a:buSzPct val="100000"/>
              <a:buFont typeface="Arial" panose="020B0604020202020204" pitchFamily="34" charset="0"/>
              <a:buChar char="•"/>
            </a:pPr>
            <a:r>
              <a:rPr lang="en-GB" sz="2000" dirty="0">
                <a:solidFill>
                  <a:srgbClr val="FFFFFF"/>
                </a:solidFill>
                <a:latin typeface="Comic Sans MS"/>
                <a:ea typeface="Comic Sans MS"/>
                <a:cs typeface="Comic Sans MS"/>
                <a:sym typeface="Comic Sans MS"/>
              </a:rPr>
              <a:t>They are also known as bakestones because they are traditionally cooked on a bakestone which is a cast iron griddle. </a:t>
            </a:r>
          </a:p>
          <a:p>
            <a:pPr marL="457200" lvl="0" indent="-355600" rtl="0">
              <a:lnSpc>
                <a:spcPct val="150000"/>
              </a:lnSpc>
              <a:spcBef>
                <a:spcPts val="0"/>
              </a:spcBef>
              <a:spcAft>
                <a:spcPts val="1600"/>
              </a:spcAft>
              <a:buClr>
                <a:srgbClr val="FFFFFF"/>
              </a:buClr>
              <a:buSzPct val="100000"/>
              <a:buFont typeface="Arial" panose="020B0604020202020204" pitchFamily="34" charset="0"/>
              <a:buChar char="•"/>
            </a:pPr>
            <a:r>
              <a:rPr lang="en-GB" sz="2000" dirty="0">
                <a:solidFill>
                  <a:srgbClr val="FFFFFF"/>
                </a:solidFill>
                <a:latin typeface="Comic Sans MS"/>
                <a:ea typeface="Comic Sans MS"/>
                <a:cs typeface="Comic Sans MS"/>
                <a:sym typeface="Comic Sans MS"/>
              </a:rPr>
              <a:t>They can served hot or cold and are roughly circular. </a:t>
            </a:r>
          </a:p>
          <a:p>
            <a:pPr marL="457200" lvl="0" indent="-355600" rtl="0">
              <a:lnSpc>
                <a:spcPct val="150000"/>
              </a:lnSpc>
              <a:spcBef>
                <a:spcPts val="0"/>
              </a:spcBef>
              <a:spcAft>
                <a:spcPts val="1600"/>
              </a:spcAft>
              <a:buClr>
                <a:srgbClr val="FFFFFF"/>
              </a:buClr>
              <a:buSzPct val="100000"/>
              <a:buFont typeface="Arial" panose="020B0604020202020204" pitchFamily="34" charset="0"/>
              <a:buChar char="•"/>
            </a:pPr>
            <a:r>
              <a:rPr lang="en-GB" sz="2000" dirty="0">
                <a:solidFill>
                  <a:srgbClr val="FFFFFF"/>
                </a:solidFill>
                <a:latin typeface="Comic Sans MS"/>
                <a:ea typeface="Comic Sans MS"/>
                <a:cs typeface="Comic Sans MS"/>
                <a:sym typeface="Comic Sans MS"/>
              </a:rPr>
              <a:t>They contain dried fruits such as raisins or currants.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311700" y="0"/>
            <a:ext cx="8520600" cy="572700"/>
          </a:xfrm>
          <a:prstGeom prst="rect">
            <a:avLst/>
          </a:prstGeom>
          <a:noFill/>
          <a:ln>
            <a:noFill/>
          </a:ln>
        </p:spPr>
        <p:txBody>
          <a:bodyPr lIns="91425" tIns="91425" rIns="91425" bIns="91425" anchor="t" anchorCtr="0">
            <a:noAutofit/>
          </a:bodyPr>
          <a:lstStyle/>
          <a:p>
            <a:pPr lvl="0" rtl="0">
              <a:spcBef>
                <a:spcPts val="0"/>
              </a:spcBef>
              <a:buNone/>
            </a:pPr>
            <a:r>
              <a:rPr lang="en-GB" sz="2800" b="1" dirty="0">
                <a:solidFill>
                  <a:srgbClr val="000000"/>
                </a:solidFill>
                <a:latin typeface="Comic Sans MS"/>
                <a:ea typeface="Comic Sans MS"/>
                <a:cs typeface="Comic Sans MS"/>
                <a:sym typeface="Comic Sans MS"/>
              </a:rPr>
              <a:t>Ingredients</a:t>
            </a:r>
            <a:r>
              <a:rPr lang="en-GB" sz="2800" b="1" dirty="0">
                <a:solidFill>
                  <a:srgbClr val="000000"/>
                </a:solidFill>
              </a:rPr>
              <a:t> </a:t>
            </a:r>
          </a:p>
        </p:txBody>
      </p:sp>
      <p:sp>
        <p:nvSpPr>
          <p:cNvPr id="145" name="Shape 145"/>
          <p:cNvSpPr txBox="1"/>
          <p:nvPr/>
        </p:nvSpPr>
        <p:spPr>
          <a:xfrm>
            <a:off x="311700" y="576097"/>
            <a:ext cx="8520600" cy="3838365"/>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GB" sz="1200" dirty="0">
                <a:solidFill>
                  <a:srgbClr val="FFFFFF"/>
                </a:solidFill>
                <a:latin typeface="Comic Sans MS"/>
                <a:ea typeface="Comic Sans MS"/>
                <a:cs typeface="Comic Sans MS"/>
                <a:sym typeface="Comic Sans MS"/>
              </a:rPr>
              <a:t>These ingredients make enough for 16:</a:t>
            </a:r>
          </a:p>
          <a:p>
            <a:pPr marL="457200" lvl="0" indent="-342900" rtl="0">
              <a:spcBef>
                <a:spcPts val="0"/>
              </a:spcBef>
              <a:spcAft>
                <a:spcPts val="1600"/>
              </a:spcAft>
              <a:buClr>
                <a:srgbClr val="FFFFFF"/>
              </a:buClr>
              <a:buSzPct val="100000"/>
              <a:buFont typeface="Arial" panose="020B0604020202020204" pitchFamily="34" charset="0"/>
              <a:buChar char="•"/>
            </a:pPr>
            <a:r>
              <a:rPr lang="en-GB" sz="1200" dirty="0">
                <a:solidFill>
                  <a:srgbClr val="FFFFFF"/>
                </a:solidFill>
                <a:latin typeface="Comic Sans MS"/>
                <a:ea typeface="Comic Sans MS"/>
                <a:cs typeface="Comic Sans MS"/>
                <a:sym typeface="Comic Sans MS"/>
              </a:rPr>
              <a:t>225g plain flour</a:t>
            </a:r>
          </a:p>
          <a:p>
            <a:pPr marL="457200" lvl="0" indent="-342900" rtl="0">
              <a:spcBef>
                <a:spcPts val="0"/>
              </a:spcBef>
              <a:spcAft>
                <a:spcPts val="1600"/>
              </a:spcAft>
              <a:buClr>
                <a:srgbClr val="FFFFFF"/>
              </a:buClr>
              <a:buSzPct val="100000"/>
              <a:buFont typeface="Arial" panose="020B0604020202020204" pitchFamily="34" charset="0"/>
              <a:buChar char="•"/>
            </a:pPr>
            <a:r>
              <a:rPr lang="en-GB" sz="1200" dirty="0">
                <a:solidFill>
                  <a:srgbClr val="FFFFFF"/>
                </a:solidFill>
                <a:latin typeface="Comic Sans MS"/>
                <a:ea typeface="Comic Sans MS"/>
                <a:cs typeface="Comic Sans MS"/>
                <a:sym typeface="Comic Sans MS"/>
              </a:rPr>
              <a:t>½ a teaspoon of baking powder</a:t>
            </a:r>
          </a:p>
          <a:p>
            <a:pPr marL="457200" lvl="0" indent="-342900" rtl="0">
              <a:spcBef>
                <a:spcPts val="0"/>
              </a:spcBef>
              <a:spcAft>
                <a:spcPts val="1600"/>
              </a:spcAft>
              <a:buClr>
                <a:srgbClr val="FFFFFF"/>
              </a:buClr>
              <a:buSzPct val="100000"/>
              <a:buFont typeface="Arial" panose="020B0604020202020204" pitchFamily="34" charset="0"/>
              <a:buChar char="•"/>
            </a:pPr>
            <a:r>
              <a:rPr lang="en-GB" sz="1200" dirty="0">
                <a:solidFill>
                  <a:srgbClr val="FFFFFF"/>
                </a:solidFill>
                <a:latin typeface="Comic Sans MS"/>
                <a:ea typeface="Comic Sans MS"/>
                <a:cs typeface="Comic Sans MS"/>
                <a:sym typeface="Comic Sans MS"/>
              </a:rPr>
              <a:t>A pinch of salt</a:t>
            </a:r>
          </a:p>
          <a:p>
            <a:pPr marL="457200" lvl="0" indent="-342900" rtl="0">
              <a:spcBef>
                <a:spcPts val="0"/>
              </a:spcBef>
              <a:spcAft>
                <a:spcPts val="1600"/>
              </a:spcAft>
              <a:buClr>
                <a:srgbClr val="FFFFFF"/>
              </a:buClr>
              <a:buSzPct val="100000"/>
              <a:buFont typeface="Arial" panose="020B0604020202020204" pitchFamily="34" charset="0"/>
              <a:buChar char="•"/>
            </a:pPr>
            <a:r>
              <a:rPr lang="en-GB" sz="1200" dirty="0">
                <a:solidFill>
                  <a:srgbClr val="FFFFFF"/>
                </a:solidFill>
                <a:latin typeface="Comic Sans MS"/>
                <a:ea typeface="Comic Sans MS"/>
                <a:cs typeface="Comic Sans MS"/>
                <a:sym typeface="Comic Sans MS"/>
              </a:rPr>
              <a:t>75g caster sugar</a:t>
            </a:r>
          </a:p>
          <a:p>
            <a:pPr marL="457200" lvl="0" indent="-342900" rtl="0">
              <a:spcBef>
                <a:spcPts val="0"/>
              </a:spcBef>
              <a:spcAft>
                <a:spcPts val="1600"/>
              </a:spcAft>
              <a:buClr>
                <a:srgbClr val="FFFFFF"/>
              </a:buClr>
              <a:buSzPct val="100000"/>
              <a:buFont typeface="Arial" panose="020B0604020202020204" pitchFamily="34" charset="0"/>
              <a:buChar char="•"/>
            </a:pPr>
            <a:r>
              <a:rPr lang="en-GB" sz="1200" dirty="0">
                <a:solidFill>
                  <a:srgbClr val="FFFFFF"/>
                </a:solidFill>
                <a:latin typeface="Comic Sans MS"/>
                <a:ea typeface="Comic Sans MS"/>
                <a:cs typeface="Comic Sans MS"/>
                <a:sym typeface="Comic Sans MS"/>
              </a:rPr>
              <a:t>1 teaspoon of mixed spice </a:t>
            </a:r>
          </a:p>
          <a:p>
            <a:pPr marL="457200" lvl="0" indent="-342900" rtl="0">
              <a:spcBef>
                <a:spcPts val="0"/>
              </a:spcBef>
              <a:spcAft>
                <a:spcPts val="1600"/>
              </a:spcAft>
              <a:buClr>
                <a:srgbClr val="FFFFFF"/>
              </a:buClr>
              <a:buSzPct val="100000"/>
              <a:buFont typeface="Arial" panose="020B0604020202020204" pitchFamily="34" charset="0"/>
              <a:buChar char="•"/>
            </a:pPr>
            <a:r>
              <a:rPr lang="en-GB" sz="1200" dirty="0">
                <a:solidFill>
                  <a:srgbClr val="FFFFFF"/>
                </a:solidFill>
                <a:latin typeface="Comic Sans MS"/>
                <a:ea typeface="Comic Sans MS"/>
                <a:cs typeface="Comic Sans MS"/>
                <a:sym typeface="Comic Sans MS"/>
              </a:rPr>
              <a:t>110g of butter cut into small pieces </a:t>
            </a:r>
          </a:p>
          <a:p>
            <a:pPr marL="457200" lvl="0" indent="-342900" rtl="0">
              <a:spcBef>
                <a:spcPts val="0"/>
              </a:spcBef>
              <a:spcAft>
                <a:spcPts val="1600"/>
              </a:spcAft>
              <a:buClr>
                <a:srgbClr val="FFFFFF"/>
              </a:buClr>
              <a:buSzPct val="100000"/>
              <a:buFont typeface="Arial" panose="020B0604020202020204" pitchFamily="34" charset="0"/>
              <a:buChar char="•"/>
            </a:pPr>
            <a:r>
              <a:rPr lang="en-GB" sz="1200" dirty="0">
                <a:solidFill>
                  <a:srgbClr val="FFFFFF"/>
                </a:solidFill>
                <a:latin typeface="Comic Sans MS"/>
                <a:ea typeface="Comic Sans MS"/>
                <a:cs typeface="Comic Sans MS"/>
                <a:sym typeface="Comic Sans MS"/>
              </a:rPr>
              <a:t>75g currants/sultanas</a:t>
            </a:r>
          </a:p>
          <a:p>
            <a:pPr marL="457200" lvl="0" indent="-342900" rtl="0">
              <a:spcBef>
                <a:spcPts val="0"/>
              </a:spcBef>
              <a:spcAft>
                <a:spcPts val="1600"/>
              </a:spcAft>
              <a:buClr>
                <a:srgbClr val="FFFFFF"/>
              </a:buClr>
              <a:buSzPct val="100000"/>
              <a:buFont typeface="Arial" panose="020B0604020202020204" pitchFamily="34" charset="0"/>
              <a:buChar char="•"/>
            </a:pPr>
            <a:r>
              <a:rPr lang="en-GB" sz="1200" dirty="0">
                <a:solidFill>
                  <a:srgbClr val="FFFFFF"/>
                </a:solidFill>
                <a:latin typeface="Comic Sans MS"/>
                <a:ea typeface="Comic Sans MS"/>
                <a:cs typeface="Comic Sans MS"/>
                <a:sym typeface="Comic Sans MS"/>
              </a:rPr>
              <a:t>1 large egg, beaten</a:t>
            </a:r>
          </a:p>
          <a:p>
            <a:pPr marL="457200" lvl="0" indent="-342900" rtl="0">
              <a:spcBef>
                <a:spcPts val="0"/>
              </a:spcBef>
              <a:spcAft>
                <a:spcPts val="1600"/>
              </a:spcAft>
              <a:buClr>
                <a:srgbClr val="FFFFFF"/>
              </a:buClr>
              <a:buSzPct val="100000"/>
              <a:buFont typeface="Arial" panose="020B0604020202020204" pitchFamily="34" charset="0"/>
              <a:buChar char="•"/>
            </a:pPr>
            <a:r>
              <a:rPr lang="en-GB" sz="1200" dirty="0">
                <a:solidFill>
                  <a:srgbClr val="FFFFFF"/>
                </a:solidFill>
                <a:latin typeface="Comic Sans MS"/>
                <a:ea typeface="Comic Sans MS"/>
                <a:cs typeface="Comic Sans MS"/>
                <a:sym typeface="Comic Sans MS"/>
              </a:rPr>
              <a:t>A splash of milk if needed</a:t>
            </a:r>
          </a:p>
          <a:p>
            <a:pPr lvl="0" rtl="0">
              <a:lnSpc>
                <a:spcPct val="115000"/>
              </a:lnSpc>
              <a:spcBef>
                <a:spcPts val="0"/>
              </a:spcBef>
              <a:spcAft>
                <a:spcPts val="1600"/>
              </a:spcAft>
              <a:buNone/>
            </a:pPr>
            <a:endParaRPr sz="1200" dirty="0">
              <a:solidFill>
                <a:srgbClr val="FFFFFF"/>
              </a:solidFill>
              <a:latin typeface="Comic Sans MS"/>
              <a:ea typeface="Comic Sans MS"/>
              <a:cs typeface="Comic Sans MS"/>
              <a:sym typeface="Comic Sans MS"/>
            </a:endParaRPr>
          </a:p>
        </p:txBody>
      </p:sp>
      <p:pic>
        <p:nvPicPr>
          <p:cNvPr id="146" name="Shape 146"/>
          <p:cNvPicPr preferRelativeResize="0"/>
          <p:nvPr/>
        </p:nvPicPr>
        <p:blipFill rotWithShape="1">
          <a:blip r:embed="rId3">
            <a:alphaModFix/>
          </a:blip>
          <a:srcRect b="6829"/>
          <a:stretch/>
        </p:blipFill>
        <p:spPr>
          <a:xfrm>
            <a:off x="5615550" y="1027300"/>
            <a:ext cx="2338799" cy="3183148"/>
          </a:xfrm>
          <a:prstGeom prst="rect">
            <a:avLst/>
          </a:prstGeom>
          <a:noFill/>
          <a:ln>
            <a:noFill/>
          </a:ln>
        </p:spPr>
      </p:pic>
      <p:sp>
        <p:nvSpPr>
          <p:cNvPr id="147" name="Shape 147"/>
          <p:cNvSpPr txBox="1"/>
          <p:nvPr/>
        </p:nvSpPr>
        <p:spPr>
          <a:xfrm>
            <a:off x="220500" y="4587784"/>
            <a:ext cx="8923500" cy="3912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GB" dirty="0">
                <a:solidFill>
                  <a:srgbClr val="FFFFFF"/>
                </a:solidFill>
                <a:latin typeface="Comic Sans MS" panose="030F0702030302020204" pitchFamily="66" charset="0"/>
              </a:rPr>
              <a:t>*This is the traditional welsh cake recipe but some people like to swap the currants for other ingredients such as glacier cherries.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328225" y="133350"/>
            <a:ext cx="8520600" cy="572700"/>
          </a:xfrm>
          <a:prstGeom prst="rect">
            <a:avLst/>
          </a:prstGeom>
          <a:noFill/>
          <a:ln>
            <a:noFill/>
          </a:ln>
        </p:spPr>
        <p:txBody>
          <a:bodyPr lIns="91425" tIns="91425" rIns="91425" bIns="91425" anchor="t" anchorCtr="0">
            <a:noAutofit/>
          </a:bodyPr>
          <a:lstStyle/>
          <a:p>
            <a:pPr lvl="0" rtl="0">
              <a:spcBef>
                <a:spcPts val="0"/>
              </a:spcBef>
              <a:buNone/>
            </a:pPr>
            <a:r>
              <a:rPr lang="en-GB" sz="2800" b="1" dirty="0">
                <a:solidFill>
                  <a:srgbClr val="000000"/>
                </a:solidFill>
              </a:rPr>
              <a:t>How To Make Welsh Cakes?</a:t>
            </a:r>
          </a:p>
        </p:txBody>
      </p:sp>
      <p:sp>
        <p:nvSpPr>
          <p:cNvPr id="153" name="Shape 153"/>
          <p:cNvSpPr txBox="1"/>
          <p:nvPr/>
        </p:nvSpPr>
        <p:spPr>
          <a:xfrm>
            <a:off x="148025" y="706050"/>
            <a:ext cx="8684400" cy="4351150"/>
          </a:xfrm>
          <a:prstGeom prst="rect">
            <a:avLst/>
          </a:prstGeom>
          <a:noFill/>
          <a:ln>
            <a:noFill/>
          </a:ln>
        </p:spPr>
        <p:txBody>
          <a:bodyPr lIns="91425" tIns="91425" rIns="91425" bIns="91425" anchor="t" anchorCtr="0">
            <a:noAutofit/>
          </a:bodyPr>
          <a:lstStyle/>
          <a:p>
            <a:pPr marL="469900" lvl="0" indent="-342900" rtl="0">
              <a:lnSpc>
                <a:spcPct val="150000"/>
              </a:lnSpc>
              <a:spcBef>
                <a:spcPts val="0"/>
              </a:spcBef>
              <a:spcAft>
                <a:spcPts val="1600"/>
              </a:spcAft>
              <a:buClr>
                <a:srgbClr val="FFFFFF"/>
              </a:buClr>
              <a:buSzPct val="100000"/>
              <a:buFont typeface="+mj-lt"/>
              <a:buAutoNum type="arabicPeriod"/>
            </a:pPr>
            <a:r>
              <a:rPr lang="en-GB" dirty="0">
                <a:solidFill>
                  <a:srgbClr val="FFFFFF"/>
                </a:solidFill>
                <a:latin typeface="Comic Sans MS" panose="030F0702030302020204" pitchFamily="66" charset="0"/>
              </a:rPr>
              <a:t>Sift the dry ingredients (flour, baking powder, mixed spice) together into a mixing bowl. </a:t>
            </a:r>
          </a:p>
          <a:p>
            <a:pPr marL="469900" lvl="0" indent="-342900" rtl="0">
              <a:lnSpc>
                <a:spcPct val="150000"/>
              </a:lnSpc>
              <a:spcBef>
                <a:spcPts val="0"/>
              </a:spcBef>
              <a:spcAft>
                <a:spcPts val="1600"/>
              </a:spcAft>
              <a:buClr>
                <a:srgbClr val="FFFFFF"/>
              </a:buClr>
              <a:buSzPct val="100000"/>
              <a:buFont typeface="+mj-lt"/>
              <a:buAutoNum type="arabicPeriod"/>
            </a:pPr>
            <a:r>
              <a:rPr lang="en-GB" dirty="0">
                <a:solidFill>
                  <a:srgbClr val="FFFFFF"/>
                </a:solidFill>
                <a:latin typeface="Comic Sans MS" panose="030F0702030302020204" pitchFamily="66" charset="0"/>
              </a:rPr>
              <a:t>Cut up the butter and add to the flour.  Rub in. </a:t>
            </a:r>
          </a:p>
          <a:p>
            <a:pPr marL="469900" lvl="0" indent="-342900" rtl="0">
              <a:lnSpc>
                <a:spcPct val="150000"/>
              </a:lnSpc>
              <a:spcBef>
                <a:spcPts val="0"/>
              </a:spcBef>
              <a:spcAft>
                <a:spcPts val="1600"/>
              </a:spcAft>
              <a:buClr>
                <a:srgbClr val="FFFFFF"/>
              </a:buClr>
              <a:buSzPct val="100000"/>
              <a:buFont typeface="+mj-lt"/>
              <a:buAutoNum type="arabicPeriod"/>
            </a:pPr>
            <a:r>
              <a:rPr lang="en-GB" dirty="0">
                <a:solidFill>
                  <a:srgbClr val="FFFFFF"/>
                </a:solidFill>
                <a:latin typeface="Comic Sans MS" panose="030F0702030302020204" pitchFamily="66" charset="0"/>
              </a:rPr>
              <a:t>Stir in the sugar and fruit, pour in the egg and mix to form a dough.  Use a little milk if the mixture is a little dry. </a:t>
            </a:r>
          </a:p>
          <a:p>
            <a:pPr marL="469900" lvl="0" indent="-342900" rtl="0">
              <a:lnSpc>
                <a:spcPct val="150000"/>
              </a:lnSpc>
              <a:spcBef>
                <a:spcPts val="0"/>
              </a:spcBef>
              <a:spcAft>
                <a:spcPts val="1600"/>
              </a:spcAft>
              <a:buClr>
                <a:srgbClr val="FFFFFF"/>
              </a:buClr>
              <a:buSzPct val="100000"/>
              <a:buFont typeface="+mj-lt"/>
              <a:buAutoNum type="arabicPeriod"/>
            </a:pPr>
            <a:r>
              <a:rPr lang="en-GB" dirty="0">
                <a:solidFill>
                  <a:srgbClr val="FFFFFF"/>
                </a:solidFill>
                <a:latin typeface="Comic Sans MS" panose="030F0702030302020204" pitchFamily="66" charset="0"/>
              </a:rPr>
              <a:t>Roll the dough out on a lightly floured surface to about the thickness of 1cm. Use a pastry cutter to cut out rounds of diameter 5-6cm. </a:t>
            </a:r>
          </a:p>
          <a:p>
            <a:pPr marL="469900" lvl="0" indent="-342900" rtl="0">
              <a:lnSpc>
                <a:spcPct val="150000"/>
              </a:lnSpc>
              <a:spcBef>
                <a:spcPts val="0"/>
              </a:spcBef>
              <a:spcAft>
                <a:spcPts val="1600"/>
              </a:spcAft>
              <a:buClr>
                <a:srgbClr val="FFFFFF"/>
              </a:buClr>
              <a:buSzPct val="100000"/>
              <a:buFont typeface="+mj-lt"/>
              <a:buAutoNum type="arabicPeriod"/>
            </a:pPr>
            <a:r>
              <a:rPr lang="en-GB" dirty="0">
                <a:solidFill>
                  <a:srgbClr val="FFFFFF"/>
                </a:solidFill>
                <a:latin typeface="Comic Sans MS" panose="030F0702030302020204" pitchFamily="66" charset="0"/>
              </a:rPr>
              <a:t>Cook the cakes on a greased bakestone or griddle until golden, turning halfway through. The heat should not be too high, as the cakes will cook on the outside too quickly, and not in the middle. </a:t>
            </a:r>
          </a:p>
          <a:p>
            <a:pPr marL="469900" lvl="0" indent="-342900" rtl="0">
              <a:lnSpc>
                <a:spcPct val="150000"/>
              </a:lnSpc>
              <a:spcBef>
                <a:spcPts val="0"/>
              </a:spcBef>
              <a:spcAft>
                <a:spcPts val="1600"/>
              </a:spcAft>
              <a:buClr>
                <a:srgbClr val="FFFFFF"/>
              </a:buClr>
              <a:buSzPct val="100000"/>
              <a:buFont typeface="+mj-lt"/>
              <a:buAutoNum type="arabicPeriod"/>
            </a:pPr>
            <a:r>
              <a:rPr lang="en-GB" dirty="0">
                <a:solidFill>
                  <a:srgbClr val="FFFFFF"/>
                </a:solidFill>
                <a:latin typeface="Comic Sans MS" panose="030F0702030302020204" pitchFamily="66" charset="0"/>
              </a:rPr>
              <a:t>Once cooked, sprinkle with caster sugar.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descr="Image result for someone holding welsh cakes"/>
          <p:cNvPicPr preferRelativeResize="0"/>
          <p:nvPr/>
        </p:nvPicPr>
        <p:blipFill>
          <a:blip r:embed="rId3">
            <a:alphaModFix/>
          </a:blip>
          <a:stretch>
            <a:fillRect/>
          </a:stretch>
        </p:blipFill>
        <p:spPr>
          <a:xfrm>
            <a:off x="0" y="0"/>
            <a:ext cx="3469925" cy="2360050"/>
          </a:xfrm>
          <a:prstGeom prst="rect">
            <a:avLst/>
          </a:prstGeom>
          <a:noFill/>
          <a:ln>
            <a:noFill/>
          </a:ln>
        </p:spPr>
      </p:pic>
      <p:pic>
        <p:nvPicPr>
          <p:cNvPr id="159" name="Shape 159" descr="Image result for lady with welsh cakes"/>
          <p:cNvPicPr preferRelativeResize="0"/>
          <p:nvPr/>
        </p:nvPicPr>
        <p:blipFill>
          <a:blip r:embed="rId4">
            <a:alphaModFix/>
          </a:blip>
          <a:stretch>
            <a:fillRect/>
          </a:stretch>
        </p:blipFill>
        <p:spPr>
          <a:xfrm>
            <a:off x="5019375" y="1396700"/>
            <a:ext cx="4124625" cy="2138700"/>
          </a:xfrm>
          <a:prstGeom prst="rect">
            <a:avLst/>
          </a:prstGeom>
          <a:noFill/>
          <a:ln>
            <a:noFill/>
          </a:ln>
        </p:spPr>
      </p:pic>
      <p:pic>
        <p:nvPicPr>
          <p:cNvPr id="160" name="Shape 160" descr="Image result for bakestone and welshcakes"/>
          <p:cNvPicPr preferRelativeResize="0"/>
          <p:nvPr/>
        </p:nvPicPr>
        <p:blipFill>
          <a:blip r:embed="rId5">
            <a:alphaModFix/>
          </a:blip>
          <a:stretch>
            <a:fillRect/>
          </a:stretch>
        </p:blipFill>
        <p:spPr>
          <a:xfrm>
            <a:off x="0" y="2996900"/>
            <a:ext cx="4233725" cy="21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81625"/>
            <a:ext cx="8520600" cy="572700"/>
          </a:xfrm>
          <a:prstGeom prst="rect">
            <a:avLst/>
          </a:prstGeom>
        </p:spPr>
        <p:txBody>
          <a:bodyPr lIns="91425" tIns="91425" rIns="91425" bIns="91425" anchor="t" anchorCtr="0">
            <a:noAutofit/>
          </a:bodyPr>
          <a:lstStyle/>
          <a:p>
            <a:pPr lvl="0">
              <a:spcBef>
                <a:spcPts val="0"/>
              </a:spcBef>
              <a:buNone/>
            </a:pPr>
            <a:r>
              <a:rPr lang="en-GB"/>
              <a:t>FACTS ABOUT WALES</a:t>
            </a:r>
          </a:p>
        </p:txBody>
      </p:sp>
      <p:sp>
        <p:nvSpPr>
          <p:cNvPr id="66" name="Shape 66"/>
          <p:cNvSpPr txBox="1">
            <a:spLocks noGrp="1"/>
          </p:cNvSpPr>
          <p:nvPr>
            <p:ph type="body" idx="1"/>
          </p:nvPr>
        </p:nvSpPr>
        <p:spPr>
          <a:xfrm>
            <a:off x="242575" y="639900"/>
            <a:ext cx="3642000" cy="3863700"/>
          </a:xfrm>
          <a:prstGeom prst="rect">
            <a:avLst/>
          </a:prstGeom>
        </p:spPr>
        <p:txBody>
          <a:bodyPr lIns="91425" tIns="91425" rIns="91425" bIns="91425" anchor="t" anchorCtr="0">
            <a:noAutofit/>
          </a:bodyPr>
          <a:lstStyle/>
          <a:p>
            <a:pPr lvl="0">
              <a:spcBef>
                <a:spcPts val="0"/>
              </a:spcBef>
              <a:buNone/>
            </a:pPr>
            <a:r>
              <a:rPr lang="en-GB" dirty="0">
                <a:latin typeface="+mn-lt"/>
              </a:rPr>
              <a:t>CAPITAL- Cardiff</a:t>
            </a:r>
          </a:p>
          <a:p>
            <a:pPr lvl="0">
              <a:spcBef>
                <a:spcPts val="0"/>
              </a:spcBef>
              <a:buNone/>
            </a:pPr>
            <a:r>
              <a:rPr lang="en-GB" dirty="0">
                <a:latin typeface="+mn-lt"/>
              </a:rPr>
              <a:t>OFFICIAL LANGUAGES-Welsh and English</a:t>
            </a:r>
          </a:p>
          <a:p>
            <a:pPr lvl="0">
              <a:spcBef>
                <a:spcPts val="0"/>
              </a:spcBef>
              <a:buNone/>
            </a:pPr>
            <a:r>
              <a:rPr lang="en-GB" dirty="0">
                <a:latin typeface="+mn-lt"/>
              </a:rPr>
              <a:t>POPULATION-3,063,456</a:t>
            </a:r>
          </a:p>
          <a:p>
            <a:pPr lvl="0">
              <a:spcBef>
                <a:spcPts val="0"/>
              </a:spcBef>
              <a:buNone/>
            </a:pPr>
            <a:r>
              <a:rPr lang="en-GB" dirty="0">
                <a:latin typeface="+mn-lt"/>
              </a:rPr>
              <a:t>CURRENCY-Pound Sterling </a:t>
            </a:r>
          </a:p>
          <a:p>
            <a:pPr lvl="0">
              <a:spcBef>
                <a:spcPts val="0"/>
              </a:spcBef>
              <a:buNone/>
            </a:pPr>
            <a:r>
              <a:rPr lang="en-GB" dirty="0" err="1">
                <a:latin typeface="+mn-lt"/>
              </a:rPr>
              <a:t>ANTHEM~Hen</a:t>
            </a:r>
            <a:r>
              <a:rPr lang="en-GB" dirty="0">
                <a:latin typeface="+mn-lt"/>
              </a:rPr>
              <a:t> </a:t>
            </a:r>
            <a:r>
              <a:rPr lang="en-GB" dirty="0" err="1">
                <a:latin typeface="+mn-lt"/>
              </a:rPr>
              <a:t>Wlad</a:t>
            </a:r>
            <a:r>
              <a:rPr lang="en-GB" dirty="0">
                <a:latin typeface="+mn-lt"/>
              </a:rPr>
              <a:t> </a:t>
            </a:r>
            <a:r>
              <a:rPr lang="en-GB" dirty="0" err="1">
                <a:latin typeface="+mn-lt"/>
              </a:rPr>
              <a:t>Fy</a:t>
            </a:r>
            <a:r>
              <a:rPr lang="en-GB" dirty="0">
                <a:latin typeface="+mn-lt"/>
              </a:rPr>
              <a:t> </a:t>
            </a:r>
            <a:r>
              <a:rPr lang="en-GB" dirty="0" err="1">
                <a:latin typeface="+mn-lt"/>
              </a:rPr>
              <a:t>Nhadau</a:t>
            </a:r>
            <a:endParaRPr lang="en-GB" dirty="0">
              <a:latin typeface="+mn-lt"/>
            </a:endParaRPr>
          </a:p>
          <a:p>
            <a:pPr lvl="0">
              <a:spcBef>
                <a:spcPts val="0"/>
              </a:spcBef>
              <a:buNone/>
            </a:pPr>
            <a:r>
              <a:rPr lang="en-GB" dirty="0">
                <a:latin typeface="+mn-lt"/>
              </a:rPr>
              <a:t>FLAG~</a:t>
            </a:r>
          </a:p>
          <a:p>
            <a:pPr lvl="0">
              <a:spcBef>
                <a:spcPts val="0"/>
              </a:spcBef>
              <a:buNone/>
            </a:pPr>
            <a:endParaRPr dirty="0">
              <a:latin typeface="+mn-lt"/>
            </a:endParaRPr>
          </a:p>
        </p:txBody>
      </p:sp>
      <p:pic>
        <p:nvPicPr>
          <p:cNvPr id="67" name="Shape 67" descr="Flag of Wales"/>
          <p:cNvPicPr preferRelativeResize="0"/>
          <p:nvPr/>
        </p:nvPicPr>
        <p:blipFill>
          <a:blip r:embed="rId3">
            <a:alphaModFix/>
          </a:blip>
          <a:stretch>
            <a:fillRect/>
          </a:stretch>
        </p:blipFill>
        <p:spPr>
          <a:xfrm>
            <a:off x="1173075" y="3616375"/>
            <a:ext cx="2291450" cy="1374875"/>
          </a:xfrm>
          <a:prstGeom prst="rect">
            <a:avLst/>
          </a:prstGeom>
          <a:noFill/>
          <a:ln>
            <a:noFill/>
          </a:ln>
        </p:spPr>
      </p:pic>
      <p:pic>
        <p:nvPicPr>
          <p:cNvPr id="68" name="Shape 68"/>
          <p:cNvPicPr preferRelativeResize="0"/>
          <p:nvPr/>
        </p:nvPicPr>
        <p:blipFill>
          <a:blip r:embed="rId4">
            <a:alphaModFix/>
          </a:blip>
          <a:stretch>
            <a:fillRect/>
          </a:stretch>
        </p:blipFill>
        <p:spPr>
          <a:xfrm>
            <a:off x="3606050" y="541924"/>
            <a:ext cx="5422675" cy="4072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698" y="133350"/>
            <a:ext cx="8520600" cy="572700"/>
          </a:xfrm>
          <a:prstGeom prst="rect">
            <a:avLst/>
          </a:prstGeom>
        </p:spPr>
        <p:txBody>
          <a:bodyPr lIns="91425" tIns="91425" rIns="91425" bIns="91425" anchor="t" anchorCtr="0">
            <a:noAutofit/>
          </a:bodyPr>
          <a:lstStyle/>
          <a:p>
            <a:pPr lvl="0">
              <a:spcBef>
                <a:spcPts val="0"/>
              </a:spcBef>
              <a:buNone/>
            </a:pPr>
            <a:r>
              <a:rPr lang="en-GB" dirty="0"/>
              <a:t>TRADITIONS</a:t>
            </a:r>
          </a:p>
        </p:txBody>
      </p:sp>
      <p:sp>
        <p:nvSpPr>
          <p:cNvPr id="74" name="Shape 74"/>
          <p:cNvSpPr txBox="1">
            <a:spLocks noGrp="1"/>
          </p:cNvSpPr>
          <p:nvPr>
            <p:ph type="body" idx="1"/>
          </p:nvPr>
        </p:nvSpPr>
        <p:spPr>
          <a:xfrm>
            <a:off x="152400" y="742950"/>
            <a:ext cx="8851800" cy="3825925"/>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Welsh Love Spoons are a tradition dating back to the 17th century and make a great gift for many occasions.</a:t>
            </a:r>
          </a:p>
          <a:p>
            <a:pPr marL="514350" lvl="0" indent="-285750" rtl="0">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Welsh recipes include Welsh cakes and </a:t>
            </a:r>
            <a:r>
              <a:rPr lang="en-GB" dirty="0" err="1">
                <a:latin typeface="Arial" panose="020B0604020202020204" pitchFamily="34" charset="0"/>
                <a:cs typeface="Arial" panose="020B0604020202020204" pitchFamily="34" charset="0"/>
              </a:rPr>
              <a:t>cawl</a:t>
            </a:r>
            <a:r>
              <a:rPr lang="en-GB" dirty="0">
                <a:latin typeface="Arial" panose="020B0604020202020204" pitchFamily="34" charset="0"/>
                <a:cs typeface="Arial" panose="020B0604020202020204" pitchFamily="34" charset="0"/>
              </a:rPr>
              <a:t> which is similar to a thick, chunky soup.</a:t>
            </a:r>
          </a:p>
          <a:p>
            <a:pPr marL="514350" lvl="0" indent="-285750" rtl="0">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St </a:t>
            </a:r>
            <a:r>
              <a:rPr lang="en-GB" dirty="0" err="1">
                <a:latin typeface="Arial" panose="020B0604020202020204" pitchFamily="34" charset="0"/>
                <a:cs typeface="Arial" panose="020B0604020202020204" pitchFamily="34" charset="0"/>
              </a:rPr>
              <a:t>Dwynwen’s</a:t>
            </a:r>
            <a:r>
              <a:rPr lang="en-GB" dirty="0">
                <a:latin typeface="Arial" panose="020B0604020202020204" pitchFamily="34" charset="0"/>
                <a:cs typeface="Arial" panose="020B0604020202020204" pitchFamily="34" charset="0"/>
              </a:rPr>
              <a:t> Day, each year on the 25th January we celebrate                      </a:t>
            </a:r>
            <a:r>
              <a:rPr lang="en-GB" dirty="0" err="1">
                <a:latin typeface="Arial" panose="020B0604020202020204" pitchFamily="34" charset="0"/>
                <a:cs typeface="Arial" panose="020B0604020202020204" pitchFamily="34" charset="0"/>
              </a:rPr>
              <a:t>Diwrnod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Santes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Dwynwen</a:t>
            </a:r>
            <a:r>
              <a:rPr lang="en-GB" dirty="0">
                <a:latin typeface="Arial" panose="020B0604020202020204" pitchFamily="34" charset="0"/>
                <a:cs typeface="Arial" panose="020B0604020202020204" pitchFamily="34" charset="0"/>
              </a:rPr>
              <a:t> to show our love to one another.</a:t>
            </a:r>
          </a:p>
          <a:p>
            <a:pPr marL="514350" lvl="0" indent="-285750" rtl="0">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The Harp is regarded as our national instrument.</a:t>
            </a:r>
          </a:p>
          <a:p>
            <a:pPr marL="514350" lvl="0" indent="-285750" rtl="0">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Each year, many people in Wales enjoy participating in the </a:t>
            </a:r>
            <a:r>
              <a:rPr lang="en-GB" dirty="0" smtClean="0">
                <a:latin typeface="Arial" panose="020B0604020202020204" pitchFamily="34" charset="0"/>
                <a:cs typeface="Arial" panose="020B0604020202020204" pitchFamily="34" charset="0"/>
              </a:rPr>
              <a:t>                      National </a:t>
            </a:r>
            <a:r>
              <a:rPr lang="en-GB" dirty="0">
                <a:latin typeface="Arial" panose="020B0604020202020204" pitchFamily="34" charset="0"/>
                <a:cs typeface="Arial" panose="020B0604020202020204" pitchFamily="34" charset="0"/>
              </a:rPr>
              <a:t>Eisteddfod. </a:t>
            </a:r>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a national celebration of the Arts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music, literature, </a:t>
            </a:r>
            <a:r>
              <a:rPr lang="en-GB" dirty="0" smtClean="0">
                <a:latin typeface="Arial" panose="020B0604020202020204" pitchFamily="34" charset="0"/>
                <a:cs typeface="Arial" panose="020B0604020202020204" pitchFamily="34" charset="0"/>
              </a:rPr>
              <a:t>dance </a:t>
            </a:r>
            <a:r>
              <a:rPr lang="en-GB" dirty="0">
                <a:latin typeface="Arial" panose="020B0604020202020204" pitchFamily="34" charset="0"/>
                <a:cs typeface="Arial" panose="020B0604020202020204" pitchFamily="34" charset="0"/>
              </a:rPr>
              <a:t>and drama)</a:t>
            </a:r>
          </a:p>
        </p:txBody>
      </p:sp>
      <p:pic>
        <p:nvPicPr>
          <p:cNvPr id="75" name="Shape 75"/>
          <p:cNvPicPr preferRelativeResize="0"/>
          <p:nvPr/>
        </p:nvPicPr>
        <p:blipFill>
          <a:blip r:embed="rId3">
            <a:alphaModFix/>
          </a:blip>
          <a:stretch>
            <a:fillRect/>
          </a:stretch>
        </p:blipFill>
        <p:spPr>
          <a:xfrm>
            <a:off x="7613025" y="2149050"/>
            <a:ext cx="910899" cy="1238817"/>
          </a:xfrm>
          <a:prstGeom prst="rect">
            <a:avLst/>
          </a:prstGeom>
          <a:noFill/>
          <a:ln>
            <a:noFill/>
          </a:ln>
        </p:spPr>
      </p:pic>
      <p:pic>
        <p:nvPicPr>
          <p:cNvPr id="76" name="Shape 76"/>
          <p:cNvPicPr preferRelativeResize="0"/>
          <p:nvPr/>
        </p:nvPicPr>
        <p:blipFill>
          <a:blip r:embed="rId4">
            <a:alphaModFix/>
          </a:blip>
          <a:stretch>
            <a:fillRect/>
          </a:stretch>
        </p:blipFill>
        <p:spPr>
          <a:xfrm>
            <a:off x="7026887" y="3749173"/>
            <a:ext cx="2083174" cy="12504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182850"/>
            <a:ext cx="8520600" cy="572700"/>
          </a:xfrm>
          <a:prstGeom prst="rect">
            <a:avLst/>
          </a:prstGeom>
        </p:spPr>
        <p:txBody>
          <a:bodyPr lIns="91425" tIns="91425" rIns="91425" bIns="91425" anchor="t" anchorCtr="0">
            <a:noAutofit/>
          </a:bodyPr>
          <a:lstStyle/>
          <a:p>
            <a:pPr lvl="0">
              <a:spcBef>
                <a:spcPts val="0"/>
              </a:spcBef>
              <a:buNone/>
            </a:pPr>
            <a:r>
              <a:rPr lang="en-GB" dirty="0"/>
              <a:t>WELSH </a:t>
            </a:r>
            <a:r>
              <a:rPr lang="en-GB" dirty="0" smtClean="0"/>
              <a:t>LANGUAGE</a:t>
            </a:r>
            <a:endParaRPr lang="en-GB" dirty="0"/>
          </a:p>
        </p:txBody>
      </p:sp>
      <p:sp>
        <p:nvSpPr>
          <p:cNvPr id="82" name="Shape 82"/>
          <p:cNvSpPr txBox="1">
            <a:spLocks noGrp="1"/>
          </p:cNvSpPr>
          <p:nvPr>
            <p:ph type="body" idx="1"/>
          </p:nvPr>
        </p:nvSpPr>
        <p:spPr>
          <a:xfrm>
            <a:off x="164400" y="819150"/>
            <a:ext cx="5626800" cy="4147500"/>
          </a:xfrm>
          <a:prstGeom prst="rect">
            <a:avLst/>
          </a:prstGeom>
        </p:spPr>
        <p:txBody>
          <a:bodyPr lIns="91425" tIns="91425" rIns="91425" bIns="91425" anchor="t" anchorCtr="0">
            <a:noAutofit/>
          </a:bodyPr>
          <a:lstStyle/>
          <a:p>
            <a:pPr lvl="0">
              <a:spcBef>
                <a:spcPts val="0"/>
              </a:spcBef>
              <a:buNone/>
            </a:pPr>
            <a:r>
              <a:rPr lang="en-GB" dirty="0">
                <a:latin typeface="Arial" panose="020B0604020202020204" pitchFamily="34" charset="0"/>
                <a:cs typeface="Arial" panose="020B0604020202020204" pitchFamily="34" charset="0"/>
              </a:rPr>
              <a:t>Welsh is a Celtic language spoken in Wales by about 740,000 people, and in the Welsh colony in Patagonia, Argentina by several hundred people. </a:t>
            </a:r>
          </a:p>
          <a:p>
            <a:pPr lvl="0">
              <a:spcBef>
                <a:spcPts val="0"/>
              </a:spcBef>
              <a:buNone/>
            </a:pPr>
            <a:r>
              <a:rPr lang="en-GB" dirty="0">
                <a:latin typeface="Arial" panose="020B0604020202020204" pitchFamily="34" charset="0"/>
                <a:cs typeface="Arial" panose="020B0604020202020204" pitchFamily="34" charset="0"/>
              </a:rPr>
              <a:t>Some Simple Welsh Phrases:</a:t>
            </a:r>
          </a:p>
          <a:p>
            <a:pPr marL="285750" lvl="0" indent="-285750">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Shwmae</a:t>
            </a:r>
            <a:r>
              <a:rPr lang="en-GB" dirty="0">
                <a:latin typeface="Arial" panose="020B0604020202020204" pitchFamily="34" charset="0"/>
                <a:cs typeface="Arial" panose="020B0604020202020204" pitchFamily="34" charset="0"/>
              </a:rPr>
              <a:t>’ - This is the general polite greeting. It means hello or how are you?. </a:t>
            </a:r>
          </a:p>
          <a:p>
            <a:pPr marL="285750" lvl="0" indent="-285750">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‘Bore da’ - Good morning</a:t>
            </a:r>
          </a:p>
          <a:p>
            <a:pPr marL="285750" lvl="0" indent="-285750">
              <a:spcBef>
                <a:spcPts val="0"/>
              </a:spcBef>
              <a:buFont typeface="Arial" panose="020B0604020202020204" pitchFamily="34" charset="0"/>
              <a:buChar char="•"/>
            </a:pPr>
            <a:r>
              <a:rPr lang="en-GB" dirty="0">
                <a:solidFill>
                  <a:srgbClr val="D9D9D9"/>
                </a:solidFill>
                <a:latin typeface="Arial" panose="020B0604020202020204" pitchFamily="34" charset="0"/>
                <a:cs typeface="Arial" panose="020B0604020202020204" pitchFamily="34" charset="0"/>
              </a:rPr>
              <a:t>‘Llanfair­pwllgwyngyll­gogery­chwyrn­drobwll­llan­tysilio­gogo­goch’ - a town in north Wale</a:t>
            </a:r>
            <a:r>
              <a:rPr lang="en-GB" b="1" dirty="0">
                <a:solidFill>
                  <a:srgbClr val="EFEFEF"/>
                </a:solidFill>
                <a:latin typeface="Arial" panose="020B0604020202020204" pitchFamily="34" charset="0"/>
                <a:cs typeface="Arial" panose="020B0604020202020204" pitchFamily="34" charset="0"/>
              </a:rPr>
              <a:t>s</a:t>
            </a:r>
          </a:p>
        </p:txBody>
      </p:sp>
      <p:pic>
        <p:nvPicPr>
          <p:cNvPr id="83" name="Shape 83"/>
          <p:cNvPicPr preferRelativeResize="0"/>
          <p:nvPr/>
        </p:nvPicPr>
        <p:blipFill>
          <a:blip r:embed="rId3">
            <a:alphaModFix/>
          </a:blip>
          <a:stretch>
            <a:fillRect/>
          </a:stretch>
        </p:blipFill>
        <p:spPr>
          <a:xfrm>
            <a:off x="5791200" y="514350"/>
            <a:ext cx="3120000" cy="39578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GB"/>
              <a:t>CARMARTHENSHIRE - Where we live</a:t>
            </a:r>
          </a:p>
        </p:txBody>
      </p:sp>
      <p:sp>
        <p:nvSpPr>
          <p:cNvPr id="89" name="Shape 8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GB" dirty="0">
                <a:latin typeface="Arial" panose="020B0604020202020204" pitchFamily="34" charset="0"/>
                <a:cs typeface="Arial" panose="020B0604020202020204" pitchFamily="34" charset="0"/>
              </a:rPr>
              <a:t>County Town: Carmarthen</a:t>
            </a:r>
          </a:p>
          <a:p>
            <a:pPr lvl="0">
              <a:spcBef>
                <a:spcPts val="0"/>
              </a:spcBef>
              <a:buNone/>
            </a:pPr>
            <a:r>
              <a:rPr lang="en-GB" dirty="0">
                <a:latin typeface="Arial" panose="020B0604020202020204" pitchFamily="34" charset="0"/>
                <a:cs typeface="Arial" panose="020B0604020202020204" pitchFamily="34" charset="0"/>
              </a:rPr>
              <a:t>Largest Town: Llanelli</a:t>
            </a:r>
          </a:p>
          <a:p>
            <a:pPr lvl="0">
              <a:spcBef>
                <a:spcPts val="0"/>
              </a:spcBef>
              <a:buNone/>
            </a:pPr>
            <a:r>
              <a:rPr lang="en-GB" dirty="0">
                <a:latin typeface="Arial" panose="020B0604020202020204" pitchFamily="34" charset="0"/>
                <a:cs typeface="Arial" panose="020B0604020202020204" pitchFamily="34" charset="0"/>
              </a:rPr>
              <a:t>Population: 185,000</a:t>
            </a:r>
          </a:p>
          <a:p>
            <a:pPr lvl="0">
              <a:spcBef>
                <a:spcPts val="0"/>
              </a:spcBef>
              <a:buNone/>
            </a:pPr>
            <a:r>
              <a:rPr lang="en-GB" dirty="0">
                <a:latin typeface="Arial" panose="020B0604020202020204" pitchFamily="34" charset="0"/>
                <a:cs typeface="Arial" panose="020B0604020202020204" pitchFamily="34" charset="0"/>
              </a:rPr>
              <a:t>Language: Welsh/English</a:t>
            </a:r>
          </a:p>
          <a:p>
            <a:pPr lvl="0">
              <a:spcBef>
                <a:spcPts val="0"/>
              </a:spcBef>
              <a:buNone/>
            </a:pPr>
            <a:endParaRPr dirty="0">
              <a:latin typeface="Arial" panose="020B0604020202020204" pitchFamily="34" charset="0"/>
              <a:cs typeface="Arial" panose="020B0604020202020204" pitchFamily="34" charset="0"/>
            </a:endParaRPr>
          </a:p>
        </p:txBody>
      </p:sp>
      <p:pic>
        <p:nvPicPr>
          <p:cNvPr id="90" name="Shape 90" descr="Skyline of County of Carmarthenshire"/>
          <p:cNvPicPr preferRelativeResize="0"/>
          <p:nvPr/>
        </p:nvPicPr>
        <p:blipFill>
          <a:blip r:embed="rId3">
            <a:alphaModFix/>
          </a:blip>
          <a:stretch>
            <a:fillRect/>
          </a:stretch>
        </p:blipFill>
        <p:spPr>
          <a:xfrm>
            <a:off x="6823976" y="1152475"/>
            <a:ext cx="2008325" cy="3416400"/>
          </a:xfrm>
          <a:prstGeom prst="rect">
            <a:avLst/>
          </a:prstGeom>
          <a:noFill/>
          <a:ln>
            <a:noFill/>
          </a:ln>
        </p:spPr>
      </p:pic>
      <p:pic>
        <p:nvPicPr>
          <p:cNvPr id="91" name="Shape 91"/>
          <p:cNvPicPr preferRelativeResize="0"/>
          <p:nvPr/>
        </p:nvPicPr>
        <p:blipFill>
          <a:blip r:embed="rId4">
            <a:alphaModFix/>
          </a:blip>
          <a:stretch>
            <a:fillRect/>
          </a:stretch>
        </p:blipFill>
        <p:spPr>
          <a:xfrm>
            <a:off x="3714125" y="1223881"/>
            <a:ext cx="2658788" cy="3416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Traditional Welsh Dishes</a:t>
            </a:r>
          </a:p>
        </p:txBody>
      </p:sp>
      <p:sp>
        <p:nvSpPr>
          <p:cNvPr id="97" name="Shape 97"/>
          <p:cNvSpPr txBox="1">
            <a:spLocks noGrp="1"/>
          </p:cNvSpPr>
          <p:nvPr>
            <p:ph type="body" idx="1"/>
          </p:nvPr>
        </p:nvSpPr>
        <p:spPr>
          <a:xfrm>
            <a:off x="311700" y="1152474"/>
            <a:ext cx="6373500" cy="3705275"/>
          </a:xfrm>
          <a:prstGeom prst="rect">
            <a:avLst/>
          </a:prstGeom>
        </p:spPr>
        <p:txBody>
          <a:bodyPr lIns="91425" tIns="91425" rIns="91425" bIns="91425" anchor="t" anchorCtr="0">
            <a:noAutofit/>
          </a:bodyPr>
          <a:lstStyle/>
          <a:p>
            <a:pPr marL="285750" lvl="0" indent="-285750">
              <a:spcBef>
                <a:spcPts val="0"/>
              </a:spcBef>
              <a:buFont typeface="Arial" panose="020B0604020202020204" pitchFamily="34" charset="0"/>
              <a:buChar char="•"/>
            </a:pPr>
            <a:r>
              <a:rPr lang="en-GB" dirty="0">
                <a:latin typeface="+mn-lt"/>
              </a:rPr>
              <a:t>A traditional dish that most people in Wales like to eat is </a:t>
            </a:r>
            <a:r>
              <a:rPr lang="en-GB" dirty="0" err="1">
                <a:latin typeface="+mn-lt"/>
              </a:rPr>
              <a:t>Cawl</a:t>
            </a:r>
            <a:r>
              <a:rPr lang="en-GB" dirty="0">
                <a:latin typeface="+mn-lt"/>
              </a:rPr>
              <a:t>, this is a type of broth(thinner than soup) with pieces of cut up vegetable and meat in it. It is served warm and usually with homemade bread. </a:t>
            </a:r>
          </a:p>
          <a:p>
            <a:pPr marL="285750" lvl="0" indent="-285750">
              <a:spcBef>
                <a:spcPts val="0"/>
              </a:spcBef>
              <a:buFont typeface="Arial" panose="020B0604020202020204" pitchFamily="34" charset="0"/>
              <a:buChar char="•"/>
            </a:pPr>
            <a:r>
              <a:rPr lang="en-GB" dirty="0">
                <a:latin typeface="+mn-lt"/>
              </a:rPr>
              <a:t>A traditional dessert is Bara </a:t>
            </a:r>
            <a:r>
              <a:rPr lang="en-GB" dirty="0" err="1">
                <a:latin typeface="+mn-lt"/>
              </a:rPr>
              <a:t>Brith</a:t>
            </a:r>
            <a:r>
              <a:rPr lang="en-GB" dirty="0">
                <a:latin typeface="+mn-lt"/>
              </a:rPr>
              <a:t>, this is a fruit loaf with raisins and currents but also sometimes with dried red fruits. </a:t>
            </a:r>
          </a:p>
          <a:p>
            <a:pPr marL="285750" lvl="0" indent="-285750">
              <a:spcBef>
                <a:spcPts val="0"/>
              </a:spcBef>
              <a:buFont typeface="Arial" panose="020B0604020202020204" pitchFamily="34" charset="0"/>
              <a:buChar char="•"/>
            </a:pPr>
            <a:r>
              <a:rPr lang="en-GB" dirty="0">
                <a:latin typeface="+mn-lt"/>
              </a:rPr>
              <a:t>Many people also like the meal faggots, chips, peas and gravy. Faggots are basically scraps of meat wrapped in bacon with onions and breadcrumbs. </a:t>
            </a:r>
          </a:p>
          <a:p>
            <a:pPr marL="285750" lvl="0" indent="-285750">
              <a:spcBef>
                <a:spcPts val="0"/>
              </a:spcBef>
              <a:buFont typeface="Arial" panose="020B0604020202020204" pitchFamily="34" charset="0"/>
              <a:buChar char="•"/>
            </a:pPr>
            <a:endParaRPr dirty="0">
              <a:latin typeface="+mn-lt"/>
            </a:endParaRPr>
          </a:p>
        </p:txBody>
      </p:sp>
      <p:pic>
        <p:nvPicPr>
          <p:cNvPr id="98" name="Shape 98"/>
          <p:cNvPicPr preferRelativeResize="0"/>
          <p:nvPr/>
        </p:nvPicPr>
        <p:blipFill>
          <a:blip r:embed="rId3">
            <a:alphaModFix/>
          </a:blip>
          <a:stretch>
            <a:fillRect/>
          </a:stretch>
        </p:blipFill>
        <p:spPr>
          <a:xfrm>
            <a:off x="6635849" y="445024"/>
            <a:ext cx="2302799" cy="1580374"/>
          </a:xfrm>
          <a:prstGeom prst="rect">
            <a:avLst/>
          </a:prstGeom>
          <a:noFill/>
          <a:ln>
            <a:noFill/>
          </a:ln>
        </p:spPr>
      </p:pic>
      <p:pic>
        <p:nvPicPr>
          <p:cNvPr id="99" name="Shape 99"/>
          <p:cNvPicPr preferRelativeResize="0"/>
          <p:nvPr/>
        </p:nvPicPr>
        <p:blipFill>
          <a:blip r:embed="rId4">
            <a:alphaModFix/>
          </a:blip>
          <a:stretch>
            <a:fillRect/>
          </a:stretch>
        </p:blipFill>
        <p:spPr>
          <a:xfrm>
            <a:off x="6739500" y="2112961"/>
            <a:ext cx="2095500" cy="1495424"/>
          </a:xfrm>
          <a:prstGeom prst="rect">
            <a:avLst/>
          </a:prstGeom>
          <a:noFill/>
          <a:ln>
            <a:noFill/>
          </a:ln>
        </p:spPr>
      </p:pic>
      <p:pic>
        <p:nvPicPr>
          <p:cNvPr id="100" name="Shape 100"/>
          <p:cNvPicPr preferRelativeResize="0"/>
          <p:nvPr/>
        </p:nvPicPr>
        <p:blipFill>
          <a:blip r:embed="rId5">
            <a:alphaModFix/>
          </a:blip>
          <a:stretch>
            <a:fillRect/>
          </a:stretch>
        </p:blipFill>
        <p:spPr>
          <a:xfrm>
            <a:off x="6565750" y="3695925"/>
            <a:ext cx="2443000" cy="13050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143450"/>
            <a:ext cx="8520600" cy="572700"/>
          </a:xfrm>
          <a:prstGeom prst="rect">
            <a:avLst/>
          </a:prstGeom>
        </p:spPr>
        <p:txBody>
          <a:bodyPr lIns="91425" tIns="91425" rIns="91425" bIns="91425" anchor="t" anchorCtr="0">
            <a:noAutofit/>
          </a:bodyPr>
          <a:lstStyle/>
          <a:p>
            <a:pPr lvl="0">
              <a:spcBef>
                <a:spcPts val="0"/>
              </a:spcBef>
              <a:buNone/>
            </a:pPr>
            <a:r>
              <a:rPr lang="en-GB" dirty="0"/>
              <a:t>Agricultural </a:t>
            </a:r>
            <a:r>
              <a:rPr lang="en-GB" dirty="0" smtClean="0"/>
              <a:t>Products</a:t>
            </a:r>
            <a:endParaRPr lang="en-GB" dirty="0"/>
          </a:p>
        </p:txBody>
      </p:sp>
      <p:sp>
        <p:nvSpPr>
          <p:cNvPr id="106" name="Shape 106"/>
          <p:cNvSpPr txBox="1">
            <a:spLocks noGrp="1"/>
          </p:cNvSpPr>
          <p:nvPr>
            <p:ph type="body" idx="1"/>
          </p:nvPr>
        </p:nvSpPr>
        <p:spPr>
          <a:xfrm>
            <a:off x="120625" y="667050"/>
            <a:ext cx="8893800" cy="3416400"/>
          </a:xfrm>
          <a:prstGeom prst="rect">
            <a:avLst/>
          </a:prstGeom>
        </p:spPr>
        <p:txBody>
          <a:bodyPr lIns="91425" tIns="91425" rIns="91425" bIns="91425" anchor="t" anchorCtr="0">
            <a:noAutofit/>
          </a:bodyPr>
          <a:lstStyle/>
          <a:p>
            <a:pPr lvl="0">
              <a:spcBef>
                <a:spcPts val="0"/>
              </a:spcBef>
              <a:buNone/>
            </a:pPr>
            <a:r>
              <a:rPr lang="en-GB" dirty="0">
                <a:latin typeface="+mn-lt"/>
              </a:rPr>
              <a:t>Wales is a wet and mountainous country with much land unsuitable for growing crops. The Welsh countryside is dominated by one animal in particular - the sheep.</a:t>
            </a:r>
          </a:p>
          <a:p>
            <a:pPr lvl="0">
              <a:spcBef>
                <a:spcPts val="0"/>
              </a:spcBef>
              <a:buNone/>
            </a:pPr>
            <a:r>
              <a:rPr lang="en-GB" dirty="0">
                <a:latin typeface="+mn-lt"/>
              </a:rPr>
              <a:t>Many Welsh products now have European Union protected status.  This includes Welsh lamb and beef, coracle caught salmon, Halen Môn, Carmarthen Ham and even Welsh Wine!</a:t>
            </a:r>
          </a:p>
          <a:p>
            <a:pPr lvl="0">
              <a:spcBef>
                <a:spcPts val="0"/>
              </a:spcBef>
              <a:buNone/>
            </a:pPr>
            <a:r>
              <a:rPr lang="en-GB" dirty="0">
                <a:latin typeface="+mn-lt"/>
              </a:rPr>
              <a:t>As many Welsh towns are by the coast, fish and seafood products such as cockles and </a:t>
            </a:r>
            <a:r>
              <a:rPr lang="en-GB" dirty="0" err="1">
                <a:latin typeface="+mn-lt"/>
              </a:rPr>
              <a:t>laverbread</a:t>
            </a:r>
            <a:r>
              <a:rPr lang="en-GB" dirty="0">
                <a:latin typeface="+mn-lt"/>
              </a:rPr>
              <a:t> (seaweed) were eaten traditionally throughout Wales.  The full Welsh breakfast typically includes these two ingredients along with bacon, eggs, mushrooms and beans.</a:t>
            </a:r>
          </a:p>
        </p:txBody>
      </p:sp>
      <p:pic>
        <p:nvPicPr>
          <p:cNvPr id="107" name="Shape 107" descr="gwin.png"/>
          <p:cNvPicPr preferRelativeResize="0"/>
          <p:nvPr/>
        </p:nvPicPr>
        <p:blipFill>
          <a:blip r:embed="rId3">
            <a:alphaModFix/>
          </a:blip>
          <a:stretch>
            <a:fillRect/>
          </a:stretch>
        </p:blipFill>
        <p:spPr>
          <a:xfrm>
            <a:off x="3929997" y="3994350"/>
            <a:ext cx="2171202" cy="1099824"/>
          </a:xfrm>
          <a:prstGeom prst="rect">
            <a:avLst/>
          </a:prstGeom>
          <a:noFill/>
          <a:ln>
            <a:noFill/>
          </a:ln>
        </p:spPr>
      </p:pic>
      <p:pic>
        <p:nvPicPr>
          <p:cNvPr id="108" name="Shape 108" descr="coracle.png"/>
          <p:cNvPicPr preferRelativeResize="0"/>
          <p:nvPr/>
        </p:nvPicPr>
        <p:blipFill>
          <a:blip r:embed="rId4">
            <a:alphaModFix/>
          </a:blip>
          <a:stretch>
            <a:fillRect/>
          </a:stretch>
        </p:blipFill>
        <p:spPr>
          <a:xfrm>
            <a:off x="532475" y="4008004"/>
            <a:ext cx="2117298" cy="1072516"/>
          </a:xfrm>
          <a:prstGeom prst="rect">
            <a:avLst/>
          </a:prstGeom>
          <a:noFill/>
          <a:ln>
            <a:noFill/>
          </a:ln>
        </p:spPr>
      </p:pic>
      <p:pic>
        <p:nvPicPr>
          <p:cNvPr id="109" name="Shape 109" descr="halen moin.jpg"/>
          <p:cNvPicPr preferRelativeResize="0"/>
          <p:nvPr/>
        </p:nvPicPr>
        <p:blipFill>
          <a:blip r:embed="rId5">
            <a:alphaModFix/>
          </a:blip>
          <a:stretch>
            <a:fillRect/>
          </a:stretch>
        </p:blipFill>
        <p:spPr>
          <a:xfrm>
            <a:off x="2768279" y="3994350"/>
            <a:ext cx="1043200" cy="1099825"/>
          </a:xfrm>
          <a:prstGeom prst="rect">
            <a:avLst/>
          </a:prstGeom>
          <a:noFill/>
          <a:ln>
            <a:noFill/>
          </a:ln>
        </p:spPr>
      </p:pic>
      <p:pic>
        <p:nvPicPr>
          <p:cNvPr id="110" name="Shape 110" descr="Welsh-Breakfast.jpg"/>
          <p:cNvPicPr preferRelativeResize="0"/>
          <p:nvPr/>
        </p:nvPicPr>
        <p:blipFill>
          <a:blip r:embed="rId6">
            <a:alphaModFix/>
          </a:blip>
          <a:stretch>
            <a:fillRect/>
          </a:stretch>
        </p:blipFill>
        <p:spPr>
          <a:xfrm>
            <a:off x="6165575" y="3994350"/>
            <a:ext cx="2193624" cy="1099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38912" y="0"/>
            <a:ext cx="8188500" cy="521100"/>
          </a:xfrm>
          <a:prstGeom prst="rect">
            <a:avLst/>
          </a:prstGeom>
        </p:spPr>
        <p:txBody>
          <a:bodyPr lIns="91425" tIns="91425" rIns="91425" bIns="91425" anchor="t" anchorCtr="0">
            <a:noAutofit/>
          </a:bodyPr>
          <a:lstStyle/>
          <a:p>
            <a:pPr lvl="0">
              <a:spcBef>
                <a:spcPts val="0"/>
              </a:spcBef>
              <a:buNone/>
            </a:pPr>
            <a:r>
              <a:rPr lang="en-GB" sz="2800" dirty="0"/>
              <a:t>Special Occasions - Eisteddfod/</a:t>
            </a:r>
            <a:r>
              <a:rPr lang="en-GB" sz="2800" dirty="0" err="1"/>
              <a:t>Cawl</a:t>
            </a:r>
            <a:r>
              <a:rPr lang="en-GB" sz="2800" dirty="0"/>
              <a:t> a </a:t>
            </a:r>
            <a:r>
              <a:rPr lang="en-GB" sz="2800" dirty="0" err="1" smtClean="0"/>
              <a:t>Chân</a:t>
            </a:r>
            <a:r>
              <a:rPr lang="en-GB" sz="2800" dirty="0" smtClean="0"/>
              <a:t> </a:t>
            </a:r>
            <a:endParaRPr lang="en-GB" sz="2800" dirty="0"/>
          </a:p>
        </p:txBody>
      </p:sp>
      <p:sp>
        <p:nvSpPr>
          <p:cNvPr id="116" name="Shape 116"/>
          <p:cNvSpPr txBox="1">
            <a:spLocks noGrp="1"/>
          </p:cNvSpPr>
          <p:nvPr>
            <p:ph type="body" idx="1"/>
          </p:nvPr>
        </p:nvSpPr>
        <p:spPr>
          <a:xfrm>
            <a:off x="1661650" y="339475"/>
            <a:ext cx="8520600" cy="3416400"/>
          </a:xfrm>
          <a:prstGeom prst="rect">
            <a:avLst/>
          </a:prstGeom>
        </p:spPr>
        <p:txBody>
          <a:bodyPr lIns="91425" tIns="91425" rIns="91425" bIns="91425" anchor="t" anchorCtr="0">
            <a:noAutofit/>
          </a:bodyPr>
          <a:lstStyle/>
          <a:p>
            <a:pPr lvl="0">
              <a:spcBef>
                <a:spcPts val="0"/>
              </a:spcBef>
              <a:buNone/>
            </a:pPr>
            <a:r>
              <a:rPr lang="en-GB" u="sng">
                <a:solidFill>
                  <a:schemeClr val="hlink"/>
                </a:solidFill>
                <a:hlinkClick r:id="rId3"/>
              </a:rPr>
              <a:t>https://www.youtube.com/watch?v=15ehsXVghr0</a:t>
            </a:r>
          </a:p>
          <a:p>
            <a:pPr lvl="0">
              <a:spcBef>
                <a:spcPts val="0"/>
              </a:spcBef>
              <a:buNone/>
            </a:pPr>
            <a:endParaRPr/>
          </a:p>
        </p:txBody>
      </p:sp>
      <p:pic>
        <p:nvPicPr>
          <p:cNvPr id="117" name="Shape 117" descr="Image result for cawl a chan"/>
          <p:cNvPicPr preferRelativeResize="0"/>
          <p:nvPr/>
        </p:nvPicPr>
        <p:blipFill>
          <a:blip r:embed="rId4">
            <a:alphaModFix/>
          </a:blip>
          <a:stretch>
            <a:fillRect/>
          </a:stretch>
        </p:blipFill>
        <p:spPr>
          <a:xfrm>
            <a:off x="7439210" y="0"/>
            <a:ext cx="1025627" cy="839349"/>
          </a:xfrm>
          <a:prstGeom prst="rect">
            <a:avLst/>
          </a:prstGeom>
          <a:noFill/>
          <a:ln>
            <a:noFill/>
          </a:ln>
        </p:spPr>
      </p:pic>
      <p:sp>
        <p:nvSpPr>
          <p:cNvPr id="118" name="Shape 118"/>
          <p:cNvSpPr txBox="1"/>
          <p:nvPr/>
        </p:nvSpPr>
        <p:spPr>
          <a:xfrm>
            <a:off x="330525" y="1853600"/>
            <a:ext cx="2779500" cy="19728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19" name="Shape 119"/>
          <p:cNvSpPr txBox="1">
            <a:spLocks noGrp="1"/>
          </p:cNvSpPr>
          <p:nvPr>
            <p:ph type="body" idx="1"/>
          </p:nvPr>
        </p:nvSpPr>
        <p:spPr>
          <a:xfrm>
            <a:off x="152400" y="839350"/>
            <a:ext cx="8839200" cy="3803700"/>
          </a:xfrm>
          <a:prstGeom prst="rect">
            <a:avLst/>
          </a:prstGeom>
        </p:spPr>
        <p:txBody>
          <a:bodyPr lIns="91425" tIns="91425" rIns="91425" bIns="91425" anchor="t" anchorCtr="0">
            <a:noAutofit/>
          </a:bodyPr>
          <a:lstStyle/>
          <a:p>
            <a:pPr lvl="0">
              <a:spcBef>
                <a:spcPts val="0"/>
              </a:spcBef>
              <a:buNone/>
            </a:pPr>
            <a:r>
              <a:rPr lang="en-GB" sz="1600" dirty="0">
                <a:latin typeface="Arial" panose="020B0604020202020204" pitchFamily="34" charset="0"/>
                <a:cs typeface="Arial" panose="020B0604020202020204" pitchFamily="34" charset="0"/>
              </a:rPr>
              <a:t>The Eisteddfod is one of Wales’ most ancient traditions.  Its roots date back to 1167 when the Lord Rhys invited poets and musicians to Cardigan Castle.  The Eisteddfod is an arts competition where people of all ages compete in poetry, reciting, singing and playing instruments. Every school, village and town has its own Eisteddfod.   </a:t>
            </a:r>
          </a:p>
          <a:p>
            <a:pPr lvl="0" rtl="0">
              <a:spcBef>
                <a:spcPts val="0"/>
              </a:spcBef>
              <a:buNone/>
            </a:pPr>
            <a:r>
              <a:rPr lang="en-GB" sz="1600" dirty="0">
                <a:latin typeface="Arial" panose="020B0604020202020204" pitchFamily="34" charset="0"/>
                <a:cs typeface="Arial" panose="020B0604020202020204" pitchFamily="34" charset="0"/>
              </a:rPr>
              <a:t>Llangollen International Eisteddfod sees choirs and folk dancers from around the world compete.  The most prestigious prizes awarded at these Eisteddfodau are the Chair and the Crown which are awarded for the best traditional and free verse poetry.</a:t>
            </a:r>
          </a:p>
          <a:p>
            <a:pPr lvl="0" rtl="0">
              <a:spcBef>
                <a:spcPts val="0"/>
              </a:spcBef>
              <a:buNone/>
            </a:pPr>
            <a:r>
              <a:rPr lang="en-GB" sz="1600" dirty="0">
                <a:latin typeface="Arial" panose="020B0604020202020204" pitchFamily="34" charset="0"/>
                <a:cs typeface="Arial" panose="020B0604020202020204" pitchFamily="34" charset="0"/>
              </a:rPr>
              <a:t>Another special occasion is ‘</a:t>
            </a:r>
            <a:r>
              <a:rPr lang="en-GB" sz="1600" dirty="0" err="1">
                <a:latin typeface="Arial" panose="020B0604020202020204" pitchFamily="34" charset="0"/>
                <a:cs typeface="Arial" panose="020B0604020202020204" pitchFamily="34" charset="0"/>
              </a:rPr>
              <a:t>Cawl</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Ch</a:t>
            </a:r>
            <a:r>
              <a:rPr lang="en-GB" sz="1600" dirty="0" err="1">
                <a:solidFill>
                  <a:srgbClr val="B7B7B7"/>
                </a:solidFill>
                <a:latin typeface="Arial" panose="020B0604020202020204" pitchFamily="34" charset="0"/>
                <a:cs typeface="Arial" panose="020B0604020202020204" pitchFamily="34" charset="0"/>
              </a:rPr>
              <a:t>ân</a:t>
            </a:r>
            <a:r>
              <a:rPr lang="en-GB" sz="1600" dirty="0">
                <a:solidFill>
                  <a:srgbClr val="B7B7B7"/>
                </a:solidFill>
                <a:latin typeface="Arial" panose="020B0604020202020204" pitchFamily="34" charset="0"/>
                <a:cs typeface="Arial" panose="020B0604020202020204" pitchFamily="34" charset="0"/>
              </a:rPr>
              <a:t>’.  This is a tradition where people get together to eat our national dish ‘</a:t>
            </a:r>
            <a:r>
              <a:rPr lang="en-GB" sz="1600" dirty="0" err="1">
                <a:solidFill>
                  <a:srgbClr val="B7B7B7"/>
                </a:solidFill>
                <a:latin typeface="Arial" panose="020B0604020202020204" pitchFamily="34" charset="0"/>
                <a:cs typeface="Arial" panose="020B0604020202020204" pitchFamily="34" charset="0"/>
              </a:rPr>
              <a:t>Cawl</a:t>
            </a:r>
            <a:r>
              <a:rPr lang="en-GB" sz="1600" dirty="0">
                <a:solidFill>
                  <a:srgbClr val="B7B7B7"/>
                </a:solidFill>
                <a:latin typeface="Arial" panose="020B0604020202020204" pitchFamily="34" charset="0"/>
                <a:cs typeface="Arial" panose="020B0604020202020204" pitchFamily="34" charset="0"/>
              </a:rPr>
              <a:t>’, sing traditional Welsh songs and meet friends.  This normally happens around St David’s day (March 1).</a:t>
            </a:r>
          </a:p>
        </p:txBody>
      </p:sp>
      <p:pic>
        <p:nvPicPr>
          <p:cNvPr id="120" name="Shape 120" descr="mererid.jpg"/>
          <p:cNvPicPr preferRelativeResize="0"/>
          <p:nvPr/>
        </p:nvPicPr>
        <p:blipFill>
          <a:blip r:embed="rId5">
            <a:alphaModFix/>
          </a:blip>
          <a:stretch>
            <a:fillRect/>
          </a:stretch>
        </p:blipFill>
        <p:spPr>
          <a:xfrm>
            <a:off x="8464838" y="0"/>
            <a:ext cx="679162" cy="839350"/>
          </a:xfrm>
          <a:prstGeom prst="rect">
            <a:avLst/>
          </a:prstGeom>
          <a:noFill/>
          <a:ln>
            <a:noFill/>
          </a:ln>
        </p:spPr>
      </p:pic>
      <p:pic>
        <p:nvPicPr>
          <p:cNvPr id="121" name="Shape 121" descr="gorsedd.jpg"/>
          <p:cNvPicPr preferRelativeResize="0"/>
          <p:nvPr/>
        </p:nvPicPr>
        <p:blipFill>
          <a:blip r:embed="rId6">
            <a:alphaModFix/>
          </a:blip>
          <a:stretch>
            <a:fillRect/>
          </a:stretch>
        </p:blipFill>
        <p:spPr>
          <a:xfrm>
            <a:off x="5733408" y="4127350"/>
            <a:ext cx="1705803" cy="972174"/>
          </a:xfrm>
          <a:prstGeom prst="rect">
            <a:avLst/>
          </a:prstGeom>
          <a:noFill/>
          <a:ln>
            <a:noFill/>
          </a:ln>
        </p:spPr>
      </p:pic>
      <p:pic>
        <p:nvPicPr>
          <p:cNvPr id="122" name="Shape 122" descr="mr urdd.png"/>
          <p:cNvPicPr preferRelativeResize="0"/>
          <p:nvPr/>
        </p:nvPicPr>
        <p:blipFill>
          <a:blip r:embed="rId7">
            <a:alphaModFix/>
          </a:blip>
          <a:stretch>
            <a:fillRect/>
          </a:stretch>
        </p:blipFill>
        <p:spPr>
          <a:xfrm>
            <a:off x="7439216" y="4127356"/>
            <a:ext cx="1704783" cy="972167"/>
          </a:xfrm>
          <a:prstGeom prst="rect">
            <a:avLst/>
          </a:prstGeom>
          <a:noFill/>
          <a:ln>
            <a:noFill/>
          </a:ln>
        </p:spPr>
      </p:pic>
      <p:pic>
        <p:nvPicPr>
          <p:cNvPr id="123" name="Shape 123" descr="eisteddfod.png"/>
          <p:cNvPicPr preferRelativeResize="0"/>
          <p:nvPr/>
        </p:nvPicPr>
        <p:blipFill>
          <a:blip r:embed="rId8">
            <a:alphaModFix/>
          </a:blip>
          <a:stretch>
            <a:fillRect/>
          </a:stretch>
        </p:blipFill>
        <p:spPr>
          <a:xfrm>
            <a:off x="4028625" y="4127350"/>
            <a:ext cx="1704783" cy="972174"/>
          </a:xfrm>
          <a:prstGeom prst="rect">
            <a:avLst/>
          </a:prstGeom>
          <a:noFill/>
          <a:ln>
            <a:noFill/>
          </a:ln>
        </p:spPr>
      </p:pic>
      <p:pic>
        <p:nvPicPr>
          <p:cNvPr id="124" name="Shape 124" descr="llangollen.jpg"/>
          <p:cNvPicPr preferRelativeResize="0"/>
          <p:nvPr/>
        </p:nvPicPr>
        <p:blipFill>
          <a:blip r:embed="rId9">
            <a:alphaModFix/>
          </a:blip>
          <a:stretch>
            <a:fillRect/>
          </a:stretch>
        </p:blipFill>
        <p:spPr>
          <a:xfrm>
            <a:off x="2566846" y="4127350"/>
            <a:ext cx="1461777" cy="972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txBox="1"/>
          <p:nvPr/>
        </p:nvSpPr>
        <p:spPr>
          <a:xfrm>
            <a:off x="311708" y="744575"/>
            <a:ext cx="8520600" cy="2052600"/>
          </a:xfrm>
          <a:prstGeom prst="rect">
            <a:avLst/>
          </a:prstGeom>
          <a:noFill/>
          <a:ln>
            <a:noFill/>
          </a:ln>
        </p:spPr>
        <p:txBody>
          <a:bodyPr lIns="91425" tIns="91425" rIns="91425" bIns="91425" anchor="b" anchorCtr="0">
            <a:noAutofit/>
          </a:bodyPr>
          <a:lstStyle/>
          <a:p>
            <a:pPr lvl="0" algn="ctr" rtl="0">
              <a:spcBef>
                <a:spcPts val="0"/>
              </a:spcBef>
              <a:buNone/>
            </a:pPr>
            <a:r>
              <a:rPr lang="en-GB" sz="5200" b="1">
                <a:solidFill>
                  <a:srgbClr val="000000"/>
                </a:solidFill>
              </a:rPr>
              <a:t>Welsh Cakes</a:t>
            </a:r>
          </a:p>
        </p:txBody>
      </p:sp>
      <p:sp>
        <p:nvSpPr>
          <p:cNvPr id="131" name="Shape 131"/>
          <p:cNvSpPr txBox="1"/>
          <p:nvPr/>
        </p:nvSpPr>
        <p:spPr>
          <a:xfrm>
            <a:off x="311700" y="2834125"/>
            <a:ext cx="8520600" cy="792600"/>
          </a:xfrm>
          <a:prstGeom prst="rect">
            <a:avLst/>
          </a:prstGeom>
          <a:noFill/>
          <a:ln>
            <a:noFill/>
          </a:ln>
        </p:spPr>
        <p:txBody>
          <a:bodyPr lIns="91425" tIns="91425" rIns="91425" bIns="91425" anchor="t" anchorCtr="0">
            <a:noAutofit/>
          </a:bodyPr>
          <a:lstStyle/>
          <a:p>
            <a:pPr lvl="0" algn="ctr" rtl="0">
              <a:spcBef>
                <a:spcPts val="0"/>
              </a:spcBef>
              <a:buNone/>
            </a:pPr>
            <a:r>
              <a:rPr lang="en-GB" sz="2800" u="sng">
                <a:solidFill>
                  <a:srgbClr val="0097A7"/>
                </a:solidFill>
                <a:hlinkClick r:id="rId3"/>
              </a:rPr>
              <a:t>http://www.visitwales.com/explore/traditions-history/recipes/welsh-cakes</a:t>
            </a:r>
          </a:p>
          <a:p>
            <a:pPr lvl="0" algn="ctr" rtl="0">
              <a:spcBef>
                <a:spcPts val="0"/>
              </a:spcBef>
              <a:buNone/>
            </a:pPr>
            <a:endParaRPr sz="2800">
              <a:solidFill>
                <a:srgbClr val="595959"/>
              </a:solidFill>
            </a:endParaRPr>
          </a:p>
        </p:txBody>
      </p:sp>
      <p:pic>
        <p:nvPicPr>
          <p:cNvPr id="132" name="Shape 132" descr="Image result for welsh cakes"/>
          <p:cNvPicPr preferRelativeResize="0"/>
          <p:nvPr/>
        </p:nvPicPr>
        <p:blipFill>
          <a:blip r:embed="rId4">
            <a:alphaModFix/>
          </a:blip>
          <a:stretch>
            <a:fillRect/>
          </a:stretch>
        </p:blipFill>
        <p:spPr>
          <a:xfrm>
            <a:off x="0" y="0"/>
            <a:ext cx="2255473" cy="2052600"/>
          </a:xfrm>
          <a:prstGeom prst="rect">
            <a:avLst/>
          </a:prstGeom>
          <a:noFill/>
          <a:ln>
            <a:noFill/>
          </a:ln>
        </p:spPr>
      </p:pic>
      <p:pic>
        <p:nvPicPr>
          <p:cNvPr id="133" name="Shape 133" descr="Image result for welsh cakes"/>
          <p:cNvPicPr preferRelativeResize="0"/>
          <p:nvPr/>
        </p:nvPicPr>
        <p:blipFill>
          <a:blip r:embed="rId5">
            <a:alphaModFix/>
          </a:blip>
          <a:stretch>
            <a:fillRect/>
          </a:stretch>
        </p:blipFill>
        <p:spPr>
          <a:xfrm>
            <a:off x="6524625" y="3400425"/>
            <a:ext cx="2619375" cy="174307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861</Words>
  <Application>Microsoft Office PowerPoint</Application>
  <PresentationFormat>On-screen Show (16:9)</PresentationFormat>
  <Paragraphs>65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Oswald</vt:lpstr>
      <vt:lpstr>Average</vt:lpstr>
      <vt:lpstr>Comic Sans MS</vt:lpstr>
      <vt:lpstr>slate</vt:lpstr>
      <vt:lpstr>WALES CYMRU</vt:lpstr>
      <vt:lpstr>FACTS ABOUT WALES</vt:lpstr>
      <vt:lpstr>TRADITIONS</vt:lpstr>
      <vt:lpstr>WELSH LANGUAGE</vt:lpstr>
      <vt:lpstr>CARMARTHENSHIRE - Where we live</vt:lpstr>
      <vt:lpstr>Traditional Welsh Dishes</vt:lpstr>
      <vt:lpstr>Agricultural Products</vt:lpstr>
      <vt:lpstr>Special Occasions - Eisteddfod/Cawl a Chân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WALES</dc:title>
  <dc:creator>Liz</dc:creator>
  <cp:lastModifiedBy>Liz</cp:lastModifiedBy>
  <cp:revision>3</cp:revision>
  <dcterms:modified xsi:type="dcterms:W3CDTF">2017-04-20T21:40:47Z</dcterms:modified>
</cp:coreProperties>
</file>