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6" r:id="rId1"/>
    <p:sldMasterId id="2147483922" r:id="rId2"/>
  </p:sldMasterIdLst>
  <p:notesMasterIdLst>
    <p:notesMasterId r:id="rId36"/>
  </p:notesMasterIdLst>
  <p:sldIdLst>
    <p:sldId id="287" r:id="rId3"/>
    <p:sldId id="256" r:id="rId4"/>
    <p:sldId id="259" r:id="rId5"/>
    <p:sldId id="265" r:id="rId6"/>
    <p:sldId id="264" r:id="rId7"/>
    <p:sldId id="261" r:id="rId8"/>
    <p:sldId id="268" r:id="rId9"/>
    <p:sldId id="269" r:id="rId10"/>
    <p:sldId id="290" r:id="rId11"/>
    <p:sldId id="291" r:id="rId12"/>
    <p:sldId id="292" r:id="rId13"/>
    <p:sldId id="273" r:id="rId14"/>
    <p:sldId id="263" r:id="rId15"/>
    <p:sldId id="277" r:id="rId16"/>
    <p:sldId id="278" r:id="rId17"/>
    <p:sldId id="281" r:id="rId18"/>
    <p:sldId id="262" r:id="rId19"/>
    <p:sldId id="274" r:id="rId20"/>
    <p:sldId id="275" r:id="rId21"/>
    <p:sldId id="276" r:id="rId22"/>
    <p:sldId id="266" r:id="rId23"/>
    <p:sldId id="279" r:id="rId24"/>
    <p:sldId id="282" r:id="rId25"/>
    <p:sldId id="284" r:id="rId26"/>
    <p:sldId id="283" r:id="rId27"/>
    <p:sldId id="280" r:id="rId28"/>
    <p:sldId id="260" r:id="rId29"/>
    <p:sldId id="285" r:id="rId30"/>
    <p:sldId id="286" r:id="rId31"/>
    <p:sldId id="293" r:id="rId32"/>
    <p:sldId id="298" r:id="rId33"/>
    <p:sldId id="295" r:id="rId34"/>
    <p:sldId id="28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5A1A"/>
    <a:srgbClr val="93AB1D"/>
    <a:srgbClr val="F6F7E2"/>
    <a:srgbClr val="4D6620"/>
    <a:srgbClr val="0FBB38"/>
    <a:srgbClr val="459C1A"/>
    <a:srgbClr val="49814C"/>
    <a:srgbClr val="52AE5B"/>
    <a:srgbClr val="58A85A"/>
    <a:srgbClr val="41C5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7" autoAdjust="0"/>
    <p:restoredTop sz="94660"/>
  </p:normalViewPr>
  <p:slideViewPr>
    <p:cSldViewPr>
      <p:cViewPr>
        <p:scale>
          <a:sx n="94" d="100"/>
          <a:sy n="94" d="100"/>
        </p:scale>
        <p:origin x="-128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618A8D-81C7-4DEA-BF2E-84D7A0E88C36}" type="datetimeFigureOut">
              <a:rPr lang="es-ES" smtClean="0"/>
              <a:t>18/04/2017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DA29C-D3EB-48AF-82F9-CAB36DED66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4576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DA29C-D3EB-48AF-82F9-CAB36DED6681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8152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18/04/2017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1238330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18/04/2017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4984157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18/04/2017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9894673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Rectangle 105"/>
          <p:cNvSpPr/>
          <p:nvPr/>
        </p:nvSpPr>
        <p:spPr>
          <a:xfrm rot="2700000">
            <a:off x="7446946" y="993285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09" name="Group 408"/>
          <p:cNvGrpSpPr/>
          <p:nvPr/>
        </p:nvGrpSpPr>
        <p:grpSpPr>
          <a:xfrm>
            <a:off x="0" y="420256"/>
            <a:ext cx="9144000" cy="3795497"/>
            <a:chOff x="0" y="420256"/>
            <a:chExt cx="12188952" cy="3795497"/>
          </a:xfrm>
        </p:grpSpPr>
        <p:cxnSp>
          <p:nvCxnSpPr>
            <p:cNvPr id="410" name="Straight Connector 409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0" name="Rectangle 379"/>
          <p:cNvSpPr/>
          <p:nvPr/>
        </p:nvSpPr>
        <p:spPr>
          <a:xfrm rot="18900000" flipV="1">
            <a:off x="8146056" y="-427079"/>
            <a:ext cx="13716" cy="2816931"/>
          </a:xfrm>
          <a:custGeom>
            <a:avLst/>
            <a:gdLst/>
            <a:ahLst/>
            <a:cxnLst/>
            <a:rect l="l" t="t" r="r" b="b"/>
            <a:pathLst>
              <a:path w="13716" h="2816931">
                <a:moveTo>
                  <a:pt x="0" y="2816931"/>
                </a:moveTo>
                <a:lnTo>
                  <a:pt x="13716" y="28032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1" name="Rectangle 56"/>
          <p:cNvSpPr/>
          <p:nvPr/>
        </p:nvSpPr>
        <p:spPr>
          <a:xfrm>
            <a:off x="1" y="0"/>
            <a:ext cx="8865825" cy="4572004"/>
          </a:xfrm>
          <a:custGeom>
            <a:avLst/>
            <a:gdLst/>
            <a:ahLst/>
            <a:cxnLst/>
            <a:rect l="l" t="t" r="r" b="b"/>
            <a:pathLst>
              <a:path w="8865825" h="4572004"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2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3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4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5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6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7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8" name="Rectangle 93"/>
          <p:cNvSpPr/>
          <p:nvPr/>
        </p:nvSpPr>
        <p:spPr>
          <a:xfrm rot="2700000">
            <a:off x="7126799" y="-278554"/>
            <a:ext cx="13716" cy="5699824"/>
          </a:xfrm>
          <a:custGeom>
            <a:avLst/>
            <a:gdLst/>
            <a:ahLst/>
            <a:cxnLst/>
            <a:rect l="l" t="t" r="r" b="b"/>
            <a:pathLst>
              <a:path w="13716" h="5699824">
                <a:moveTo>
                  <a:pt x="0" y="0"/>
                </a:moveTo>
                <a:lnTo>
                  <a:pt x="13716" y="13717"/>
                </a:lnTo>
                <a:lnTo>
                  <a:pt x="13716" y="5686109"/>
                </a:lnTo>
                <a:lnTo>
                  <a:pt x="1" y="569982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9" name="Rectangle 95"/>
          <p:cNvSpPr/>
          <p:nvPr/>
        </p:nvSpPr>
        <p:spPr>
          <a:xfrm rot="2700000">
            <a:off x="7969986" y="1747381"/>
            <a:ext cx="13716" cy="3314931"/>
          </a:xfrm>
          <a:custGeom>
            <a:avLst/>
            <a:gdLst/>
            <a:ahLst/>
            <a:cxnLst/>
            <a:rect l="l" t="t" r="r" b="b"/>
            <a:pathLst>
              <a:path w="13716" h="3314931">
                <a:moveTo>
                  <a:pt x="0" y="0"/>
                </a:moveTo>
                <a:lnTo>
                  <a:pt x="13716" y="13716"/>
                </a:lnTo>
                <a:lnTo>
                  <a:pt x="13716" y="3301215"/>
                </a:lnTo>
                <a:lnTo>
                  <a:pt x="0" y="331493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0" name="Rectangle 96"/>
          <p:cNvSpPr/>
          <p:nvPr/>
        </p:nvSpPr>
        <p:spPr>
          <a:xfrm rot="2700000">
            <a:off x="8391577" y="2765192"/>
            <a:ext cx="13716" cy="2122490"/>
          </a:xfrm>
          <a:custGeom>
            <a:avLst/>
            <a:gdLst/>
            <a:ahLst/>
            <a:cxnLst/>
            <a:rect l="l" t="t" r="r" b="b"/>
            <a:pathLst>
              <a:path w="13716" h="2122490">
                <a:moveTo>
                  <a:pt x="0" y="0"/>
                </a:moveTo>
                <a:lnTo>
                  <a:pt x="13716" y="13716"/>
                </a:lnTo>
                <a:lnTo>
                  <a:pt x="13716" y="2108774"/>
                </a:lnTo>
                <a:lnTo>
                  <a:pt x="0" y="212249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1" name="Rectangle 97"/>
          <p:cNvSpPr/>
          <p:nvPr/>
        </p:nvSpPr>
        <p:spPr>
          <a:xfrm rot="2700000">
            <a:off x="8813172" y="3783010"/>
            <a:ext cx="13717" cy="930041"/>
          </a:xfrm>
          <a:custGeom>
            <a:avLst/>
            <a:gdLst/>
            <a:ahLst/>
            <a:cxnLst/>
            <a:rect l="l" t="t" r="r" b="b"/>
            <a:pathLst>
              <a:path w="13717" h="930041">
                <a:moveTo>
                  <a:pt x="0" y="0"/>
                </a:moveTo>
                <a:lnTo>
                  <a:pt x="13717" y="13717"/>
                </a:lnTo>
                <a:lnTo>
                  <a:pt x="13717" y="916324"/>
                </a:lnTo>
                <a:lnTo>
                  <a:pt x="1" y="93004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2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3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4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5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6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7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8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9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0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1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2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3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4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5" name="Rectangle 376"/>
          <p:cNvSpPr/>
          <p:nvPr/>
        </p:nvSpPr>
        <p:spPr>
          <a:xfrm rot="18900000" flipV="1">
            <a:off x="6881278" y="-950966"/>
            <a:ext cx="13716" cy="6394268"/>
          </a:xfrm>
          <a:custGeom>
            <a:avLst/>
            <a:gdLst/>
            <a:ahLst/>
            <a:cxnLst/>
            <a:rect l="l" t="t" r="r" b="b"/>
            <a:pathLst>
              <a:path w="13716" h="6394268">
                <a:moveTo>
                  <a:pt x="13716" y="6380553"/>
                </a:moveTo>
                <a:lnTo>
                  <a:pt x="13716" y="13716"/>
                </a:lnTo>
                <a:lnTo>
                  <a:pt x="0" y="0"/>
                </a:lnTo>
                <a:lnTo>
                  <a:pt x="0" y="639426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6" name="Rectangle 377"/>
          <p:cNvSpPr/>
          <p:nvPr/>
        </p:nvSpPr>
        <p:spPr>
          <a:xfrm rot="18900000" flipV="1">
            <a:off x="7302869" y="-776336"/>
            <a:ext cx="13717" cy="5201823"/>
          </a:xfrm>
          <a:custGeom>
            <a:avLst/>
            <a:gdLst/>
            <a:ahLst/>
            <a:cxnLst/>
            <a:rect l="l" t="t" r="r" b="b"/>
            <a:pathLst>
              <a:path w="13717" h="5201823">
                <a:moveTo>
                  <a:pt x="1" y="5201823"/>
                </a:moveTo>
                <a:lnTo>
                  <a:pt x="13717" y="5188106"/>
                </a:lnTo>
                <a:lnTo>
                  <a:pt x="13717" y="137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7" name="Rectangle 378"/>
          <p:cNvSpPr/>
          <p:nvPr/>
        </p:nvSpPr>
        <p:spPr>
          <a:xfrm rot="18900000" flipV="1">
            <a:off x="7742935" y="-582310"/>
            <a:ext cx="13716" cy="4009378"/>
          </a:xfrm>
          <a:custGeom>
            <a:avLst/>
            <a:gdLst/>
            <a:ahLst/>
            <a:cxnLst/>
            <a:rect l="l" t="t" r="r" b="b"/>
            <a:pathLst>
              <a:path w="13716" h="4009378">
                <a:moveTo>
                  <a:pt x="13716" y="3995663"/>
                </a:moveTo>
                <a:lnTo>
                  <a:pt x="13716" y="13717"/>
                </a:lnTo>
                <a:lnTo>
                  <a:pt x="0" y="0"/>
                </a:lnTo>
                <a:lnTo>
                  <a:pt x="0" y="400937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8" name="Rectangle 138"/>
          <p:cNvSpPr/>
          <p:nvPr/>
        </p:nvSpPr>
        <p:spPr>
          <a:xfrm rot="18900000" flipV="1">
            <a:off x="8567649" y="-252451"/>
            <a:ext cx="13715" cy="1624488"/>
          </a:xfrm>
          <a:custGeom>
            <a:avLst/>
            <a:gdLst/>
            <a:ahLst/>
            <a:cxnLst/>
            <a:rect l="l" t="t" r="r" b="b"/>
            <a:pathLst>
              <a:path w="13715" h="1624488">
                <a:moveTo>
                  <a:pt x="0" y="1624488"/>
                </a:moveTo>
                <a:lnTo>
                  <a:pt x="13715" y="1610773"/>
                </a:lnTo>
                <a:lnTo>
                  <a:pt x="13715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9" name="Freeform 448"/>
          <p:cNvSpPr/>
          <p:nvPr/>
        </p:nvSpPr>
        <p:spPr>
          <a:xfrm rot="18900000" flipV="1">
            <a:off x="8989243" y="-77819"/>
            <a:ext cx="13715" cy="432040"/>
          </a:xfrm>
          <a:custGeom>
            <a:avLst/>
            <a:gdLst/>
            <a:ahLst/>
            <a:cxnLst/>
            <a:rect l="l" t="t" r="r" b="b"/>
            <a:pathLst>
              <a:path w="13715" h="432040">
                <a:moveTo>
                  <a:pt x="0" y="432040"/>
                </a:moveTo>
                <a:lnTo>
                  <a:pt x="13715" y="418325"/>
                </a:lnTo>
                <a:lnTo>
                  <a:pt x="13715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0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1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2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3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4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5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6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7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8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9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0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1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2" name="Teardrop 3"/>
          <p:cNvSpPr/>
          <p:nvPr/>
        </p:nvSpPr>
        <p:spPr>
          <a:xfrm rot="5400000" flipH="1" flipV="1">
            <a:off x="8812306" y="329061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29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3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8" y="173608"/>
                </a:lnTo>
                <a:lnTo>
                  <a:pt x="3810" y="173608"/>
                </a:lnTo>
                <a:cubicBezTo>
                  <a:pt x="332" y="169383"/>
                  <a:pt x="0" y="164657"/>
                  <a:pt x="0" y="159854"/>
                </a:cubicBezTo>
                <a:cubicBezTo>
                  <a:pt x="0" y="132604"/>
                  <a:pt x="10705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3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4" name="Oval 463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5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6" name="Oval 465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7" name="Oval 466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8" name="Oval 467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9" name="Oval 468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0" name="Oval 469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1" name="Oval 470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2" name="Oval 471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3" name="Oval 472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4" name="Oval 473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5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6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7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8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9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0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1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2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3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4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6" name="Oval 485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7" name="Oval 486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8" name="Oval 487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9" name="Oval 488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0" name="Oval 489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1" name="Oval 490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2" name="Oval 491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3" name="Oval 492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4" name="Oval 493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5" name="Oval 494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6" name="Oval 495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6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7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8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9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0" name="Oval 883"/>
          <p:cNvSpPr/>
          <p:nvPr/>
        </p:nvSpPr>
        <p:spPr>
          <a:xfrm>
            <a:off x="2031413" y="-10245"/>
            <a:ext cx="6910072" cy="84875"/>
          </a:xfrm>
          <a:custGeom>
            <a:avLst/>
            <a:gdLst/>
            <a:ahLst/>
            <a:cxnLst/>
            <a:rect l="l" t="t" r="r" b="b"/>
            <a:pathLst>
              <a:path w="6910072" h="84875"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1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3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4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5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6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7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8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9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0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1" name="Teardrop 3"/>
          <p:cNvSpPr/>
          <p:nvPr/>
        </p:nvSpPr>
        <p:spPr>
          <a:xfrm rot="5400000" flipH="1" flipV="1">
            <a:off x="8812306" y="1174559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3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2" y="169383"/>
                  <a:pt x="0" y="164657"/>
                  <a:pt x="0" y="159854"/>
                </a:cubicBezTo>
                <a:cubicBezTo>
                  <a:pt x="0" y="132604"/>
                  <a:pt x="10705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2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3" name="Oval 522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4" name="Oval 523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5" name="Oval 524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6" name="Oval 525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7" name="Oval 526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8" name="Oval 527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9" name="Oval 528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0" name="Oval 529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1" name="Oval 530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2" name="Oval 531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Oval 543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Oval 544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Oval 545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Oval 546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Oval 547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Oval 548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Oval 549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Oval 550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Oval 551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Oval 552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Oval 553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Teardrop 3"/>
          <p:cNvSpPr/>
          <p:nvPr/>
        </p:nvSpPr>
        <p:spPr>
          <a:xfrm rot="5400000" flipH="1" flipV="1">
            <a:off x="8812306" y="2017156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29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Oval 566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Oval 567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Oval 568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Oval 569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Oval 570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Oval 571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Oval 572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Oval 573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Oval 574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Oval 575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Oval 587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Oval 588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Oval 589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Oval 590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592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8812306" y="2865829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2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2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1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Oval 610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Oval 611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Oval 612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Oval 613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Oval 614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Oval 615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Oval 616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Oval 617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Oval 618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Oval 619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63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Oval 63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Oval 63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Oval 63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Oval 63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Oval 64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Oval 64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Teardrop 3"/>
          <p:cNvSpPr/>
          <p:nvPr/>
        </p:nvSpPr>
        <p:spPr>
          <a:xfrm rot="5400000" flipH="1" flipV="1">
            <a:off x="8812306" y="3710008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2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2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1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Oval 65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Oval 65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Oval 65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Oval 65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Oval 65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Oval 65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Oval 66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Oval 66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Oval 66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Oval 66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Oval 683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Oval 684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Oval 685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8991444" y="4419445"/>
            <a:ext cx="171406" cy="133705"/>
          </a:xfrm>
          <a:custGeom>
            <a:avLst/>
            <a:gdLst/>
            <a:ahLst/>
            <a:cxnLst/>
            <a:rect l="l" t="t" r="r" b="b"/>
            <a:pathLst>
              <a:path w="171406" h="133705">
                <a:moveTo>
                  <a:pt x="171406" y="123429"/>
                </a:moveTo>
                <a:lnTo>
                  <a:pt x="168564" y="133705"/>
                </a:lnTo>
                <a:lnTo>
                  <a:pt x="157460" y="133705"/>
                </a:lnTo>
                <a:cubicBezTo>
                  <a:pt x="159382" y="130353"/>
                  <a:pt x="159597" y="126761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62756" y="133705"/>
                </a:lnTo>
                <a:lnTo>
                  <a:pt x="62665" y="133705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1651"/>
          <p:cNvSpPr/>
          <p:nvPr/>
        </p:nvSpPr>
        <p:spPr>
          <a:xfrm>
            <a:off x="812619" y="4561319"/>
            <a:ext cx="7660836" cy="10682"/>
          </a:xfrm>
          <a:custGeom>
            <a:avLst/>
            <a:gdLst/>
            <a:ahLst/>
            <a:cxnLst/>
            <a:rect l="l" t="t" r="r" b="b"/>
            <a:pathLst>
              <a:path w="7660836" h="10682"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1" name="Oval 70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2" name="Oval 701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3" name="Oval 702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4" name="Oval 703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5" name="Oval 704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6" name="Oval 705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7" name="Oval 706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8" name="Oval 707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9" name="Oval 708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0" name="Oval 709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1" name="Oval 71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2" name="Oval 711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3" name="Oval 712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4" name="Oval 713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5" name="Oval 714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6" name="Oval 715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7" name="Oval 716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8" name="Oval 717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9" name="Oval 718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0" name="Oval 719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1" name="Oval 720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2" name="Oval 721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3" name="Oval 722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4" name="Oval 723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5" name="Oval 724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6" name="Oval 725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7" name="Oval 726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8" name="Oval 727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9" name="Oval 728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0" name="Oval 729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1" name="Oval 730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2" name="Oval 73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3" name="Oval 732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4" name="Oval 733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5" name="Oval 734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6" name="Oval 735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7" name="Oval 736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8" name="Oval 737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9" name="Oval 738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0" name="Oval 739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1" name="Oval 740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2" name="Oval 74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3" name="Oval 742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4" name="Oval 743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5" name="Oval 744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6" name="Oval 74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7" name="Oval 74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8" name="Oval 74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9" name="Oval 74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0" name="Oval 74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1" name="Oval 75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2" name="Oval 75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3" name="Oval 752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4" name="Oval 753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A847CFC-816F-41D0-AAC0-9BF4FEBC753E}" type="datetimeFigureOut">
              <a:rPr lang="es-ES" smtClean="0"/>
              <a:pPr/>
              <a:t>18/04/2017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573850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18/04/2017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0065003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420256"/>
            <a:ext cx="9144000" cy="3795497"/>
            <a:chOff x="0" y="420256"/>
            <a:chExt cx="12188952" cy="3795497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379"/>
          <p:cNvSpPr/>
          <p:nvPr/>
        </p:nvSpPr>
        <p:spPr>
          <a:xfrm rot="18900000" flipV="1">
            <a:off x="8146056" y="-427079"/>
            <a:ext cx="13716" cy="2816931"/>
          </a:xfrm>
          <a:custGeom>
            <a:avLst/>
            <a:gdLst/>
            <a:ahLst/>
            <a:cxnLst/>
            <a:rect l="l" t="t" r="r" b="b"/>
            <a:pathLst>
              <a:path w="13716" h="2816931">
                <a:moveTo>
                  <a:pt x="0" y="2816931"/>
                </a:moveTo>
                <a:lnTo>
                  <a:pt x="13716" y="28032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56"/>
          <p:cNvSpPr/>
          <p:nvPr/>
        </p:nvSpPr>
        <p:spPr>
          <a:xfrm>
            <a:off x="1" y="0"/>
            <a:ext cx="8865825" cy="4572004"/>
          </a:xfrm>
          <a:custGeom>
            <a:avLst/>
            <a:gdLst/>
            <a:ahLst/>
            <a:cxnLst/>
            <a:rect l="l" t="t" r="r" b="b"/>
            <a:pathLst>
              <a:path w="8865825" h="4572004"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93"/>
          <p:cNvSpPr/>
          <p:nvPr/>
        </p:nvSpPr>
        <p:spPr>
          <a:xfrm rot="2700000">
            <a:off x="7126799" y="-278554"/>
            <a:ext cx="13716" cy="5699824"/>
          </a:xfrm>
          <a:custGeom>
            <a:avLst/>
            <a:gdLst/>
            <a:ahLst/>
            <a:cxnLst/>
            <a:rect l="l" t="t" r="r" b="b"/>
            <a:pathLst>
              <a:path w="13716" h="5699824">
                <a:moveTo>
                  <a:pt x="0" y="0"/>
                </a:moveTo>
                <a:lnTo>
                  <a:pt x="13716" y="13717"/>
                </a:lnTo>
                <a:lnTo>
                  <a:pt x="13716" y="5686109"/>
                </a:lnTo>
                <a:lnTo>
                  <a:pt x="1" y="569982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95"/>
          <p:cNvSpPr/>
          <p:nvPr/>
        </p:nvSpPr>
        <p:spPr>
          <a:xfrm rot="2700000">
            <a:off x="7969986" y="1747381"/>
            <a:ext cx="13716" cy="3314931"/>
          </a:xfrm>
          <a:custGeom>
            <a:avLst/>
            <a:gdLst/>
            <a:ahLst/>
            <a:cxnLst/>
            <a:rect l="l" t="t" r="r" b="b"/>
            <a:pathLst>
              <a:path w="13716" h="3314931">
                <a:moveTo>
                  <a:pt x="0" y="0"/>
                </a:moveTo>
                <a:lnTo>
                  <a:pt x="13716" y="13716"/>
                </a:lnTo>
                <a:lnTo>
                  <a:pt x="13716" y="3301215"/>
                </a:lnTo>
                <a:lnTo>
                  <a:pt x="0" y="331493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96"/>
          <p:cNvSpPr/>
          <p:nvPr/>
        </p:nvSpPr>
        <p:spPr>
          <a:xfrm rot="2700000">
            <a:off x="8391577" y="2765192"/>
            <a:ext cx="13716" cy="2122490"/>
          </a:xfrm>
          <a:custGeom>
            <a:avLst/>
            <a:gdLst/>
            <a:ahLst/>
            <a:cxnLst/>
            <a:rect l="l" t="t" r="r" b="b"/>
            <a:pathLst>
              <a:path w="13716" h="2122490">
                <a:moveTo>
                  <a:pt x="0" y="0"/>
                </a:moveTo>
                <a:lnTo>
                  <a:pt x="13716" y="13716"/>
                </a:lnTo>
                <a:lnTo>
                  <a:pt x="13716" y="2108774"/>
                </a:lnTo>
                <a:lnTo>
                  <a:pt x="0" y="212249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97"/>
          <p:cNvSpPr/>
          <p:nvPr/>
        </p:nvSpPr>
        <p:spPr>
          <a:xfrm rot="2700000">
            <a:off x="8813172" y="3783010"/>
            <a:ext cx="13717" cy="930041"/>
          </a:xfrm>
          <a:custGeom>
            <a:avLst/>
            <a:gdLst/>
            <a:ahLst/>
            <a:cxnLst/>
            <a:rect l="l" t="t" r="r" b="b"/>
            <a:pathLst>
              <a:path w="13717" h="930041">
                <a:moveTo>
                  <a:pt x="0" y="0"/>
                </a:moveTo>
                <a:lnTo>
                  <a:pt x="13717" y="13717"/>
                </a:lnTo>
                <a:lnTo>
                  <a:pt x="13717" y="916324"/>
                </a:lnTo>
                <a:lnTo>
                  <a:pt x="1" y="93004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" name="Rectangle 376"/>
          <p:cNvSpPr/>
          <p:nvPr/>
        </p:nvSpPr>
        <p:spPr>
          <a:xfrm rot="18900000" flipV="1">
            <a:off x="6881278" y="-950966"/>
            <a:ext cx="13716" cy="6394268"/>
          </a:xfrm>
          <a:custGeom>
            <a:avLst/>
            <a:gdLst/>
            <a:ahLst/>
            <a:cxnLst/>
            <a:rect l="l" t="t" r="r" b="b"/>
            <a:pathLst>
              <a:path w="13716" h="6394268">
                <a:moveTo>
                  <a:pt x="13716" y="6380553"/>
                </a:moveTo>
                <a:lnTo>
                  <a:pt x="13716" y="13716"/>
                </a:lnTo>
                <a:lnTo>
                  <a:pt x="0" y="0"/>
                </a:lnTo>
                <a:lnTo>
                  <a:pt x="0" y="639426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" name="Rectangle 377"/>
          <p:cNvSpPr/>
          <p:nvPr/>
        </p:nvSpPr>
        <p:spPr>
          <a:xfrm rot="18900000" flipV="1">
            <a:off x="7302869" y="-776336"/>
            <a:ext cx="13717" cy="5201823"/>
          </a:xfrm>
          <a:custGeom>
            <a:avLst/>
            <a:gdLst/>
            <a:ahLst/>
            <a:cxnLst/>
            <a:rect l="l" t="t" r="r" b="b"/>
            <a:pathLst>
              <a:path w="13717" h="5201823">
                <a:moveTo>
                  <a:pt x="1" y="5201823"/>
                </a:moveTo>
                <a:lnTo>
                  <a:pt x="13717" y="5188106"/>
                </a:lnTo>
                <a:lnTo>
                  <a:pt x="13717" y="137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angle 378"/>
          <p:cNvSpPr/>
          <p:nvPr/>
        </p:nvSpPr>
        <p:spPr>
          <a:xfrm rot="18900000" flipV="1">
            <a:off x="7742935" y="-582310"/>
            <a:ext cx="13716" cy="4009378"/>
          </a:xfrm>
          <a:custGeom>
            <a:avLst/>
            <a:gdLst/>
            <a:ahLst/>
            <a:cxnLst/>
            <a:rect l="l" t="t" r="r" b="b"/>
            <a:pathLst>
              <a:path w="13716" h="4009378">
                <a:moveTo>
                  <a:pt x="13716" y="3995663"/>
                </a:moveTo>
                <a:lnTo>
                  <a:pt x="13716" y="13717"/>
                </a:lnTo>
                <a:lnTo>
                  <a:pt x="0" y="0"/>
                </a:lnTo>
                <a:lnTo>
                  <a:pt x="0" y="400937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" name="Rectangle 138"/>
          <p:cNvSpPr/>
          <p:nvPr/>
        </p:nvSpPr>
        <p:spPr>
          <a:xfrm rot="18900000" flipV="1">
            <a:off x="8567649" y="-252451"/>
            <a:ext cx="13715" cy="1624488"/>
          </a:xfrm>
          <a:custGeom>
            <a:avLst/>
            <a:gdLst/>
            <a:ahLst/>
            <a:cxnLst/>
            <a:rect l="l" t="t" r="r" b="b"/>
            <a:pathLst>
              <a:path w="13715" h="1624488">
                <a:moveTo>
                  <a:pt x="0" y="1624488"/>
                </a:moveTo>
                <a:lnTo>
                  <a:pt x="13715" y="1610773"/>
                </a:lnTo>
                <a:lnTo>
                  <a:pt x="13715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Freeform 48"/>
          <p:cNvSpPr/>
          <p:nvPr/>
        </p:nvSpPr>
        <p:spPr>
          <a:xfrm rot="18900000" flipV="1">
            <a:off x="8989243" y="-77819"/>
            <a:ext cx="13715" cy="432040"/>
          </a:xfrm>
          <a:custGeom>
            <a:avLst/>
            <a:gdLst/>
            <a:ahLst/>
            <a:cxnLst/>
            <a:rect l="l" t="t" r="r" b="b"/>
            <a:pathLst>
              <a:path w="13715" h="432040">
                <a:moveTo>
                  <a:pt x="0" y="432040"/>
                </a:moveTo>
                <a:lnTo>
                  <a:pt x="13715" y="418325"/>
                </a:lnTo>
                <a:lnTo>
                  <a:pt x="13715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" name="Teardrop 3"/>
          <p:cNvSpPr/>
          <p:nvPr/>
        </p:nvSpPr>
        <p:spPr>
          <a:xfrm rot="5400000" flipH="1" flipV="1">
            <a:off x="8812306" y="329061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29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3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8" y="173608"/>
                </a:lnTo>
                <a:lnTo>
                  <a:pt x="3810" y="173608"/>
                </a:lnTo>
                <a:cubicBezTo>
                  <a:pt x="332" y="169383"/>
                  <a:pt x="0" y="164657"/>
                  <a:pt x="0" y="159854"/>
                </a:cubicBezTo>
                <a:cubicBezTo>
                  <a:pt x="0" y="132604"/>
                  <a:pt x="10705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" name="Teardrop 3"/>
          <p:cNvSpPr/>
          <p:nvPr/>
        </p:nvSpPr>
        <p:spPr>
          <a:xfrm rot="5400000" flipH="1" flipV="1">
            <a:off x="8812306" y="1174559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3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2" y="169383"/>
                  <a:pt x="0" y="164657"/>
                  <a:pt x="0" y="159854"/>
                </a:cubicBezTo>
                <a:cubicBezTo>
                  <a:pt x="0" y="132604"/>
                  <a:pt x="10705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" name="Teardrop 3"/>
          <p:cNvSpPr/>
          <p:nvPr/>
        </p:nvSpPr>
        <p:spPr>
          <a:xfrm rot="5400000" flipH="1" flipV="1">
            <a:off x="8812306" y="2017156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29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" name="Teardrop 3"/>
          <p:cNvSpPr/>
          <p:nvPr/>
        </p:nvSpPr>
        <p:spPr>
          <a:xfrm rot="5400000" flipH="1" flipV="1">
            <a:off x="8812306" y="2865829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2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2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1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" name="Teardrop 3"/>
          <p:cNvSpPr/>
          <p:nvPr/>
        </p:nvSpPr>
        <p:spPr>
          <a:xfrm rot="5400000" flipH="1" flipV="1">
            <a:off x="8812306" y="3710008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2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2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1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" name="Teardrop 3"/>
          <p:cNvSpPr/>
          <p:nvPr/>
        </p:nvSpPr>
        <p:spPr>
          <a:xfrm rot="5400000" flipH="1" flipV="1">
            <a:off x="8991444" y="4419445"/>
            <a:ext cx="171406" cy="133705"/>
          </a:xfrm>
          <a:custGeom>
            <a:avLst/>
            <a:gdLst/>
            <a:ahLst/>
            <a:cxnLst/>
            <a:rect l="l" t="t" r="r" b="b"/>
            <a:pathLst>
              <a:path w="171406" h="133705">
                <a:moveTo>
                  <a:pt x="171406" y="123429"/>
                </a:moveTo>
                <a:lnTo>
                  <a:pt x="168564" y="133705"/>
                </a:lnTo>
                <a:lnTo>
                  <a:pt x="157460" y="133705"/>
                </a:lnTo>
                <a:cubicBezTo>
                  <a:pt x="159382" y="130353"/>
                  <a:pt x="159597" y="126761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62756" y="133705"/>
                </a:lnTo>
                <a:lnTo>
                  <a:pt x="62665" y="133705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" name="Oval 189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" name="Oval 191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" name="Oval 192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" name="Oval 193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" name="Oval 194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" name="Oval 195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" name="Oval 196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" name="Oval 197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" name="Oval 198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" name="Oval 199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" name="Oval 200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" name="Oval 201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" name="Oval 202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" name="Oval 203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" name="Oval 204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" name="Oval 205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" name="Oval 206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" name="Oval 207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" name="Oval 208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" name="Oval 209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" name="Oval 210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" name="Oval 883"/>
          <p:cNvSpPr/>
          <p:nvPr/>
        </p:nvSpPr>
        <p:spPr>
          <a:xfrm>
            <a:off x="2031413" y="-10245"/>
            <a:ext cx="6910072" cy="84875"/>
          </a:xfrm>
          <a:custGeom>
            <a:avLst/>
            <a:gdLst/>
            <a:ahLst/>
            <a:cxnLst/>
            <a:rect l="l" t="t" r="r" b="b"/>
            <a:pathLst>
              <a:path w="6910072" h="84875"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" name="Oval 214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" name="Oval 215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" name="Oval 216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" name="Oval 217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" name="Oval 218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" name="Oval 219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" name="Oval 220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" name="Oval 221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" name="Oval 222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" name="Oval 223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" name="Oval 224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" name="Oval 225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" name="Oval 226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" name="Oval 227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" name="Oval 228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0" name="Oval 229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1" name="Oval 230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" name="Oval 231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" name="Oval 232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" name="Oval 233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" name="Oval 234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6" name="Oval 235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7" name="Oval 236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" name="Oval 237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" name="Oval 238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" name="Oval 239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" name="Oval 240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" name="Oval 241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" name="Oval 242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4" name="Oval 243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" name="Oval 244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" name="Oval 245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" name="Oval 246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" name="Oval 247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" name="Oval 248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" name="Oval 249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" name="Oval 250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" name="Oval 251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" name="Oval 252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" name="Oval 253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" name="Oval 254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" name="Oval 255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" name="Oval 256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" name="Oval 257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" name="Oval 258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" name="Oval 259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" name="Oval 260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" name="Oval 261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" name="Oval 262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" name="Oval 263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" name="Oval 264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" name="Oval 265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" name="Oval 266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" name="Oval 267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" name="Oval 268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" name="Oval 269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1" name="Oval 270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" name="Oval 271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" name="Oval 272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" name="Oval 273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" name="Oval 274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" name="Oval 275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" name="Oval 276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" name="Oval 277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9" name="Oval 278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" name="Oval 279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1" name="Oval 280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2" name="Oval 281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" name="Oval 282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4" name="Oval 283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" name="Oval 284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6" name="Oval 285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" name="Oval 286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" name="Oval 287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" name="Oval 288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" name="Oval 289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" name="Oval 290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" name="Oval 291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" name="Oval 292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" name="Oval 293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" name="Oval 294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" name="Oval 295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" name="Oval 296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" name="Oval 297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" name="Oval 1651"/>
          <p:cNvSpPr/>
          <p:nvPr/>
        </p:nvSpPr>
        <p:spPr>
          <a:xfrm>
            <a:off x="812619" y="4561319"/>
            <a:ext cx="7660836" cy="10682"/>
          </a:xfrm>
          <a:custGeom>
            <a:avLst/>
            <a:gdLst/>
            <a:ahLst/>
            <a:cxnLst/>
            <a:rect l="l" t="t" r="r" b="b"/>
            <a:pathLst>
              <a:path w="7660836" h="10682"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" name="Oval 299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1" name="Oval 30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2" name="Oval 301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3" name="Oval 302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4" name="Oval 303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5" name="Oval 304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6" name="Oval 305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7" name="Oval 306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8" name="Oval 307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9" name="Oval 308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0" name="Oval 309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1" name="Oval 31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2" name="Oval 311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3" name="Oval 312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4" name="Oval 313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5" name="Oval 314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6" name="Oval 315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7" name="Oval 316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8" name="Oval 317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9" name="Oval 318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0" name="Oval 319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1" name="Oval 320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2" name="Oval 321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3" name="Oval 322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4" name="Oval 323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5" name="Oval 324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6" name="Oval 325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7" name="Oval 326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8" name="Oval 327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9" name="Oval 328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0" name="Oval 329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1" name="Oval 330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2" name="Oval 33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3" name="Oval 332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4" name="Oval 333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5" name="Oval 334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6" name="Oval 335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7" name="Oval 336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8" name="Oval 337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9" name="Oval 338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0" name="Oval 339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1" name="Oval 340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2" name="Oval 34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3" name="Oval 342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4" name="Oval 343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5" name="Oval 344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6" name="Oval 34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7" name="Oval 34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8" name="Oval 34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9" name="Oval 34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0" name="Oval 34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1" name="Oval 35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2" name="Oval 35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3" name="Oval 352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4" name="Oval 353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18/04/2017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40158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18/04/2017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9848088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18/04/2017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3380311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18/04/2017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9142776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18/04/2017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3034088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18/04/2017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882501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18/04/2017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3903490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18/04/2017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74427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18/04/2017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1286729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762000"/>
            <a:ext cx="5686425" cy="541020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18/04/2017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38861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18/04/2017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183153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18/04/2017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938304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18/04/2017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23878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18/04/2017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67230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18/04/2017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3913295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18/04/2017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9087868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18/04/2017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3366269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18/04/2017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3214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</p:sldLayoutIdLst>
  <p:transition spd="slow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4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6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A847CFC-816F-41D0-AAC0-9BF4FEBC753E}" type="datetimeFigureOut">
              <a:rPr lang="es-ES" smtClean="0"/>
              <a:pPr/>
              <a:t>18/04/2017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199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506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transition spd="slow">
    <p:fade/>
  </p:transition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8096" y="404664"/>
            <a:ext cx="7290054" cy="149961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LEADING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LIGHTS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endParaRPr lang="es-ES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227" y="2005111"/>
            <a:ext cx="4739792" cy="333588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216879" y="1988840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MELILLA, 24-28 DE ABRIL DE 2017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797152"/>
            <a:ext cx="1968072" cy="182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4095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66735" y="332656"/>
            <a:ext cx="885698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MINT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TEA: A BEREBER HOT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DRINK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POPULAR IN MELILLA,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DRUNK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BREAKFASTS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AFTER LUNCH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AFTERNOONS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s-ES" dirty="0"/>
              <a:t>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TOGETHER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BEREBER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PASTRIES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100" name="Picture 4" descr="Resultado de imagen de TE CON HIERBABUE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4239">
            <a:off x="4284629" y="3600134"/>
            <a:ext cx="4442757" cy="29834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106">
            <a:off x="532578" y="3771670"/>
            <a:ext cx="4248472" cy="2827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228214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116632"/>
            <a:ext cx="8964488" cy="3890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OTHER IS THE FOUR COMMUNITIES  STEW: A DISH WHICH IS MADE WITH INGREDIENTS FROM THE 4 DIFFERENT CULTURES: HEBREW BISCUITS, MOROCCAN CARROTS AND PEPPERS, HINDU SPICES AND BEEF TONGUE.</a:t>
            </a:r>
          </a:p>
        </p:txBody>
      </p:sp>
      <p:pic>
        <p:nvPicPr>
          <p:cNvPr id="8194" name="Picture 2" descr="Resultado de imagen de GUISO DE LAS 4 COMUNIDAD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998131"/>
            <a:ext cx="4701332" cy="2644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3038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4293096"/>
            <a:ext cx="8892480" cy="2448272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3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although each dish has a different origin, everyone likes to taste ...</a:t>
            </a:r>
            <a:endParaRPr lang="es-ES" sz="3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666448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204020" y="548680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CEREALS</a:t>
            </a:r>
            <a:r>
              <a:rPr lang="es-E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LEGUMES</a:t>
            </a:r>
            <a:endParaRPr lang="es-ES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172400" y="201729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683568" y="4344137"/>
            <a:ext cx="7920880" cy="2084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3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es-ES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ES" sz="3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ES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ES" sz="3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es-ES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" sz="3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DISHES</a:t>
            </a:r>
            <a:r>
              <a:rPr lang="es-ES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</a:t>
            </a:r>
            <a:r>
              <a:rPr lang="es-ES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es-ES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lang="es-ES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 </a:t>
            </a:r>
            <a:r>
              <a:rPr lang="es-ES" sz="3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ES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LOT OF ENERGY.</a:t>
            </a:r>
          </a:p>
        </p:txBody>
      </p:sp>
      <p:pic>
        <p:nvPicPr>
          <p:cNvPr id="12290" name="Picture 2" descr="Resultado de imagen de cereales y legumb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95207"/>
            <a:ext cx="4065240" cy="304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55576" y="260648"/>
            <a:ext cx="7920880" cy="1313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TRY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SPICED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DISHES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BEREBER AND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ARAB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INFLUENCE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s-ES" sz="4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23528" y="1700808"/>
            <a:ext cx="4548205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VEGETABLES AND </a:t>
            </a:r>
            <a:r>
              <a:rPr lang="es-ES" sz="28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MEAT</a:t>
            </a:r>
            <a:r>
              <a:rPr lang="es-ES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i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COUS</a:t>
            </a:r>
            <a:r>
              <a:rPr lang="es-ES" sz="28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i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COUS</a:t>
            </a:r>
            <a:endParaRPr lang="es-ES" sz="2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060014" y="2019000"/>
            <a:ext cx="409425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b="1" i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BAKED</a:t>
            </a:r>
            <a:r>
              <a:rPr lang="es-ES" sz="28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RICE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01" y="3005973"/>
            <a:ext cx="4502057" cy="3372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79186"/>
            <a:ext cx="4319999" cy="3239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82654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03618" y="176006"/>
            <a:ext cx="8352928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ARAB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BEREBER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BREADS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DOUGHS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ES" sz="4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53552" y="2114272"/>
            <a:ext cx="51845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PAÑUELOS </a:t>
            </a:r>
            <a:r>
              <a:rPr lang="es-ES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s-ES" sz="2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MSEMMEN</a:t>
            </a:r>
            <a:r>
              <a:rPr lang="es-ES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650247" y="3698448"/>
            <a:ext cx="49601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JERINGOS</a:t>
            </a:r>
            <a:r>
              <a:rPr lang="es-ES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s-ES" sz="2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BAGHRIR</a:t>
            </a:r>
            <a:endParaRPr lang="es-ES" sz="2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59660" y="5498648"/>
            <a:ext cx="47525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TASH-NIF</a:t>
            </a:r>
            <a:r>
              <a:rPr lang="es-ES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s-ES" sz="2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MATLOUA</a:t>
            </a:r>
            <a:endParaRPr lang="es-ES" sz="2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6" name="Picture 8" descr="Resultado de imagen de baghrir marroqu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66" y="2843785"/>
            <a:ext cx="3526129" cy="26515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8" name="Picture 20" descr="Resultado de imagen de matlo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188" y="4491007"/>
            <a:ext cx="3610749" cy="22503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879" y="1533458"/>
            <a:ext cx="3171564" cy="2375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22807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25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95639" y="339914"/>
            <a:ext cx="8884873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ANDALUSIAN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INFLUENCE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DELICIOUS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DISHES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AS…</a:t>
            </a:r>
            <a:endParaRPr lang="es-ES" sz="4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0252" y="2186861"/>
            <a:ext cx="5059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RICE </a:t>
            </a:r>
            <a:r>
              <a:rPr lang="es-ES" sz="28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COOKED</a:t>
            </a:r>
            <a:r>
              <a:rPr lang="es-ES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ES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CHICKEN</a:t>
            </a:r>
            <a:r>
              <a:rPr lang="es-ES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28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SEAFOOD</a:t>
            </a:r>
            <a:endParaRPr lang="es-ES" sz="2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687623" y="4786389"/>
            <a:ext cx="54928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STEWED</a:t>
            </a:r>
            <a:r>
              <a:rPr lang="es-ES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CHICKPEAS</a:t>
            </a:r>
            <a:r>
              <a:rPr lang="es-ES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ES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CUTTLEFISH</a:t>
            </a:r>
            <a:endParaRPr lang="es-ES" sz="2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Resultado de imagen de arroz guisado de pollo y maris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557" y="1781200"/>
            <a:ext cx="3882915" cy="2583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Resultado de imagen de garbanzos con choco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AutoShape 12" descr="Resultado de imagen de garbanzos con choco"/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1278" name="Picture 14" descr="Resultado de imagen de garbanzos con cho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25899"/>
            <a:ext cx="3507764" cy="2627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5110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835696" y="620688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FISH AND </a:t>
            </a:r>
            <a:r>
              <a:rPr lang="es-E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SEAFOOD</a:t>
            </a:r>
            <a:endParaRPr lang="es-ES" sz="4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0" y="4333607"/>
            <a:ext cx="88569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TRADITION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FISH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PREFERRED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MEAT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CULTURE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COOKS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ACCORDING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LIKES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7" name="10 Imagen" descr="pesca-14614283902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1412776"/>
            <a:ext cx="4860032" cy="271351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51520" y="188640"/>
            <a:ext cx="9145016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STEWED</a:t>
            </a:r>
            <a:r>
              <a:rPr lang="es-ES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FISH AND </a:t>
            </a:r>
            <a:r>
              <a:rPr lang="es-ES" sz="28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POTATOES</a:t>
            </a:r>
            <a:r>
              <a:rPr lang="es-ES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ANDALUSIAN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STYLE)</a:t>
            </a:r>
            <a:endParaRPr lang="es-ES" sz="4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51520" y="3284984"/>
            <a:ext cx="7336432" cy="66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STEWED</a:t>
            </a:r>
            <a:r>
              <a:rPr lang="es-ES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FISH 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GALICIAN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STYLE)</a:t>
            </a:r>
            <a:endParaRPr lang="es-ES" sz="4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https://mariagarciahurtado.files.wordpress.com/2015/06/cazuela-de-pescado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848480"/>
            <a:ext cx="4392488" cy="24707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spaintravelsuite.com/wp-content/uploads/2013/05/Caldereta-de-pescad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032" y="3875747"/>
            <a:ext cx="4398208" cy="27668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27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95536" y="188640"/>
            <a:ext cx="720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FRIED</a:t>
            </a:r>
            <a:r>
              <a:rPr lang="es-ES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FISH 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ANDALUSIAN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STYLE)</a:t>
            </a:r>
            <a:endParaRPr lang="es-ES" sz="4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89322" y="3124125"/>
            <a:ext cx="82151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GRILLED</a:t>
            </a:r>
            <a:r>
              <a:rPr lang="es-ES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FISH AND </a:t>
            </a:r>
            <a:r>
              <a:rPr lang="es-ES" sz="28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SEAFOOD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MAINLAND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SPAIN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INFLUENCE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S" sz="4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ttps://mariagarciahurtado.files.wordpress.com/2015/06/coqui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7533">
            <a:off x="4530937" y="3877142"/>
            <a:ext cx="3539012" cy="26542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ocina.facilisimo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613">
            <a:off x="1396766" y="920584"/>
            <a:ext cx="2969398" cy="22270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Resultado de imagen de GASTRONOMÍA MELILLEN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1914">
            <a:off x="5095445" y="870159"/>
            <a:ext cx="3071480" cy="23651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Resultado de imagen de corvina a la planch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880">
            <a:off x="992061" y="4308906"/>
            <a:ext cx="3684240" cy="24580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301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67544" y="4221088"/>
            <a:ext cx="8229600" cy="27809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E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MELILLA: </a:t>
            </a:r>
            <a:r>
              <a:rPr lang="es-E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es-E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CUISINE</a:t>
            </a:r>
            <a:r>
              <a:rPr lang="es-E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es-E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CONTINENTS</a:t>
            </a:r>
            <a:r>
              <a:rPr lang="es-E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SEVERAL</a:t>
            </a:r>
            <a:r>
              <a:rPr lang="es-E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CULTURES</a:t>
            </a:r>
            <a:endParaRPr kumimoji="0" lang="es-ES" sz="1150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4338" name="Picture 2" descr="Resultado de imagen de melilla, las cuatro cultur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0648"/>
            <a:ext cx="3528392" cy="3746965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ado de imagen de FILETES CORV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2123">
            <a:off x="2236662" y="2429102"/>
            <a:ext cx="6186774" cy="34557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539552" y="764704"/>
            <a:ext cx="68407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“COCHO” FISH 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HEBREW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STYLE)</a:t>
            </a:r>
          </a:p>
        </p:txBody>
      </p:sp>
      <p:pic>
        <p:nvPicPr>
          <p:cNvPr id="10242" name="Picture 2" descr="Resultado de imagen de pescado cocho, sefard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1744">
            <a:off x="1144149" y="2205255"/>
            <a:ext cx="5400600" cy="40558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3049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146836" y="188640"/>
            <a:ext cx="4392488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MEAT</a:t>
            </a:r>
            <a:r>
              <a:rPr lang="es-E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POULTRY</a:t>
            </a:r>
            <a:endParaRPr lang="es-ES" sz="4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95536" y="4461244"/>
            <a:ext cx="855847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3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CHICKEN</a:t>
            </a:r>
            <a:r>
              <a:rPr lang="es-ES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3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LAMB</a:t>
            </a:r>
            <a:r>
              <a:rPr lang="es-ES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3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BEEF</a:t>
            </a:r>
            <a:r>
              <a:rPr lang="es-ES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ES" sz="3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PREFERRED</a:t>
            </a:r>
            <a:r>
              <a:rPr lang="es-ES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ES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PORK</a:t>
            </a:r>
            <a:r>
              <a:rPr lang="es-ES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</a:t>
            </a:r>
            <a:r>
              <a:rPr lang="es-ES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" sz="3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RELIGIOUS</a:t>
            </a:r>
            <a:r>
              <a:rPr lang="es-ES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3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HEALTHY</a:t>
            </a:r>
            <a:r>
              <a:rPr lang="es-ES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HABITS</a:t>
            </a:r>
            <a:r>
              <a:rPr lang="es-ES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REASONS</a:t>
            </a:r>
            <a:r>
              <a:rPr lang="es-ES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146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836" y="1094405"/>
            <a:ext cx="4487604" cy="336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862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51520" y="548680"/>
            <a:ext cx="8352928" cy="195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BEREBER </a:t>
            </a:r>
            <a:r>
              <a:rPr lang="es-ES" sz="28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BROCHETTES</a:t>
            </a:r>
            <a:r>
              <a:rPr lang="es-ES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SPICED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PORTIONS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MEAT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SKEWED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STRING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GRILLED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SLOWLY</a:t>
            </a:r>
            <a:endParaRPr lang="es-ES" sz="2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Picture 4" descr="Resultado de imagen de PINCHOS MORUN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86" y="3573016"/>
            <a:ext cx="5913406" cy="27719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esultado de imagen de PINCHOS MORUN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8944">
            <a:off x="4523129" y="3475701"/>
            <a:ext cx="3955383" cy="29665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1332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4200">
            <a:off x="3636118" y="2746386"/>
            <a:ext cx="4851623" cy="3228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ángulo 1"/>
          <p:cNvSpPr/>
          <p:nvPr/>
        </p:nvSpPr>
        <p:spPr>
          <a:xfrm>
            <a:off x="251592" y="692696"/>
            <a:ext cx="8352928" cy="1305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BEREBER</a:t>
            </a:r>
            <a:r>
              <a:rPr lang="es-ES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PASTELA</a:t>
            </a:r>
            <a:r>
              <a:rPr lang="es-ES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STUFFED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CAKE,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TOUCH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CINNAMON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SUGAR</a:t>
            </a:r>
            <a:endParaRPr lang="es-ES" sz="2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Resultado de imagen de PASTELA DE POL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8377">
            <a:off x="608651" y="2844605"/>
            <a:ext cx="5327021" cy="35513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2291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30122" y="116632"/>
            <a:ext cx="864814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LAMB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CHICKEN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BEEF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TAJINE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DISH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ELABORATED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SEASONED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MEAT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VEGETABLES,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RAISINS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DRIED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FRUITS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ITS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COMES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TYPICAL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ARAB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COOKED</a:t>
            </a:r>
            <a:endParaRPr lang="es-ES" sz="4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Resultado de imagen de tajin marroqu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8207">
            <a:off x="4916272" y="3368693"/>
            <a:ext cx="3744415" cy="30846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de tajin marroqu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3323">
            <a:off x="374480" y="3429000"/>
            <a:ext cx="4557218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2897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7544" y="620688"/>
            <a:ext cx="79928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MOROCCAN</a:t>
            </a:r>
            <a:r>
              <a:rPr lang="es-ES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STYLE </a:t>
            </a:r>
            <a:r>
              <a:rPr lang="es-ES" sz="28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CHICKEN</a:t>
            </a:r>
            <a:r>
              <a:rPr lang="es-ES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ONIONS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SPECIES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FRIED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FRUITS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(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RAISINS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ALMONDS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AND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CINNAMON</a:t>
            </a:r>
            <a:endParaRPr lang="es-ES" sz="4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Resultado de imagen de POLLO A LA MORU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96952"/>
            <a:ext cx="5715000" cy="3543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0114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67544" y="476672"/>
            <a:ext cx="79928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CORINTO </a:t>
            </a:r>
            <a:r>
              <a:rPr lang="es-ES" sz="28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NOODLES</a:t>
            </a:r>
            <a:r>
              <a:rPr lang="es-ES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BEREBER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DISH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CHICKEN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ONION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SAUCE,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SPECIES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FRIED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FRUITS</a:t>
            </a:r>
            <a:endParaRPr lang="es-ES" sz="2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ttp://www.arecetas.com/imagenes/recetas/Fideos-al-Corinto-estilo-bereb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507997"/>
            <a:ext cx="5841447" cy="4089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5683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824841" y="548680"/>
            <a:ext cx="32593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VEGETABLES</a:t>
            </a:r>
            <a:endParaRPr lang="es-ES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23528" y="5043048"/>
            <a:ext cx="8640960" cy="14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3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</a:t>
            </a:r>
            <a:r>
              <a:rPr lang="es-ES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VEGETABLES COME </a:t>
            </a:r>
            <a:r>
              <a:rPr lang="es-ES" sz="3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es-ES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AFRICA</a:t>
            </a:r>
            <a:r>
              <a:rPr lang="es-ES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3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es-ES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RECIPES</a:t>
            </a:r>
            <a:r>
              <a:rPr lang="es-ES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COLOURFUL</a:t>
            </a:r>
            <a:r>
              <a:rPr lang="es-ES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3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TASTY</a:t>
            </a:r>
            <a:r>
              <a:rPr lang="es-ES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26" name="Picture 2" descr="Resultado de imagen de HORTALIZ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515" y="1305690"/>
            <a:ext cx="6371978" cy="356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23528" y="254048"/>
            <a:ext cx="864096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ANDALUSIAN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MAINLAND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SPANISH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INFLUENCE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323528" y="1539949"/>
            <a:ext cx="38884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GAZPACHO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COLD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TOMATO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SOUP</a:t>
            </a:r>
            <a:endParaRPr lang="es-ES" sz="2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98622" y="3197875"/>
            <a:ext cx="47494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SALMOREJO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COLD 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TOMATO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CREAM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BREAD AND OLIVE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</a:t>
            </a:r>
            <a:endParaRPr lang="es-ES" sz="2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67544" y="5570656"/>
            <a:ext cx="43343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SPANISH</a:t>
            </a:r>
            <a:r>
              <a:rPr lang="es-ES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OMELETTE</a:t>
            </a:r>
            <a:endParaRPr lang="es-ES" sz="2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Resultado de imagen de GAZPAC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203" y="1427396"/>
            <a:ext cx="3705181" cy="15695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de SALMOREJ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658" y="2935209"/>
            <a:ext cx="2774734" cy="20779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de TORTILLA DE PATAT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928" y="5023544"/>
            <a:ext cx="2794408" cy="1861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5598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61146" y="3284984"/>
            <a:ext cx="556298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OF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HINDU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SAMOSAS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CRUNCHY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PASTIES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STUFFED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VEGETABLES AND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SPICES</a:t>
            </a:r>
            <a:endParaRPr lang="es-ES" sz="2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79512" y="188640"/>
            <a:ext cx="5256584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HEBREW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2" name="AutoShape 2" descr="Resultado de imagen de TORTILLA DE COLORES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4" descr="Resultado de imagen de TORTILLA DE COLORES"/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078" name="Picture 6" descr="Resultado de imagen de TORTILLA DE COLO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524">
            <a:off x="5101944" y="545813"/>
            <a:ext cx="3712724" cy="25485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esultado de imagen de SAMOS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9588">
            <a:off x="5031099" y="3842326"/>
            <a:ext cx="3854415" cy="25696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179512" y="836712"/>
            <a:ext cx="52565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COLORED</a:t>
            </a:r>
            <a:r>
              <a:rPr lang="es-ES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OMELETE</a:t>
            </a:r>
            <a:r>
              <a:rPr lang="es-ES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PEAS,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CARROTS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POTATOES</a:t>
            </a:r>
            <a:endParaRPr lang="es-ES" sz="2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3756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332656"/>
            <a:ext cx="8856984" cy="374441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MELILLA HAS </a:t>
            </a:r>
            <a:r>
              <a:rPr lang="es-ES" sz="3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GOT</a:t>
            </a:r>
            <a:r>
              <a:rPr lang="es-ES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" sz="3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</a:t>
            </a:r>
            <a:r>
              <a:rPr lang="es-ES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3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VARIED</a:t>
            </a:r>
            <a:r>
              <a:rPr lang="es-ES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GASTRONOMY</a:t>
            </a:r>
            <a:r>
              <a:rPr lang="es-ES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3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REFLECTION</a:t>
            </a:r>
            <a:r>
              <a:rPr lang="es-ES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" sz="3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es-ES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CULTURES </a:t>
            </a:r>
            <a:r>
              <a:rPr lang="es-ES" sz="3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es-ES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LIVE </a:t>
            </a:r>
            <a:r>
              <a:rPr lang="es-ES" sz="3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TOGETHER</a:t>
            </a:r>
            <a:r>
              <a:rPr lang="es-ES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ES" sz="3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CITY ( </a:t>
            </a:r>
            <a:r>
              <a:rPr lang="es-ES" sz="3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MAINLAND</a:t>
            </a:r>
            <a:r>
              <a:rPr lang="es-ES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SPANISH</a:t>
            </a:r>
            <a:r>
              <a:rPr lang="es-ES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3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ARAB</a:t>
            </a:r>
            <a:r>
              <a:rPr lang="es-ES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BEREBER, </a:t>
            </a:r>
            <a:r>
              <a:rPr lang="es-ES" sz="3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HEBREW</a:t>
            </a:r>
            <a:r>
              <a:rPr lang="es-ES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3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HINDU</a:t>
            </a:r>
            <a:r>
              <a:rPr lang="es-ES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3314" name="Picture 2" descr="Resultado de imagen de melilla, las cuatro cultur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61048"/>
            <a:ext cx="7657628" cy="2780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43608" y="619938"/>
            <a:ext cx="7200800" cy="2955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MELILLA, TO TRAVEL TO FAR AWAY COUNTRIES, YOU ONLY HAVE TO SIT AT THE TABLE, TASTE, SHARE AND ENJOY.</a:t>
            </a:r>
            <a:endParaRPr lang="es-ES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2" name="Picture 8" descr="Resultado de imagen de banquete mediev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60" y="3575684"/>
            <a:ext cx="4496622" cy="3093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de BANQUE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826677"/>
            <a:ext cx="6074961" cy="27047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de banquete mediev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7159">
            <a:off x="4283968" y="3558797"/>
            <a:ext cx="3528392" cy="32405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9470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36" y="3760557"/>
            <a:ext cx="3442959" cy="2289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uadroTexto 3"/>
          <p:cNvSpPr txBox="1"/>
          <p:nvPr/>
        </p:nvSpPr>
        <p:spPr>
          <a:xfrm>
            <a:off x="200923" y="79329"/>
            <a:ext cx="8964488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THIS PRESENTATION HAVE COLLABORATED ...</a:t>
            </a:r>
            <a:endParaRPr lang="es-ES" sz="3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79512" y="1674674"/>
            <a:ext cx="8964488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STUDENTS OF THE  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TEMPORARY ATTENTION CLASS </a:t>
            </a:r>
            <a:r>
              <a:rPr lang="es-E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36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AAT</a:t>
            </a:r>
            <a:r>
              <a:rPr lang="es-E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s-E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4280">
            <a:off x="132192" y="3744481"/>
            <a:ext cx="2664296" cy="269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233" y="3492087"/>
            <a:ext cx="2265779" cy="3021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6823">
            <a:off x="6590219" y="3374545"/>
            <a:ext cx="2337519" cy="3116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1175">
            <a:off x="4009116" y="3376907"/>
            <a:ext cx="2390235" cy="3235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96333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10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 flipH="1">
            <a:off x="4211960" y="404664"/>
            <a:ext cx="4782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 err="1">
                <a:solidFill>
                  <a:srgbClr val="92D050"/>
                </a:solidFill>
                <a:latin typeface="AR CENA" panose="02000000000000000000" pitchFamily="2" charset="0"/>
              </a:rPr>
              <a:t>FIRDAOUSSE</a:t>
            </a:r>
            <a:r>
              <a:rPr lang="es-ES_tradnl" sz="3600" dirty="0">
                <a:solidFill>
                  <a:srgbClr val="92D050"/>
                </a:solidFill>
                <a:latin typeface="AR CENA" panose="02000000000000000000" pitchFamily="2" charset="0"/>
              </a:rPr>
              <a:t> </a:t>
            </a:r>
            <a:r>
              <a:rPr lang="es-ES_tradnl" sz="3600" dirty="0" err="1">
                <a:solidFill>
                  <a:srgbClr val="92D050"/>
                </a:solidFill>
                <a:latin typeface="AR CENA" panose="02000000000000000000" pitchFamily="2" charset="0"/>
              </a:rPr>
              <a:t>BENNAKRITA</a:t>
            </a:r>
            <a:r>
              <a:rPr lang="es-ES_tradnl" sz="3600" dirty="0">
                <a:solidFill>
                  <a:srgbClr val="92D050"/>
                </a:solidFill>
                <a:latin typeface="AR CENA" panose="02000000000000000000" pitchFamily="2" charset="0"/>
              </a:rPr>
              <a:t> 	</a:t>
            </a:r>
            <a:endParaRPr lang="es-ES" sz="3600" dirty="0">
              <a:solidFill>
                <a:srgbClr val="92D050"/>
              </a:solidFill>
              <a:latin typeface="AR CENA" panose="02000000000000000000" pitchFamily="2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 flipH="1">
            <a:off x="1091253" y="5672339"/>
            <a:ext cx="3298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 err="1">
                <a:solidFill>
                  <a:schemeClr val="accent3">
                    <a:lumMod val="75000"/>
                  </a:schemeClr>
                </a:solidFill>
                <a:latin typeface="AR CENA" panose="02000000000000000000" pitchFamily="2" charset="0"/>
              </a:rPr>
              <a:t>FATIMA</a:t>
            </a:r>
            <a:r>
              <a:rPr lang="es-ES_tradnl" sz="3600" dirty="0">
                <a:solidFill>
                  <a:schemeClr val="accent3">
                    <a:lumMod val="75000"/>
                  </a:schemeClr>
                </a:solidFill>
                <a:latin typeface="AR CENA" panose="02000000000000000000" pitchFamily="2" charset="0"/>
              </a:rPr>
              <a:t> </a:t>
            </a:r>
            <a:r>
              <a:rPr lang="es-ES_tradnl" sz="3600" dirty="0" err="1">
                <a:solidFill>
                  <a:schemeClr val="accent3">
                    <a:lumMod val="75000"/>
                  </a:schemeClr>
                </a:solidFill>
                <a:latin typeface="AR CENA" panose="02000000000000000000" pitchFamily="2" charset="0"/>
              </a:rPr>
              <a:t>RAWAN</a:t>
            </a:r>
            <a:endParaRPr lang="es-ES" sz="3600" dirty="0">
              <a:solidFill>
                <a:schemeClr val="accent3">
                  <a:lumMod val="75000"/>
                </a:schemeClr>
              </a:solidFill>
              <a:latin typeface="AR CENA" panose="02000000000000000000" pitchFamily="2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 flipH="1">
            <a:off x="5411744" y="3861048"/>
            <a:ext cx="2672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>
                <a:solidFill>
                  <a:srgbClr val="93AB1D"/>
                </a:solidFill>
                <a:latin typeface="AR CENA" panose="02000000000000000000" pitchFamily="2" charset="0"/>
              </a:rPr>
              <a:t> SARA </a:t>
            </a:r>
            <a:r>
              <a:rPr lang="es-ES_tradnl" sz="3600" dirty="0" err="1">
                <a:solidFill>
                  <a:srgbClr val="93AB1D"/>
                </a:solidFill>
                <a:latin typeface="AR CENA" panose="02000000000000000000" pitchFamily="2" charset="0"/>
              </a:rPr>
              <a:t>LAICH</a:t>
            </a:r>
            <a:endParaRPr lang="es-ES" sz="3600" dirty="0">
              <a:solidFill>
                <a:srgbClr val="93AB1D"/>
              </a:solidFill>
              <a:latin typeface="AR CENA" panose="02000000000000000000" pitchFamily="2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 flipH="1">
            <a:off x="992037" y="4103466"/>
            <a:ext cx="3038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>
                <a:solidFill>
                  <a:srgbClr val="0FBB38"/>
                </a:solidFill>
                <a:latin typeface="AR CENA" panose="02000000000000000000" pitchFamily="2" charset="0"/>
              </a:rPr>
              <a:t>DUNIA </a:t>
            </a:r>
            <a:r>
              <a:rPr lang="es-ES_tradnl" sz="3600" dirty="0" err="1">
                <a:solidFill>
                  <a:srgbClr val="0FBB38"/>
                </a:solidFill>
                <a:latin typeface="AR CENA" panose="02000000000000000000" pitchFamily="2" charset="0"/>
              </a:rPr>
              <a:t>MAÁROUF</a:t>
            </a:r>
            <a:endParaRPr lang="es-ES" sz="3600" dirty="0">
              <a:solidFill>
                <a:srgbClr val="0FBB38"/>
              </a:solidFill>
              <a:latin typeface="AR CENA" panose="02000000000000000000" pitchFamily="2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 flipH="1">
            <a:off x="467544" y="2538011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>
                <a:solidFill>
                  <a:schemeClr val="accent6">
                    <a:lumMod val="75000"/>
                  </a:schemeClr>
                </a:solidFill>
                <a:latin typeface="AR CENA" panose="02000000000000000000" pitchFamily="2" charset="0"/>
              </a:rPr>
              <a:t>AMINA EL </a:t>
            </a:r>
            <a:r>
              <a:rPr lang="es-ES_tradnl" sz="3600" dirty="0" err="1">
                <a:solidFill>
                  <a:schemeClr val="accent6">
                    <a:lumMod val="75000"/>
                  </a:schemeClr>
                </a:solidFill>
                <a:latin typeface="AR CENA" panose="02000000000000000000" pitchFamily="2" charset="0"/>
              </a:rPr>
              <a:t>ASBAHANI</a:t>
            </a:r>
            <a:r>
              <a:rPr lang="es-ES_tradnl" sz="3600" dirty="0">
                <a:solidFill>
                  <a:schemeClr val="accent6">
                    <a:lumMod val="75000"/>
                  </a:schemeClr>
                </a:solidFill>
                <a:latin typeface="AR CENA" panose="02000000000000000000" pitchFamily="2" charset="0"/>
              </a:rPr>
              <a:t> </a:t>
            </a:r>
            <a:r>
              <a:rPr lang="es-ES_tradnl" sz="3600" dirty="0" err="1">
                <a:solidFill>
                  <a:schemeClr val="accent6">
                    <a:lumMod val="75000"/>
                  </a:schemeClr>
                </a:solidFill>
                <a:latin typeface="AR CENA" panose="02000000000000000000" pitchFamily="2" charset="0"/>
              </a:rPr>
              <a:t>BADR</a:t>
            </a:r>
            <a:endParaRPr lang="es-ES" sz="3600" dirty="0">
              <a:solidFill>
                <a:schemeClr val="accent6">
                  <a:lumMod val="75000"/>
                </a:schemeClr>
              </a:solidFill>
              <a:latin typeface="AR CENA" panose="02000000000000000000" pitchFamily="2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 flipH="1">
            <a:off x="5061384" y="2204864"/>
            <a:ext cx="3399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>
                <a:solidFill>
                  <a:schemeClr val="accent4">
                    <a:lumMod val="75000"/>
                  </a:schemeClr>
                </a:solidFill>
                <a:latin typeface="AR CENA" panose="02000000000000000000" pitchFamily="2" charset="0"/>
              </a:rPr>
              <a:t> </a:t>
            </a:r>
            <a:r>
              <a:rPr lang="es-ES_tradnl" sz="3600" dirty="0" err="1">
                <a:solidFill>
                  <a:srgbClr val="52AE5B"/>
                </a:solidFill>
                <a:latin typeface="AR CENA" panose="02000000000000000000" pitchFamily="2" charset="0"/>
              </a:rPr>
              <a:t>HAYAR</a:t>
            </a:r>
            <a:r>
              <a:rPr lang="es-ES_tradnl" sz="3600" dirty="0">
                <a:solidFill>
                  <a:schemeClr val="accent4">
                    <a:lumMod val="75000"/>
                  </a:schemeClr>
                </a:solidFill>
                <a:latin typeface="AR CENA" panose="02000000000000000000" pitchFamily="2" charset="0"/>
              </a:rPr>
              <a:t> </a:t>
            </a:r>
            <a:r>
              <a:rPr lang="es-ES_tradnl" sz="3600" dirty="0" err="1">
                <a:solidFill>
                  <a:srgbClr val="58A85A"/>
                </a:solidFill>
                <a:latin typeface="AR CENA" panose="02000000000000000000" pitchFamily="2" charset="0"/>
              </a:rPr>
              <a:t>MAAROUF</a:t>
            </a:r>
            <a:endParaRPr lang="es-ES" sz="3600" dirty="0">
              <a:solidFill>
                <a:srgbClr val="58A85A"/>
              </a:solidFill>
              <a:latin typeface="AR CENA" panose="02000000000000000000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 flipH="1">
            <a:off x="1344162" y="3256808"/>
            <a:ext cx="279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 err="1">
                <a:solidFill>
                  <a:srgbClr val="459C1A"/>
                </a:solidFill>
                <a:latin typeface="AR CENA" panose="02000000000000000000" pitchFamily="2" charset="0"/>
              </a:rPr>
              <a:t>ASSIA</a:t>
            </a:r>
            <a:r>
              <a:rPr lang="es-ES_tradnl" sz="3600" dirty="0">
                <a:solidFill>
                  <a:srgbClr val="459C1A"/>
                </a:solidFill>
                <a:latin typeface="AR CENA" panose="02000000000000000000" pitchFamily="2" charset="0"/>
              </a:rPr>
              <a:t> </a:t>
            </a:r>
            <a:r>
              <a:rPr lang="es-ES_tradnl" sz="3600" dirty="0" err="1">
                <a:solidFill>
                  <a:srgbClr val="459C1A"/>
                </a:solidFill>
                <a:latin typeface="AR CENA" panose="02000000000000000000" pitchFamily="2" charset="0"/>
              </a:rPr>
              <a:t>NAZIL</a:t>
            </a:r>
            <a:endParaRPr lang="es-ES" sz="3600" dirty="0">
              <a:solidFill>
                <a:srgbClr val="459C1A"/>
              </a:solidFill>
              <a:latin typeface="AR CENA" panose="02000000000000000000" pitchFamily="2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 flipH="1">
            <a:off x="4536320" y="5536850"/>
            <a:ext cx="4422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AR CENA" panose="02000000000000000000" pitchFamily="2" charset="0"/>
              </a:rPr>
              <a:t>YOUSRA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 CENA" panose="02000000000000000000" pitchFamily="2" charset="0"/>
              </a:rPr>
              <a:t> EL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AR CENA" panose="02000000000000000000" pitchFamily="2" charset="0"/>
              </a:rPr>
              <a:t>BOUARFAOUI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 CENA" panose="02000000000000000000" pitchFamily="2" charset="0"/>
              </a:rPr>
              <a:t> </a:t>
            </a:r>
            <a:endParaRPr lang="es-ES" sz="3600" dirty="0">
              <a:solidFill>
                <a:schemeClr val="accent6">
                  <a:lumMod val="50000"/>
                </a:schemeClr>
              </a:solidFill>
              <a:latin typeface="AR CENA" panose="02000000000000000000" pitchFamily="2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 flipH="1">
            <a:off x="5475048" y="3068960"/>
            <a:ext cx="2608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 err="1">
                <a:solidFill>
                  <a:srgbClr val="41C57D"/>
                </a:solidFill>
                <a:latin typeface="AR CENA" panose="02000000000000000000" pitchFamily="2" charset="0"/>
              </a:rPr>
              <a:t>HOUDA</a:t>
            </a:r>
            <a:r>
              <a:rPr lang="es-ES_tradnl" sz="3600" dirty="0">
                <a:solidFill>
                  <a:srgbClr val="41C57D"/>
                </a:solidFill>
                <a:latin typeface="AR CENA" panose="02000000000000000000" pitchFamily="2" charset="0"/>
              </a:rPr>
              <a:t> </a:t>
            </a:r>
            <a:r>
              <a:rPr lang="es-ES_tradnl" sz="3600" dirty="0" err="1">
                <a:solidFill>
                  <a:srgbClr val="41C57D"/>
                </a:solidFill>
                <a:latin typeface="AR CENA" panose="02000000000000000000" pitchFamily="2" charset="0"/>
              </a:rPr>
              <a:t>OUALI</a:t>
            </a:r>
            <a:endParaRPr lang="es-ES" sz="3600" dirty="0">
              <a:solidFill>
                <a:srgbClr val="41C57D"/>
              </a:solidFill>
              <a:latin typeface="AR CENA" panose="02000000000000000000" pitchFamily="2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 flipH="1">
            <a:off x="4804835" y="4653136"/>
            <a:ext cx="3597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>
                <a:solidFill>
                  <a:srgbClr val="7A7822"/>
                </a:solidFill>
                <a:latin typeface="AR CENA" panose="02000000000000000000" pitchFamily="2" charset="0"/>
              </a:rPr>
              <a:t>YASMINA EL </a:t>
            </a:r>
            <a:r>
              <a:rPr lang="es-ES_tradnl" sz="3600" dirty="0" err="1">
                <a:solidFill>
                  <a:srgbClr val="7A7822"/>
                </a:solidFill>
                <a:latin typeface="AR CENA" panose="02000000000000000000" pitchFamily="2" charset="0"/>
              </a:rPr>
              <a:t>GHOUL</a:t>
            </a:r>
            <a:endParaRPr lang="es-ES" sz="3600" dirty="0">
              <a:solidFill>
                <a:srgbClr val="7A7822"/>
              </a:solidFill>
              <a:latin typeface="AR CENA" panose="02000000000000000000" pitchFamily="2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 flipH="1">
            <a:off x="1043608" y="233249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dirty="0" err="1">
                <a:solidFill>
                  <a:schemeClr val="accent6">
                    <a:lumMod val="50000"/>
                  </a:schemeClr>
                </a:solidFill>
                <a:latin typeface="AR CENA" panose="02000000000000000000" pitchFamily="2" charset="0"/>
              </a:rPr>
              <a:t>AICHÄ</a:t>
            </a:r>
            <a:r>
              <a:rPr lang="es-ES_tradnl" sz="3600" dirty="0">
                <a:solidFill>
                  <a:schemeClr val="accent6">
                    <a:lumMod val="50000"/>
                  </a:schemeClr>
                </a:solidFill>
                <a:latin typeface="AR CENA" panose="02000000000000000000" pitchFamily="2" charset="0"/>
              </a:rPr>
              <a:t> SALGADO </a:t>
            </a:r>
          </a:p>
          <a:p>
            <a:pPr algn="ctr"/>
            <a:r>
              <a:rPr lang="es-ES_tradnl" sz="3600" dirty="0">
                <a:solidFill>
                  <a:schemeClr val="accent6">
                    <a:lumMod val="50000"/>
                  </a:schemeClr>
                </a:solidFill>
                <a:latin typeface="AR CENA" panose="02000000000000000000" pitchFamily="2" charset="0"/>
              </a:rPr>
              <a:t>MARTÍNEZ	</a:t>
            </a:r>
            <a:endParaRPr lang="es-ES" sz="3600" dirty="0">
              <a:solidFill>
                <a:schemeClr val="accent6">
                  <a:lumMod val="50000"/>
                </a:schemeClr>
              </a:solidFill>
              <a:latin typeface="AR CENA" panose="02000000000000000000" pitchFamily="2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 flipH="1">
            <a:off x="5148311" y="1268760"/>
            <a:ext cx="285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 err="1">
                <a:solidFill>
                  <a:srgbClr val="49814C"/>
                </a:solidFill>
                <a:latin typeface="AR CENA" panose="02000000000000000000" pitchFamily="2" charset="0"/>
              </a:rPr>
              <a:t>IKRAM</a:t>
            </a:r>
            <a:r>
              <a:rPr lang="es-ES_tradnl" sz="3600" dirty="0">
                <a:solidFill>
                  <a:srgbClr val="49814C"/>
                </a:solidFill>
                <a:latin typeface="AR CENA" panose="02000000000000000000" pitchFamily="2" charset="0"/>
              </a:rPr>
              <a:t> </a:t>
            </a:r>
            <a:r>
              <a:rPr lang="es-ES_tradnl" sz="3600" dirty="0" err="1">
                <a:solidFill>
                  <a:srgbClr val="49814C"/>
                </a:solidFill>
                <a:latin typeface="AR CENA" panose="02000000000000000000" pitchFamily="2" charset="0"/>
              </a:rPr>
              <a:t>JAMAIL</a:t>
            </a:r>
            <a:r>
              <a:rPr lang="es-ES_tradnl" sz="3600" dirty="0">
                <a:solidFill>
                  <a:srgbClr val="49814C"/>
                </a:solidFill>
                <a:latin typeface="AR CENA" panose="02000000000000000000" pitchFamily="2" charset="0"/>
              </a:rPr>
              <a:t> </a:t>
            </a:r>
            <a:endParaRPr lang="es-ES" sz="3600" dirty="0">
              <a:solidFill>
                <a:srgbClr val="49814C"/>
              </a:solidFill>
              <a:latin typeface="AR CENA" panose="02000000000000000000" pitchFamily="2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 flipH="1">
            <a:off x="878068" y="1450375"/>
            <a:ext cx="37251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dirty="0" err="1">
                <a:solidFill>
                  <a:schemeClr val="accent3">
                    <a:lumMod val="75000"/>
                  </a:schemeClr>
                </a:solidFill>
                <a:latin typeface="AR CENA" panose="02000000000000000000" pitchFamily="2" charset="0"/>
              </a:rPr>
              <a:t>ALANIS</a:t>
            </a:r>
            <a:r>
              <a:rPr lang="es-ES_tradnl" sz="3600" dirty="0">
                <a:solidFill>
                  <a:schemeClr val="accent3">
                    <a:lumMod val="75000"/>
                  </a:schemeClr>
                </a:solidFill>
                <a:latin typeface="AR CENA" panose="02000000000000000000" pitchFamily="2" charset="0"/>
              </a:rPr>
              <a:t> DOMÍNGUEZ </a:t>
            </a:r>
          </a:p>
          <a:p>
            <a:pPr algn="ctr"/>
            <a:r>
              <a:rPr lang="es-ES_tradnl" sz="3600" dirty="0">
                <a:solidFill>
                  <a:schemeClr val="accent3">
                    <a:lumMod val="75000"/>
                  </a:schemeClr>
                </a:solidFill>
                <a:latin typeface="AR CENA" panose="02000000000000000000" pitchFamily="2" charset="0"/>
              </a:rPr>
              <a:t>SALGADO</a:t>
            </a:r>
            <a:endParaRPr lang="es-ES" sz="3600" dirty="0">
              <a:solidFill>
                <a:schemeClr val="accent3">
                  <a:lumMod val="75000"/>
                </a:schemeClr>
              </a:solidFill>
              <a:latin typeface="AR CENA" panose="02000000000000000000" pitchFamily="2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 flipH="1">
            <a:off x="1187624" y="4937945"/>
            <a:ext cx="3531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>
                <a:solidFill>
                  <a:srgbClr val="4D6620"/>
                </a:solidFill>
                <a:latin typeface="AR CENA" panose="02000000000000000000" pitchFamily="2" charset="0"/>
              </a:rPr>
              <a:t>DUNIA </a:t>
            </a:r>
            <a:r>
              <a:rPr lang="es-ES_tradnl" sz="3600" dirty="0" err="1">
                <a:solidFill>
                  <a:srgbClr val="4D6620"/>
                </a:solidFill>
                <a:latin typeface="AR CENA" panose="02000000000000000000" pitchFamily="2" charset="0"/>
              </a:rPr>
              <a:t>WARDA</a:t>
            </a:r>
            <a:endParaRPr lang="es-ES" sz="3600" dirty="0">
              <a:solidFill>
                <a:srgbClr val="4D6620"/>
              </a:solidFill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8291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3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3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588206"/>
            <a:ext cx="4752528" cy="33448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893" y="4365104"/>
            <a:ext cx="2178230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224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179512" y="476672"/>
            <a:ext cx="8676456" cy="324036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lnSpc>
                <a:spcPct val="150000"/>
              </a:lnSpc>
              <a:spcBef>
                <a:spcPct val="20000"/>
              </a:spcBef>
              <a:defRPr/>
            </a:pPr>
            <a:r>
              <a:rPr lang="es-ES" sz="32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MARKETS</a:t>
            </a:r>
            <a:r>
              <a:rPr lang="es-ES" sz="3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</a:t>
            </a:r>
            <a:r>
              <a:rPr lang="es-ES" sz="3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 </a:t>
            </a:r>
            <a:r>
              <a:rPr lang="es-ES" sz="32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KINDS</a:t>
            </a:r>
            <a:r>
              <a:rPr lang="es-ES" sz="3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" sz="32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es-ES" sz="3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COMING</a:t>
            </a:r>
            <a:r>
              <a:rPr lang="es-ES" sz="3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es-ES" sz="3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r>
              <a:rPr lang="es-ES" sz="3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32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AFRICA</a:t>
            </a:r>
            <a:r>
              <a:rPr lang="es-ES" sz="3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es-E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THAT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ARE </a:t>
            </a:r>
            <a:r>
              <a:rPr kumimoji="0" lang="es-E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MIXED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s-ES" sz="32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s-ES" sz="3200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s-ES" sz="32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3200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KITCHEN</a:t>
            </a:r>
            <a:r>
              <a:rPr lang="es-ES" sz="32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</p:txBody>
      </p:sp>
      <p:pic>
        <p:nvPicPr>
          <p:cNvPr id="1030" name="Picture 6" descr="Resultado de imagen de MERCADO DE MEL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38" y="3068960"/>
            <a:ext cx="4216954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4" name="Picture 10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598" y="3554172"/>
            <a:ext cx="4186522" cy="3139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6" name="Picture 12" descr="Resultado de imagen de MERCADODE MEL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056" y="3212976"/>
            <a:ext cx="4423955" cy="29229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Resultado de imagen de MERCADO DE MELILL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953" y="3356992"/>
            <a:ext cx="4615559" cy="30737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4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107504" y="260648"/>
            <a:ext cx="9036496" cy="3888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150000"/>
              </a:lnSpc>
              <a:spcBef>
                <a:spcPct val="20000"/>
              </a:spcBef>
              <a:defRPr/>
            </a:pPr>
            <a:r>
              <a:rPr lang="es-ES" sz="32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3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  <a:r>
              <a:rPr lang="es-ES" sz="3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" sz="3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BIG </a:t>
            </a:r>
            <a:r>
              <a:rPr lang="es-ES" sz="32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VARIETY</a:t>
            </a:r>
            <a:r>
              <a:rPr lang="es-ES" sz="3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" sz="32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DISHES</a:t>
            </a:r>
            <a:r>
              <a:rPr lang="es-ES" sz="3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32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INGREDIENTS</a:t>
            </a:r>
            <a:r>
              <a:rPr lang="es-ES" sz="3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es-ES" sz="3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es-ES" sz="3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ORIGINS</a:t>
            </a:r>
            <a:r>
              <a:rPr lang="es-ES" sz="3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32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es-ES" sz="3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s-ES" sz="3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es-ES" sz="3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COMBINED</a:t>
            </a:r>
            <a:r>
              <a:rPr lang="es-ES" sz="3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32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lang="es-ES" sz="3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COMPLETE, </a:t>
            </a:r>
            <a:r>
              <a:rPr lang="es-ES" sz="32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BALANCED</a:t>
            </a:r>
            <a:r>
              <a:rPr lang="es-ES" sz="3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32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HEALTHY</a:t>
            </a:r>
            <a:r>
              <a:rPr lang="es-ES" sz="3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DIET</a:t>
            </a:r>
            <a:r>
              <a:rPr lang="es-ES" sz="3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s-ES" sz="480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3074" name="Picture 2" descr="Resultado de imagen de ALIMEN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89040"/>
            <a:ext cx="4107200" cy="25696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" name="6 Imagen" descr="food-photography-maren-caruso-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918795"/>
            <a:ext cx="3170594" cy="26568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82" name="Picture 10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119332"/>
            <a:ext cx="3810000" cy="2486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Resultado de imagen de RECETAS ARAB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2872">
            <a:off x="325854" y="3068959"/>
            <a:ext cx="4474746" cy="34366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1 Rectángulo"/>
          <p:cNvSpPr/>
          <p:nvPr/>
        </p:nvSpPr>
        <p:spPr>
          <a:xfrm>
            <a:off x="899592" y="620688"/>
            <a:ext cx="7416824" cy="2217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MODEST DISHES ARE PREPARED AT HOME EVERY DAY, ECONOMIC AND NUTRITIVE</a:t>
            </a:r>
            <a:r>
              <a:rPr lang="es-ES" sz="32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s-ES" sz="2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2" descr="Resultado de imagen de RECETAS ARABES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AutoShape 4" descr="Resultado de imagen de RECETAS ARABES"/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6" descr="Resultado de imagen de RECETAS ARABES"/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8" descr="Resultado de imagen de RECETAS ARABES"/>
          <p:cNvSpPr>
            <a:spLocks noChangeAspect="1" noChangeArrowheads="1"/>
          </p:cNvSpPr>
          <p:nvPr/>
        </p:nvSpPr>
        <p:spPr bwMode="auto">
          <a:xfrm>
            <a:off x="4876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108" name="Picture 12" descr="Resultado de imagen de RECETAS ARAB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1007">
            <a:off x="4426689" y="3068959"/>
            <a:ext cx="4259958" cy="34366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6" name="Picture 10" descr="Resultado de imagen de RECETAS ARAB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8496">
            <a:off x="2111885" y="3125861"/>
            <a:ext cx="4665115" cy="31587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25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4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476672"/>
            <a:ext cx="7992888" cy="2955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MOST POPULAR ONES ARE OFFERED IN RESTAURANTS AND BARS TO BE TASTED BY ALL (IN TAPAS AND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RACIONES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).</a:t>
            </a:r>
            <a:endParaRPr lang="es-ES" sz="2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Resultado de imagen de PINCHOS MORUN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1032">
            <a:off x="539552" y="3717033"/>
            <a:ext cx="3899925" cy="2924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50" name="Picture 6" descr="Resultado de imagen de PESCADO A LA PLANCH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7909">
            <a:off x="4727509" y="3717349"/>
            <a:ext cx="3891828" cy="2924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3298219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54868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THE MOST COMPLETE AND ELABORATE DISHES ARE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TASTEED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AND SHARED IN THE RELIGIOUS CELEBRATIONS.</a:t>
            </a:r>
            <a:endParaRPr lang="es-ES" sz="3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2" descr="Resultado de imagen de RECETAS ARABES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AutoShape 4" descr="Resultado de imagen de RECETAS ARABES"/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6" descr="Resultado de imagen de RECETAS ARABES"/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8" descr="Resultado de imagen de RECETAS ARABES"/>
          <p:cNvSpPr>
            <a:spLocks noChangeAspect="1" noChangeArrowheads="1"/>
          </p:cNvSpPr>
          <p:nvPr/>
        </p:nvSpPr>
        <p:spPr bwMode="auto">
          <a:xfrm>
            <a:off x="4876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136" name="Picture 16" descr="Resultado de imagen de RECETAS MARROQU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5300">
            <a:off x="4133532" y="3638257"/>
            <a:ext cx="4631359" cy="2689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34" name="Picture 14" descr="Resultado de imagen de RECETAS MARROQU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1971">
            <a:off x="467564" y="3082735"/>
            <a:ext cx="4766455" cy="3180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30" name="Picture 10" descr="Resultado de imagen de RECETAS ARAB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4992">
            <a:off x="2671641" y="3100270"/>
            <a:ext cx="4715118" cy="31450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5980363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25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4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7504" y="4418634"/>
            <a:ext cx="9036496" cy="2349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COEXISTENCE BETWEEN CULTURES IS ESPECIALLY REFLECTED IN A DRINK AND A DISH...</a:t>
            </a:r>
            <a:endParaRPr lang="es-ES" sz="3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1068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B4028482-F53A-4442-AB14-9B7A43F44F96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1837</TotalTime>
  <Words>669</Words>
  <Application>Microsoft Office PowerPoint</Application>
  <PresentationFormat>Presentación en pantalla (4:3)</PresentationFormat>
  <Paragraphs>69</Paragraphs>
  <Slides>33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33</vt:i4>
      </vt:variant>
    </vt:vector>
  </HeadingPairs>
  <TitlesOfParts>
    <vt:vector size="35" baseType="lpstr">
      <vt:lpstr>HDOfficeLightV0</vt:lpstr>
      <vt:lpstr>Integral</vt:lpstr>
      <vt:lpstr>LEADING LIGHTS IN EUROPE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And although each dish has a different origin, everyone likes to taste ...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Juan Casas</dc:creator>
  <cp:lastModifiedBy>www.intercambiosvirtuales.org</cp:lastModifiedBy>
  <cp:revision>202</cp:revision>
  <dcterms:created xsi:type="dcterms:W3CDTF">2017-03-07T19:52:41Z</dcterms:created>
  <dcterms:modified xsi:type="dcterms:W3CDTF">2017-04-18T19:37:48Z</dcterms:modified>
</cp:coreProperties>
</file>