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73" r:id="rId4"/>
    <p:sldId id="258" r:id="rId5"/>
    <p:sldId id="268" r:id="rId6"/>
    <p:sldId id="259" r:id="rId7"/>
    <p:sldId id="260" r:id="rId8"/>
    <p:sldId id="261" r:id="rId9"/>
    <p:sldId id="265" r:id="rId10"/>
    <p:sldId id="262" r:id="rId11"/>
    <p:sldId id="263" r:id="rId12"/>
    <p:sldId id="264" r:id="rId13"/>
    <p:sldId id="266" r:id="rId14"/>
    <p:sldId id="269" r:id="rId15"/>
    <p:sldId id="270" r:id="rId16"/>
    <p:sldId id="267" r:id="rId17"/>
    <p:sldId id="271" r:id="rId18"/>
    <p:sldId id="272" r:id="rId19"/>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initials="J" lastIdx="5" clrIdx="0">
    <p:extLst>
      <p:ext uri="{19B8F6BF-5375-455C-9EA6-DF929625EA0E}">
        <p15:presenceInfo xmlns:p15="http://schemas.microsoft.com/office/powerpoint/2012/main" userId="567fc4d9d093d1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4754"/>
          </a:xfrm>
          <a:prstGeom prst="rect">
            <a:avLst/>
          </a:prstGeom>
        </p:spPr>
        <p:txBody>
          <a:bodyPr vert="horz" lIns="94531" tIns="47265" rIns="94531" bIns="47265" rtlCol="0"/>
          <a:lstStyle>
            <a:lvl1pPr algn="l">
              <a:defRPr sz="1200"/>
            </a:lvl1pPr>
          </a:lstStyle>
          <a:p>
            <a:endParaRPr lang="en-GB"/>
          </a:p>
        </p:txBody>
      </p:sp>
      <p:sp>
        <p:nvSpPr>
          <p:cNvPr id="3" name="Date Placeholder 2"/>
          <p:cNvSpPr>
            <a:spLocks noGrp="1"/>
          </p:cNvSpPr>
          <p:nvPr>
            <p:ph type="dt" sz="quarter" idx="1"/>
          </p:nvPr>
        </p:nvSpPr>
        <p:spPr>
          <a:xfrm>
            <a:off x="3898102" y="0"/>
            <a:ext cx="2982119" cy="484754"/>
          </a:xfrm>
          <a:prstGeom prst="rect">
            <a:avLst/>
          </a:prstGeom>
        </p:spPr>
        <p:txBody>
          <a:bodyPr vert="horz" lIns="94531" tIns="47265" rIns="94531" bIns="47265" rtlCol="0"/>
          <a:lstStyle>
            <a:lvl1pPr algn="r">
              <a:defRPr sz="1200"/>
            </a:lvl1pPr>
          </a:lstStyle>
          <a:p>
            <a:fld id="{EE32DAD7-350D-4C52-B542-40607B8078B2}" type="datetimeFigureOut">
              <a:rPr lang="en-GB" smtClean="0"/>
              <a:t>10/09/2017</a:t>
            </a:fld>
            <a:endParaRPr lang="en-GB"/>
          </a:p>
        </p:txBody>
      </p:sp>
      <p:sp>
        <p:nvSpPr>
          <p:cNvPr id="4" name="Footer Placeholder 3"/>
          <p:cNvSpPr>
            <a:spLocks noGrp="1"/>
          </p:cNvSpPr>
          <p:nvPr>
            <p:ph type="ftr" sz="quarter" idx="2"/>
          </p:nvPr>
        </p:nvSpPr>
        <p:spPr>
          <a:xfrm>
            <a:off x="0" y="9176772"/>
            <a:ext cx="2982119" cy="484753"/>
          </a:xfrm>
          <a:prstGeom prst="rect">
            <a:avLst/>
          </a:prstGeom>
        </p:spPr>
        <p:txBody>
          <a:bodyPr vert="horz" lIns="94531" tIns="47265" rIns="94531" bIns="47265" rtlCol="0" anchor="b"/>
          <a:lstStyle>
            <a:lvl1pPr algn="l">
              <a:defRPr sz="1200"/>
            </a:lvl1pPr>
          </a:lstStyle>
          <a:p>
            <a:endParaRPr lang="en-GB"/>
          </a:p>
        </p:txBody>
      </p:sp>
      <p:sp>
        <p:nvSpPr>
          <p:cNvPr id="5" name="Slide Number Placeholder 4"/>
          <p:cNvSpPr>
            <a:spLocks noGrp="1"/>
          </p:cNvSpPr>
          <p:nvPr>
            <p:ph type="sldNum" sz="quarter" idx="3"/>
          </p:nvPr>
        </p:nvSpPr>
        <p:spPr>
          <a:xfrm>
            <a:off x="3898102" y="9176772"/>
            <a:ext cx="2982119" cy="484753"/>
          </a:xfrm>
          <a:prstGeom prst="rect">
            <a:avLst/>
          </a:prstGeom>
        </p:spPr>
        <p:txBody>
          <a:bodyPr vert="horz" lIns="94531" tIns="47265" rIns="94531" bIns="47265" rtlCol="0" anchor="b"/>
          <a:lstStyle>
            <a:lvl1pPr algn="r">
              <a:defRPr sz="1200"/>
            </a:lvl1pPr>
          </a:lstStyle>
          <a:p>
            <a:fld id="{3ACCF4C3-0F9D-4AC0-BD24-58F9BB5A8B8B}" type="slidenum">
              <a:rPr lang="en-GB" smtClean="0"/>
              <a:t>‹#›</a:t>
            </a:fld>
            <a:endParaRPr lang="en-GB"/>
          </a:p>
        </p:txBody>
      </p:sp>
    </p:spTree>
    <p:extLst>
      <p:ext uri="{BB962C8B-B14F-4D97-AF65-F5344CB8AC3E}">
        <p14:creationId xmlns:p14="http://schemas.microsoft.com/office/powerpoint/2010/main" val="277786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4754"/>
          </a:xfrm>
          <a:prstGeom prst="rect">
            <a:avLst/>
          </a:prstGeom>
        </p:spPr>
        <p:txBody>
          <a:bodyPr vert="horz" lIns="94531" tIns="47265" rIns="94531" bIns="47265" rtlCol="0"/>
          <a:lstStyle>
            <a:lvl1pPr algn="l">
              <a:defRPr sz="1200"/>
            </a:lvl1pPr>
          </a:lstStyle>
          <a:p>
            <a:endParaRPr lang="en-GB"/>
          </a:p>
        </p:txBody>
      </p:sp>
      <p:sp>
        <p:nvSpPr>
          <p:cNvPr id="3" name="Date Placeholder 2"/>
          <p:cNvSpPr>
            <a:spLocks noGrp="1"/>
          </p:cNvSpPr>
          <p:nvPr>
            <p:ph type="dt" idx="1"/>
          </p:nvPr>
        </p:nvSpPr>
        <p:spPr>
          <a:xfrm>
            <a:off x="3898102" y="0"/>
            <a:ext cx="2982119" cy="484754"/>
          </a:xfrm>
          <a:prstGeom prst="rect">
            <a:avLst/>
          </a:prstGeom>
        </p:spPr>
        <p:txBody>
          <a:bodyPr vert="horz" lIns="94531" tIns="47265" rIns="94531" bIns="47265" rtlCol="0"/>
          <a:lstStyle>
            <a:lvl1pPr algn="r">
              <a:defRPr sz="1200"/>
            </a:lvl1pPr>
          </a:lstStyle>
          <a:p>
            <a:fld id="{61D65669-9093-4963-83BD-BF0D12BAD409}" type="datetimeFigureOut">
              <a:rPr lang="en-GB" smtClean="0"/>
              <a:t>10/09/2017</a:t>
            </a:fld>
            <a:endParaRPr lang="en-GB"/>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4531" tIns="47265" rIns="94531" bIns="47265" rtlCol="0" anchor="ctr"/>
          <a:lstStyle/>
          <a:p>
            <a:endParaRPr lang="en-GB"/>
          </a:p>
        </p:txBody>
      </p:sp>
      <p:sp>
        <p:nvSpPr>
          <p:cNvPr id="5" name="Notes Placeholder 4"/>
          <p:cNvSpPr>
            <a:spLocks noGrp="1"/>
          </p:cNvSpPr>
          <p:nvPr>
            <p:ph type="body" sz="quarter" idx="3"/>
          </p:nvPr>
        </p:nvSpPr>
        <p:spPr>
          <a:xfrm>
            <a:off x="688182" y="4649609"/>
            <a:ext cx="5505450" cy="3804225"/>
          </a:xfrm>
          <a:prstGeom prst="rect">
            <a:avLst/>
          </a:prstGeom>
        </p:spPr>
        <p:txBody>
          <a:bodyPr vert="horz" lIns="94531" tIns="47265" rIns="94531" bIns="472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76772"/>
            <a:ext cx="2982119" cy="484753"/>
          </a:xfrm>
          <a:prstGeom prst="rect">
            <a:avLst/>
          </a:prstGeom>
        </p:spPr>
        <p:txBody>
          <a:bodyPr vert="horz" lIns="94531" tIns="47265" rIns="94531" bIns="47265"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9176772"/>
            <a:ext cx="2982119" cy="484753"/>
          </a:xfrm>
          <a:prstGeom prst="rect">
            <a:avLst/>
          </a:prstGeom>
        </p:spPr>
        <p:txBody>
          <a:bodyPr vert="horz" lIns="94531" tIns="47265" rIns="94531" bIns="47265" rtlCol="0" anchor="b"/>
          <a:lstStyle>
            <a:lvl1pPr algn="r">
              <a:defRPr sz="1200"/>
            </a:lvl1pPr>
          </a:lstStyle>
          <a:p>
            <a:fld id="{279C76B5-2085-49E3-B512-D7978397416D}" type="slidenum">
              <a:rPr lang="en-GB" smtClean="0"/>
              <a:t>‹#›</a:t>
            </a:fld>
            <a:endParaRPr lang="en-GB"/>
          </a:p>
        </p:txBody>
      </p:sp>
    </p:spTree>
    <p:extLst>
      <p:ext uri="{BB962C8B-B14F-4D97-AF65-F5344CB8AC3E}">
        <p14:creationId xmlns:p14="http://schemas.microsoft.com/office/powerpoint/2010/main" val="83454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a:t>
            </a:r>
            <a:r>
              <a:rPr lang="en-GB" baseline="0" dirty="0" smtClean="0"/>
              <a:t> morning and w</a:t>
            </a:r>
            <a:r>
              <a:rPr lang="en-GB" dirty="0" smtClean="0"/>
              <a:t>elcome to</a:t>
            </a:r>
            <a:r>
              <a:rPr lang="en-GB" baseline="0" dirty="0" smtClean="0"/>
              <a:t> LEGO intervention.</a:t>
            </a:r>
          </a:p>
          <a:p>
            <a:endParaRPr lang="en-GB" baseline="0" dirty="0" smtClean="0"/>
          </a:p>
        </p:txBody>
      </p:sp>
      <p:sp>
        <p:nvSpPr>
          <p:cNvPr id="4" name="Slide Number Placeholder 3"/>
          <p:cNvSpPr>
            <a:spLocks noGrp="1"/>
          </p:cNvSpPr>
          <p:nvPr>
            <p:ph type="sldNum" sz="quarter" idx="10"/>
          </p:nvPr>
        </p:nvSpPr>
        <p:spPr/>
        <p:txBody>
          <a:bodyPr/>
          <a:lstStyle/>
          <a:p>
            <a:fld id="{279C76B5-2085-49E3-B512-D7978397416D}" type="slidenum">
              <a:rPr lang="en-GB" smtClean="0"/>
              <a:t>1</a:t>
            </a:fld>
            <a:endParaRPr lang="en-GB"/>
          </a:p>
        </p:txBody>
      </p:sp>
    </p:spTree>
    <p:extLst>
      <p:ext uri="{BB962C8B-B14F-4D97-AF65-F5344CB8AC3E}">
        <p14:creationId xmlns:p14="http://schemas.microsoft.com/office/powerpoint/2010/main" val="316181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with any intervention there are rules and this intervention is no different. The rules for these</a:t>
            </a:r>
            <a:r>
              <a:rPr lang="en-GB" baseline="0" dirty="0" smtClean="0"/>
              <a:t> sessions would be as above.</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10</a:t>
            </a:fld>
            <a:endParaRPr lang="en-GB"/>
          </a:p>
        </p:txBody>
      </p:sp>
    </p:spTree>
    <p:extLst>
      <p:ext uri="{BB962C8B-B14F-4D97-AF65-F5344CB8AC3E}">
        <p14:creationId xmlns:p14="http://schemas.microsoft.com/office/powerpoint/2010/main" val="803803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important to start the session off with a good morning</a:t>
            </a:r>
            <a:r>
              <a:rPr lang="en-GB" baseline="0" dirty="0" smtClean="0"/>
              <a:t> how are you all feeling, this will give you an idea of how the session will run, during the group review we would discuss the activities for this session, we would also go over the rules and check that they all understand. </a:t>
            </a:r>
          </a:p>
          <a:p>
            <a:r>
              <a:rPr lang="en-GB" baseline="0" dirty="0" smtClean="0"/>
              <a:t>We would then decide who was going to be assigned each role, discuss what each role involves. They would work in these roles for 10 minutes before swapping to play another role. </a:t>
            </a:r>
          </a:p>
          <a:p>
            <a:r>
              <a:rPr lang="en-GB" baseline="0" dirty="0" smtClean="0"/>
              <a:t>At the end of the 30 minutes you have a discussion about what they have built and possibly take pictures so that they can keep. Once that has been done the model would need to be dismantled and put away. You would praise the children and give them a What Went Well and an Even Better If (those would need to be specific). The children would also have a chance to praise </a:t>
            </a:r>
            <a:r>
              <a:rPr lang="en-GB" baseline="0" dirty="0" err="1" smtClean="0"/>
              <a:t>eachother</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11</a:t>
            </a:fld>
            <a:endParaRPr lang="en-GB"/>
          </a:p>
        </p:txBody>
      </p:sp>
    </p:spTree>
    <p:extLst>
      <p:ext uri="{BB962C8B-B14F-4D97-AF65-F5344CB8AC3E}">
        <p14:creationId xmlns:p14="http://schemas.microsoft.com/office/powerpoint/2010/main" val="159276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builder</a:t>
            </a:r>
            <a:r>
              <a:rPr lang="en-GB" baseline="0" dirty="0" smtClean="0"/>
              <a:t> role: the builder is the only person in the group that is allowed to build the model, the part finder is the only person in the group that is able to search for the </a:t>
            </a:r>
            <a:r>
              <a:rPr lang="en-GB" baseline="0" dirty="0" err="1" smtClean="0"/>
              <a:t>lego</a:t>
            </a:r>
            <a:r>
              <a:rPr lang="en-GB" baseline="0" dirty="0" smtClean="0"/>
              <a:t> part required and the engineer is the one that gives the instructions to the rest of the group. This is beneficial to Numeracy and literacy.  It also allows turn taking, patience negotiation, listening and problem solving.</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12</a:t>
            </a:fld>
            <a:endParaRPr lang="en-GB"/>
          </a:p>
        </p:txBody>
      </p:sp>
    </p:spTree>
    <p:extLst>
      <p:ext uri="{BB962C8B-B14F-4D97-AF65-F5344CB8AC3E}">
        <p14:creationId xmlns:p14="http://schemas.microsoft.com/office/powerpoint/2010/main" val="4191195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the sheet to all</a:t>
            </a:r>
            <a:r>
              <a:rPr lang="en-GB" baseline="0" dirty="0" smtClean="0"/>
              <a:t> staff</a:t>
            </a:r>
          </a:p>
          <a:p>
            <a:r>
              <a:rPr lang="en-GB" baseline="0" dirty="0" smtClean="0"/>
              <a:t>The sheet is to be completed by the same member of staff, this is due to the fact that everyone has a different way of marking. There is no right or wrong was to do it its just how you think .</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13</a:t>
            </a:fld>
            <a:endParaRPr lang="en-GB"/>
          </a:p>
        </p:txBody>
      </p:sp>
    </p:spTree>
    <p:extLst>
      <p:ext uri="{BB962C8B-B14F-4D97-AF65-F5344CB8AC3E}">
        <p14:creationId xmlns:p14="http://schemas.microsoft.com/office/powerpoint/2010/main" val="19160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14</a:t>
            </a:fld>
            <a:endParaRPr lang="en-GB"/>
          </a:p>
        </p:txBody>
      </p:sp>
    </p:spTree>
    <p:extLst>
      <p:ext uri="{BB962C8B-B14F-4D97-AF65-F5344CB8AC3E}">
        <p14:creationId xmlns:p14="http://schemas.microsoft.com/office/powerpoint/2010/main" val="106025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 more natural intervention and is more realistic. It is also different in the way that it is lead by the children not the adult.</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15</a:t>
            </a:fld>
            <a:endParaRPr lang="en-GB"/>
          </a:p>
        </p:txBody>
      </p:sp>
    </p:spTree>
    <p:extLst>
      <p:ext uri="{BB962C8B-B14F-4D97-AF65-F5344CB8AC3E}">
        <p14:creationId xmlns:p14="http://schemas.microsoft.com/office/powerpoint/2010/main" val="16295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9C76B5-2085-49E3-B512-D7978397416D}" type="slidenum">
              <a:rPr lang="en-GB" smtClean="0"/>
              <a:t>16</a:t>
            </a:fld>
            <a:endParaRPr lang="en-GB"/>
          </a:p>
        </p:txBody>
      </p:sp>
    </p:spTree>
    <p:extLst>
      <p:ext uri="{BB962C8B-B14F-4D97-AF65-F5344CB8AC3E}">
        <p14:creationId xmlns:p14="http://schemas.microsoft.com/office/powerpoint/2010/main" val="1076449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9C76B5-2085-49E3-B512-D7978397416D}" type="slidenum">
              <a:rPr lang="en-GB" smtClean="0"/>
              <a:t>17</a:t>
            </a:fld>
            <a:endParaRPr lang="en-GB"/>
          </a:p>
        </p:txBody>
      </p:sp>
    </p:spTree>
    <p:extLst>
      <p:ext uri="{BB962C8B-B14F-4D97-AF65-F5344CB8AC3E}">
        <p14:creationId xmlns:p14="http://schemas.microsoft.com/office/powerpoint/2010/main" val="260115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9C76B5-2085-49E3-B512-D7978397416D}" type="slidenum">
              <a:rPr lang="en-GB" smtClean="0"/>
              <a:t>18</a:t>
            </a:fld>
            <a:endParaRPr lang="en-GB"/>
          </a:p>
        </p:txBody>
      </p:sp>
    </p:spTree>
    <p:extLst>
      <p:ext uri="{BB962C8B-B14F-4D97-AF65-F5344CB8AC3E}">
        <p14:creationId xmlns:p14="http://schemas.microsoft.com/office/powerpoint/2010/main" val="109903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a:t>
            </a:r>
            <a:r>
              <a:rPr lang="en-GB" baseline="0" dirty="0" smtClean="0"/>
              <a:t> aims are to ensure that at the end of this session you will all have an insight of what a Lego intervention is,  the theory behind the use of Lego and how it can develop communication skills in children, how to set up and run a Lego intervention group and how this intervention is different from other social skill </a:t>
            </a:r>
            <a:r>
              <a:rPr lang="en-GB" baseline="0" dirty="0" err="1" smtClean="0"/>
              <a:t>ineterventions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2</a:t>
            </a:fld>
            <a:endParaRPr lang="en-GB"/>
          </a:p>
        </p:txBody>
      </p:sp>
    </p:spTree>
    <p:extLst>
      <p:ext uri="{BB962C8B-B14F-4D97-AF65-F5344CB8AC3E}">
        <p14:creationId xmlns:p14="http://schemas.microsoft.com/office/powerpoint/2010/main" val="211641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the people that would benefit from an intervention like this</a:t>
            </a:r>
            <a:r>
              <a:rPr lang="en-GB" baseline="0" dirty="0" smtClean="0"/>
              <a:t> would be pupils we work with on a regular basis, these include list from the above.</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3</a:t>
            </a:fld>
            <a:endParaRPr lang="en-GB"/>
          </a:p>
        </p:txBody>
      </p:sp>
    </p:spTree>
    <p:extLst>
      <p:ext uri="{BB962C8B-B14F-4D97-AF65-F5344CB8AC3E}">
        <p14:creationId xmlns:p14="http://schemas.microsoft.com/office/powerpoint/2010/main" val="91359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Lego intervention a social development programme,</a:t>
            </a:r>
            <a:r>
              <a:rPr lang="en-GB" baseline="0" dirty="0" smtClean="0"/>
              <a:t> it is collaborative play based intervention where children work together to build Lego models, it supports joint attention, shared goals, social communication and interaction, it’s common purpose and shared interest can be emphasised and can also be tailored to the needs of the children in the group.</a:t>
            </a:r>
          </a:p>
          <a:p>
            <a:r>
              <a:rPr lang="en-GB" baseline="0" dirty="0" smtClean="0"/>
              <a:t>As we all know children learn best through play and this is a good way to ensure that the children are developing as well as ensuring that they are having fun. </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4</a:t>
            </a:fld>
            <a:endParaRPr lang="en-GB"/>
          </a:p>
        </p:txBody>
      </p:sp>
    </p:spTree>
    <p:extLst>
      <p:ext uri="{BB962C8B-B14F-4D97-AF65-F5344CB8AC3E}">
        <p14:creationId xmlns:p14="http://schemas.microsoft.com/office/powerpoint/2010/main" val="141031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reason</a:t>
            </a:r>
            <a:r>
              <a:rPr lang="en-GB" baseline="0" dirty="0" smtClean="0"/>
              <a:t> we do Lego is…….. Use the sheet.</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5</a:t>
            </a:fld>
            <a:endParaRPr lang="en-GB"/>
          </a:p>
        </p:txBody>
      </p:sp>
    </p:spTree>
    <p:extLst>
      <p:ext uri="{BB962C8B-B14F-4D97-AF65-F5344CB8AC3E}">
        <p14:creationId xmlns:p14="http://schemas.microsoft.com/office/powerpoint/2010/main" val="374108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t>Lego-based therapy is a social development programme for young people with autism spectrum disorders or related social communication difficulties. Young people work together to build Lego® models and through this have the opportunity to develop social skills such as turn taking, collaboration and social communication.</a:t>
            </a:r>
          </a:p>
          <a:p>
            <a:pPr fontAlgn="base"/>
            <a:r>
              <a:rPr lang="en-GB" dirty="0"/>
              <a:t> </a:t>
            </a:r>
          </a:p>
          <a:p>
            <a:pPr fontAlgn="base"/>
            <a:r>
              <a:rPr lang="en-GB" dirty="0"/>
              <a:t>Lego, based therapy can be used individually or in groups.  Natural opportunities for developing social competence are facilitated by the therapist.</a:t>
            </a:r>
          </a:p>
          <a:p>
            <a:pPr fontAlgn="base"/>
            <a:r>
              <a:rPr lang="en-GB" dirty="0"/>
              <a:t> </a:t>
            </a:r>
          </a:p>
          <a:p>
            <a:pPr fontAlgn="base"/>
            <a:r>
              <a:rPr lang="en-GB" dirty="0"/>
              <a:t>Key to this approach is how engaging and enjoyable it is for the participants! Building Lego collaboratively is great fun, and young people develop social skills while enjoying themselves.</a:t>
            </a:r>
          </a:p>
          <a:p>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6</a:t>
            </a:fld>
            <a:endParaRPr lang="en-GB"/>
          </a:p>
        </p:txBody>
      </p:sp>
    </p:spTree>
    <p:extLst>
      <p:ext uri="{BB962C8B-B14F-4D97-AF65-F5344CB8AC3E}">
        <p14:creationId xmlns:p14="http://schemas.microsoft.com/office/powerpoint/2010/main" val="179365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activity we need to remember</a:t>
            </a:r>
            <a:r>
              <a:rPr lang="en-GB" baseline="0" dirty="0" smtClean="0"/>
              <a:t> to use ONLY our words. We are not to use any gestures. This is a difficult task for some people and can lead to children to become frustrated. In this activity I would like you to work in groups of three, you will need a part finder, engineer and builder. ONLY the builder is allowed to put the pieces together. </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7</a:t>
            </a:fld>
            <a:endParaRPr lang="en-GB"/>
          </a:p>
        </p:txBody>
      </p:sp>
    </p:spTree>
    <p:extLst>
      <p:ext uri="{BB962C8B-B14F-4D97-AF65-F5344CB8AC3E}">
        <p14:creationId xmlns:p14="http://schemas.microsoft.com/office/powerpoint/2010/main" val="27796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that</a:t>
            </a:r>
            <a:r>
              <a:rPr lang="en-GB" baseline="0" dirty="0" smtClean="0"/>
              <a:t> activity what social skills did you and your group use?</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8</a:t>
            </a:fld>
            <a:endParaRPr lang="en-GB"/>
          </a:p>
        </p:txBody>
      </p:sp>
    </p:spTree>
    <p:extLst>
      <p:ext uri="{BB962C8B-B14F-4D97-AF65-F5344CB8AC3E}">
        <p14:creationId xmlns:p14="http://schemas.microsoft.com/office/powerpoint/2010/main" val="338939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from the list on</a:t>
            </a:r>
            <a:r>
              <a:rPr lang="en-GB" baseline="0" dirty="0" smtClean="0"/>
              <a:t> the board this is for a small group only at one time.  It is important to allow the children to work together while only being observed by a staff member however the staff member will intervene if needed and this intervention is not a free play session.</a:t>
            </a:r>
          </a:p>
          <a:p>
            <a:r>
              <a:rPr lang="en-GB" baseline="0" dirty="0" smtClean="0"/>
              <a:t>A rule card is also given, these rule cards are to be done by the children before the session begins. </a:t>
            </a:r>
          </a:p>
          <a:p>
            <a:r>
              <a:rPr lang="en-GB" baseline="0" dirty="0" smtClean="0"/>
              <a:t>The target and assessment sheet should be done at the start of each term and also at the end of the term to check the development of the child. I have a copy of the target and assessment sheet on slide 13.</a:t>
            </a:r>
            <a:endParaRPr lang="en-GB" dirty="0"/>
          </a:p>
        </p:txBody>
      </p:sp>
      <p:sp>
        <p:nvSpPr>
          <p:cNvPr id="4" name="Slide Number Placeholder 3"/>
          <p:cNvSpPr>
            <a:spLocks noGrp="1"/>
          </p:cNvSpPr>
          <p:nvPr>
            <p:ph type="sldNum" sz="quarter" idx="10"/>
          </p:nvPr>
        </p:nvSpPr>
        <p:spPr/>
        <p:txBody>
          <a:bodyPr/>
          <a:lstStyle/>
          <a:p>
            <a:fld id="{279C76B5-2085-49E3-B512-D7978397416D}" type="slidenum">
              <a:rPr lang="en-GB" smtClean="0"/>
              <a:t>9</a:t>
            </a:fld>
            <a:endParaRPr lang="en-GB"/>
          </a:p>
        </p:txBody>
      </p:sp>
    </p:spTree>
    <p:extLst>
      <p:ext uri="{BB962C8B-B14F-4D97-AF65-F5344CB8AC3E}">
        <p14:creationId xmlns:p14="http://schemas.microsoft.com/office/powerpoint/2010/main" val="158463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6A107D-30E6-4FBE-B661-E5D25FB4EA5D}" type="datetimeFigureOut">
              <a:rPr lang="en-GB" smtClean="0"/>
              <a:t>10/09/2017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388158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6A107D-30E6-4FBE-B661-E5D25FB4EA5D}" type="datetimeFigureOut">
              <a:rPr lang="en-GB" smtClean="0"/>
              <a:t>10/09/2017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60013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6A107D-30E6-4FBE-B661-E5D25FB4EA5D}" type="datetimeFigureOut">
              <a:rPr lang="en-GB" smtClean="0"/>
              <a:t>10/09/2017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106269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6A107D-30E6-4FBE-B661-E5D25FB4EA5D}" type="datetimeFigureOut">
              <a:rPr lang="en-GB" smtClean="0"/>
              <a:t>10/09/2017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323074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A107D-30E6-4FBE-B661-E5D25FB4EA5D}" type="datetimeFigureOut">
              <a:rPr lang="en-GB" smtClean="0"/>
              <a:t>10/09/2017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290991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6A107D-30E6-4FBE-B661-E5D25FB4EA5D}" type="datetimeFigureOut">
              <a:rPr lang="en-GB" smtClean="0"/>
              <a:t>10/09/2017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382033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6A107D-30E6-4FBE-B661-E5D25FB4EA5D}" type="datetimeFigureOut">
              <a:rPr lang="en-GB" smtClean="0"/>
              <a:t>10/09/2017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4259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6A107D-30E6-4FBE-B661-E5D25FB4EA5D}" type="datetimeFigureOut">
              <a:rPr lang="en-GB" smtClean="0"/>
              <a:t>10/09/2017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24967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A107D-30E6-4FBE-B661-E5D25FB4EA5D}" type="datetimeFigureOut">
              <a:rPr lang="en-GB" smtClean="0"/>
              <a:t>10/09/2017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390229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A107D-30E6-4FBE-B661-E5D25FB4EA5D}" type="datetimeFigureOut">
              <a:rPr lang="en-GB" smtClean="0"/>
              <a:t>10/09/2017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1510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A107D-30E6-4FBE-B661-E5D25FB4EA5D}" type="datetimeFigureOut">
              <a:rPr lang="en-GB" smtClean="0"/>
              <a:t>10/09/2017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12E70A-8341-4651-B61A-2BA5925A4E5D}" type="slidenum">
              <a:rPr lang="en-GB" smtClean="0"/>
              <a:t>‹#›</a:t>
            </a:fld>
            <a:endParaRPr lang="en-GB"/>
          </a:p>
        </p:txBody>
      </p:sp>
    </p:spTree>
    <p:extLst>
      <p:ext uri="{BB962C8B-B14F-4D97-AF65-F5344CB8AC3E}">
        <p14:creationId xmlns:p14="http://schemas.microsoft.com/office/powerpoint/2010/main" val="415630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A107D-30E6-4FBE-B661-E5D25FB4EA5D}" type="datetimeFigureOut">
              <a:rPr lang="en-GB" smtClean="0"/>
              <a:t>10/09/2017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2E70A-8341-4651-B61A-2BA5925A4E5D}" type="slidenum">
              <a:rPr lang="en-GB" smtClean="0"/>
              <a:t>‹#›</a:t>
            </a:fld>
            <a:endParaRPr lang="en-GB"/>
          </a:p>
        </p:txBody>
      </p:sp>
    </p:spTree>
    <p:extLst>
      <p:ext uri="{BB962C8B-B14F-4D97-AF65-F5344CB8AC3E}">
        <p14:creationId xmlns:p14="http://schemas.microsoft.com/office/powerpoint/2010/main" val="160523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lub.lego.com/en-gb/"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e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783" y="295991"/>
            <a:ext cx="10285044" cy="645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980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u="sng" dirty="0" smtClean="0"/>
              <a:t>LEGO club rules</a:t>
            </a:r>
            <a:endParaRPr lang="en-GB" u="sng" dirty="0"/>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a:srcRect l="7845" r="11270" b="6737"/>
          <a:stretch/>
        </p:blipFill>
        <p:spPr bwMode="auto">
          <a:xfrm rot="-60000">
            <a:off x="3199716" y="2363021"/>
            <a:ext cx="5250873" cy="410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3091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u="sng" dirty="0" smtClean="0"/>
              <a:t>How to structure a session?</a:t>
            </a:r>
          </a:p>
          <a:p>
            <a:r>
              <a:rPr lang="en-GB" sz="2000" dirty="0" smtClean="0"/>
              <a:t>Greetings </a:t>
            </a:r>
          </a:p>
          <a:p>
            <a:r>
              <a:rPr lang="en-GB" sz="2000" dirty="0" smtClean="0"/>
              <a:t>Group review</a:t>
            </a:r>
          </a:p>
          <a:p>
            <a:r>
              <a:rPr lang="en-GB" sz="2000" dirty="0" smtClean="0"/>
              <a:t>Go over the rules</a:t>
            </a:r>
          </a:p>
          <a:p>
            <a:r>
              <a:rPr lang="en-GB" sz="2000" dirty="0" smtClean="0"/>
              <a:t>Role assignment </a:t>
            </a:r>
          </a:p>
          <a:p>
            <a:r>
              <a:rPr lang="en-GB" sz="2000" dirty="0" smtClean="0"/>
              <a:t>Building (10 minutes per role)</a:t>
            </a:r>
          </a:p>
          <a:p>
            <a:r>
              <a:rPr lang="en-GB" sz="2000" dirty="0" smtClean="0"/>
              <a:t>Discuss the model</a:t>
            </a:r>
          </a:p>
          <a:p>
            <a:r>
              <a:rPr lang="en-GB" sz="2000" dirty="0" smtClean="0"/>
              <a:t>Praise and evaluate.</a:t>
            </a:r>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63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u="sng" dirty="0" smtClean="0"/>
              <a:t>LEGO kit building</a:t>
            </a:r>
          </a:p>
          <a:p>
            <a:pPr marL="0" indent="0" algn="ctr">
              <a:buNone/>
            </a:pPr>
            <a:endParaRPr lang="en-GB" dirty="0" smtClean="0"/>
          </a:p>
          <a:p>
            <a:pPr marL="0" indent="0" algn="ctr">
              <a:buNone/>
            </a:pPr>
            <a:endParaRPr lang="en-GB" dirty="0"/>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845388" y="2085676"/>
            <a:ext cx="1525299" cy="1414011"/>
          </a:xfrm>
          <a:prstGeom prst="rect">
            <a:avLst/>
          </a:prstGeom>
        </p:spPr>
      </p:pic>
      <p:pic>
        <p:nvPicPr>
          <p:cNvPr id="6" name="Picture 5"/>
          <p:cNvPicPr>
            <a:picLocks noChangeAspect="1"/>
          </p:cNvPicPr>
          <p:nvPr/>
        </p:nvPicPr>
        <p:blipFill>
          <a:blip r:embed="rId5"/>
          <a:stretch>
            <a:fillRect/>
          </a:stretch>
        </p:blipFill>
        <p:spPr>
          <a:xfrm>
            <a:off x="4625018" y="2366963"/>
            <a:ext cx="2685151" cy="861147"/>
          </a:xfrm>
          <a:prstGeom prst="rect">
            <a:avLst/>
          </a:prstGeom>
        </p:spPr>
      </p:pic>
      <p:pic>
        <p:nvPicPr>
          <p:cNvPr id="7" name="Picture 6"/>
          <p:cNvPicPr>
            <a:picLocks noChangeAspect="1"/>
          </p:cNvPicPr>
          <p:nvPr/>
        </p:nvPicPr>
        <p:blipFill>
          <a:blip r:embed="rId6"/>
          <a:stretch>
            <a:fillRect/>
          </a:stretch>
        </p:blipFill>
        <p:spPr>
          <a:xfrm>
            <a:off x="8425296" y="2228253"/>
            <a:ext cx="1702540" cy="1128858"/>
          </a:xfrm>
          <a:prstGeom prst="rect">
            <a:avLst/>
          </a:prstGeom>
        </p:spPr>
      </p:pic>
      <p:sp>
        <p:nvSpPr>
          <p:cNvPr id="8" name="TextBox 7"/>
          <p:cNvSpPr txBox="1"/>
          <p:nvPr/>
        </p:nvSpPr>
        <p:spPr>
          <a:xfrm>
            <a:off x="2029609" y="3661078"/>
            <a:ext cx="1156855" cy="400110"/>
          </a:xfrm>
          <a:prstGeom prst="rect">
            <a:avLst/>
          </a:prstGeom>
          <a:noFill/>
        </p:spPr>
        <p:txBody>
          <a:bodyPr wrap="square" rtlCol="0">
            <a:spAutoFit/>
          </a:bodyPr>
          <a:lstStyle/>
          <a:p>
            <a:r>
              <a:rPr lang="en-GB" sz="2000" dirty="0" smtClean="0"/>
              <a:t>Builde</a:t>
            </a:r>
            <a:r>
              <a:rPr lang="en-GB" sz="2000" dirty="0"/>
              <a:t>r</a:t>
            </a:r>
            <a:endParaRPr lang="en-GB" dirty="0"/>
          </a:p>
        </p:txBody>
      </p:sp>
      <p:sp>
        <p:nvSpPr>
          <p:cNvPr id="9" name="TextBox 8"/>
          <p:cNvSpPr txBox="1"/>
          <p:nvPr/>
        </p:nvSpPr>
        <p:spPr>
          <a:xfrm>
            <a:off x="5239310" y="3495821"/>
            <a:ext cx="1435117" cy="400110"/>
          </a:xfrm>
          <a:prstGeom prst="rect">
            <a:avLst/>
          </a:prstGeom>
          <a:noFill/>
        </p:spPr>
        <p:txBody>
          <a:bodyPr wrap="square" rtlCol="0">
            <a:spAutoFit/>
          </a:bodyPr>
          <a:lstStyle/>
          <a:p>
            <a:r>
              <a:rPr lang="en-GB" sz="2000" dirty="0" smtClean="0"/>
              <a:t>Part Finder</a:t>
            </a:r>
            <a:endParaRPr lang="en-GB" sz="2000" dirty="0"/>
          </a:p>
        </p:txBody>
      </p:sp>
      <p:sp>
        <p:nvSpPr>
          <p:cNvPr id="10" name="TextBox 9"/>
          <p:cNvSpPr txBox="1"/>
          <p:nvPr/>
        </p:nvSpPr>
        <p:spPr>
          <a:xfrm>
            <a:off x="8716323" y="3495821"/>
            <a:ext cx="1120486" cy="400110"/>
          </a:xfrm>
          <a:prstGeom prst="rect">
            <a:avLst/>
          </a:prstGeom>
          <a:noFill/>
        </p:spPr>
        <p:txBody>
          <a:bodyPr wrap="square" rtlCol="0">
            <a:spAutoFit/>
          </a:bodyPr>
          <a:lstStyle/>
          <a:p>
            <a:r>
              <a:rPr lang="en-GB" sz="2000" dirty="0" smtClean="0"/>
              <a:t>Engineer</a:t>
            </a:r>
            <a:endParaRPr lang="en-GB" sz="2000" dirty="0"/>
          </a:p>
        </p:txBody>
      </p:sp>
    </p:spTree>
    <p:extLst>
      <p:ext uri="{BB962C8B-B14F-4D97-AF65-F5344CB8AC3E}">
        <p14:creationId xmlns:p14="http://schemas.microsoft.com/office/powerpoint/2010/main" val="3949743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u="sng" dirty="0" smtClean="0"/>
              <a:t>How to measure progress?</a:t>
            </a:r>
          </a:p>
          <a:p>
            <a:pPr marL="0" indent="0">
              <a:buNone/>
            </a:pPr>
            <a:endParaRPr lang="en-GB" sz="2000" dirty="0" smtClean="0"/>
          </a:p>
          <a:p>
            <a:r>
              <a:rPr lang="en-GB" sz="2000" dirty="0" smtClean="0"/>
              <a:t>We measure progress through using these sheets.</a:t>
            </a:r>
          </a:p>
          <a:p>
            <a:pPr marL="0" indent="0">
              <a:buNone/>
            </a:pPr>
            <a:endParaRPr lang="en-GB" sz="2000" dirty="0"/>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rot="-5400000">
            <a:off x="1930423" y="1960817"/>
            <a:ext cx="2664183" cy="5322269"/>
          </a:xfrm>
          <a:prstGeom prst="rect">
            <a:avLst/>
          </a:prstGeom>
        </p:spPr>
      </p:pic>
      <p:pic>
        <p:nvPicPr>
          <p:cNvPr id="6" name="Picture 5"/>
          <p:cNvPicPr>
            <a:picLocks noChangeAspect="1"/>
          </p:cNvPicPr>
          <p:nvPr/>
        </p:nvPicPr>
        <p:blipFill>
          <a:blip r:embed="rId5"/>
          <a:stretch>
            <a:fillRect/>
          </a:stretch>
        </p:blipFill>
        <p:spPr>
          <a:xfrm rot="-5400000">
            <a:off x="7275438" y="2416857"/>
            <a:ext cx="1993565" cy="4697143"/>
          </a:xfrm>
          <a:prstGeom prst="rect">
            <a:avLst/>
          </a:prstGeom>
        </p:spPr>
      </p:pic>
      <p:cxnSp>
        <p:nvCxnSpPr>
          <p:cNvPr id="8" name="Straight Connector 7"/>
          <p:cNvCxnSpPr/>
          <p:nvPr/>
        </p:nvCxnSpPr>
        <p:spPr>
          <a:xfrm>
            <a:off x="10480431" y="4290646"/>
            <a:ext cx="28135" cy="1312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39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buNone/>
            </a:pPr>
            <a:r>
              <a:rPr lang="en-GB" dirty="0" smtClean="0"/>
              <a:t>LEGO intervention is also a good way to help develop language. As well as language </a:t>
            </a:r>
            <a:r>
              <a:rPr lang="en-GB" dirty="0"/>
              <a:t>f</a:t>
            </a:r>
            <a:r>
              <a:rPr lang="en-GB" dirty="0" smtClean="0"/>
              <a:t>or social needs you should also consider:</a:t>
            </a:r>
          </a:p>
          <a:p>
            <a:pPr marL="0" indent="0" algn="ctr">
              <a:buNone/>
            </a:pPr>
            <a:endParaRPr lang="en-GB" dirty="0"/>
          </a:p>
          <a:p>
            <a:r>
              <a:rPr lang="en-GB" dirty="0" smtClean="0"/>
              <a:t>Colours </a:t>
            </a:r>
          </a:p>
          <a:p>
            <a:r>
              <a:rPr lang="en-GB" dirty="0" smtClean="0"/>
              <a:t>Numbers </a:t>
            </a:r>
          </a:p>
          <a:p>
            <a:r>
              <a:rPr lang="en-GB" dirty="0" smtClean="0"/>
              <a:t>Shapes and sizes</a:t>
            </a:r>
          </a:p>
          <a:p>
            <a:r>
              <a:rPr lang="en-GB" dirty="0" smtClean="0"/>
              <a:t>Prepositions </a:t>
            </a:r>
          </a:p>
          <a:p>
            <a:r>
              <a:rPr lang="en-GB" dirty="0" smtClean="0"/>
              <a:t>Patterns</a:t>
            </a:r>
          </a:p>
          <a:p>
            <a:r>
              <a:rPr lang="en-GB" dirty="0" smtClean="0"/>
              <a:t>Questions </a:t>
            </a:r>
          </a:p>
          <a:p>
            <a:r>
              <a:rPr lang="en-GB" dirty="0" smtClean="0"/>
              <a:t>Instructions.  </a:t>
            </a:r>
          </a:p>
          <a:p>
            <a:pPr marL="0" indent="0">
              <a:buNone/>
            </a:pPr>
            <a:r>
              <a:rPr lang="en-GB" dirty="0" smtClean="0"/>
              <a:t>This is a great tool for barrier games.</a:t>
            </a:r>
            <a:endParaRPr lang="en-GB" dirty="0"/>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86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u="sng" dirty="0" smtClean="0"/>
              <a:t>How is LEGO intervention different from other social skills interventions?</a:t>
            </a:r>
          </a:p>
          <a:p>
            <a:pPr marL="0" indent="0" algn="ctr">
              <a:buNone/>
            </a:pPr>
            <a:endParaRPr lang="en-GB" u="sng" dirty="0"/>
          </a:p>
          <a:p>
            <a:pPr marL="0" indent="0" algn="ctr">
              <a:buNone/>
            </a:pPr>
            <a:endParaRPr lang="en-GB" u="sng" dirty="0"/>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1" t="19597" r="3347" b="7593"/>
          <a:stretch/>
        </p:blipFill>
        <p:spPr>
          <a:xfrm>
            <a:off x="838200" y="3194612"/>
            <a:ext cx="7311498" cy="3318213"/>
          </a:xfrm>
          <a:prstGeom prst="rect">
            <a:avLst/>
          </a:prstGeom>
        </p:spPr>
      </p:pic>
    </p:spTree>
    <p:extLst>
      <p:ext uri="{BB962C8B-B14F-4D97-AF65-F5344CB8AC3E}">
        <p14:creationId xmlns:p14="http://schemas.microsoft.com/office/powerpoint/2010/main" val="973859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dirty="0" smtClean="0"/>
              <a:t>What Next?</a:t>
            </a:r>
            <a:endParaRPr lang="en-GB" dirty="0"/>
          </a:p>
          <a:p>
            <a:r>
              <a:rPr lang="en-GB" sz="2000" dirty="0" smtClean="0"/>
              <a:t>LEGO intervention should be set up and timetabled for once a week.</a:t>
            </a:r>
          </a:p>
          <a:p>
            <a:endParaRPr lang="en-GB" sz="2000" dirty="0"/>
          </a:p>
          <a:p>
            <a:r>
              <a:rPr lang="en-GB" sz="2000" dirty="0" smtClean="0"/>
              <a:t>Baseline assessments need to be filled in every half term.</a:t>
            </a:r>
          </a:p>
          <a:p>
            <a:endParaRPr lang="en-GB" sz="2000" dirty="0"/>
          </a:p>
          <a:p>
            <a:r>
              <a:rPr lang="en-GB" sz="2000" dirty="0" smtClean="0"/>
              <a:t>Set at least 1 target for each pupil</a:t>
            </a:r>
          </a:p>
          <a:p>
            <a:endParaRPr lang="en-GB" sz="2000" dirty="0"/>
          </a:p>
          <a:p>
            <a:r>
              <a:rPr lang="en-GB" sz="2000" dirty="0" smtClean="0"/>
              <a:t>Reassess at the beginning of a new term to measure pupil/s progress and set new targets.</a:t>
            </a:r>
            <a:endParaRPr lang="en-GB" sz="2000" dirty="0"/>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21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GB" u="sng" dirty="0" smtClean="0"/>
              <a:t>Online Resources</a:t>
            </a:r>
          </a:p>
          <a:p>
            <a:pPr marL="0" indent="0" algn="ctr">
              <a:buNone/>
            </a:pPr>
            <a:endParaRPr lang="en-GB" u="sng" dirty="0"/>
          </a:p>
          <a:p>
            <a:pPr marL="0" indent="0" algn="ctr">
              <a:buNone/>
            </a:pPr>
            <a:r>
              <a:rPr lang="en-GB" u="sng" dirty="0" smtClean="0">
                <a:hlinkClick r:id="rId3"/>
              </a:rPr>
              <a:t>http://club.lego.com/en-gb/</a:t>
            </a:r>
            <a:r>
              <a:rPr lang="en-GB" u="sng" dirty="0" smtClean="0"/>
              <a:t> </a:t>
            </a:r>
          </a:p>
          <a:p>
            <a:pPr marL="0" indent="0" algn="ctr">
              <a:buNone/>
            </a:pPr>
            <a:endParaRPr lang="en-GB" u="sng" dirty="0" smtClean="0"/>
          </a:p>
          <a:p>
            <a:r>
              <a:rPr lang="en-GB" sz="2000" dirty="0" smtClean="0"/>
              <a:t>You can join an online club and send pictures of the work/models you and your peers have created,</a:t>
            </a:r>
          </a:p>
          <a:p>
            <a:endParaRPr lang="en-GB" sz="2000" dirty="0" smtClean="0"/>
          </a:p>
          <a:p>
            <a:r>
              <a:rPr lang="en-GB" sz="2000" dirty="0" smtClean="0"/>
              <a:t>Design your own models online</a:t>
            </a:r>
          </a:p>
          <a:p>
            <a:endParaRPr lang="en-GB" sz="2000" dirty="0" smtClean="0"/>
          </a:p>
          <a:p>
            <a:r>
              <a:rPr lang="en-GB" sz="2000" dirty="0" smtClean="0"/>
              <a:t>Play LEGO games </a:t>
            </a:r>
          </a:p>
          <a:p>
            <a:endParaRPr lang="en-GB" sz="2000" dirty="0" smtClean="0"/>
          </a:p>
          <a:p>
            <a:r>
              <a:rPr lang="en-GB" sz="2000" dirty="0" smtClean="0"/>
              <a:t>And plenty more </a:t>
            </a:r>
            <a:r>
              <a:rPr lang="en-GB" sz="2000" dirty="0" smtClean="0">
                <a:sym typeface="Wingdings" panose="05000000000000000000" pitchFamily="2" charset="2"/>
              </a:rPr>
              <a:t> </a:t>
            </a:r>
            <a:endParaRPr lang="en-GB" sz="2000" dirty="0"/>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98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lego charac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494" y="3684103"/>
            <a:ext cx="7213758" cy="22729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75268" y="1855304"/>
            <a:ext cx="6735555" cy="954107"/>
          </a:xfrm>
          <a:prstGeom prst="rect">
            <a:avLst/>
          </a:prstGeom>
          <a:noFill/>
        </p:spPr>
        <p:txBody>
          <a:bodyPr wrap="square" rtlCol="0">
            <a:spAutoFit/>
          </a:bodyPr>
          <a:lstStyle/>
          <a:p>
            <a:pPr algn="ctr"/>
            <a:r>
              <a:rPr lang="en-GB" sz="2800" u="sng" dirty="0" smtClean="0"/>
              <a:t>THANK YOU FOR LISTENING, ANY QUESTIONS??</a:t>
            </a:r>
            <a:endParaRPr lang="en-GB" sz="2800" u="sng" dirty="0"/>
          </a:p>
        </p:txBody>
      </p:sp>
    </p:spTree>
    <p:extLst>
      <p:ext uri="{BB962C8B-B14F-4D97-AF65-F5344CB8AC3E}">
        <p14:creationId xmlns:p14="http://schemas.microsoft.com/office/powerpoint/2010/main" val="4262063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5032375"/>
          </a:xfrm>
        </p:spPr>
        <p:txBody>
          <a:bodyPr>
            <a:normAutofit lnSpcReduction="10000"/>
          </a:bodyPr>
          <a:lstStyle/>
          <a:p>
            <a:pPr marL="0" indent="0" algn="ctr">
              <a:buNone/>
            </a:pPr>
            <a:r>
              <a:rPr lang="en-GB" sz="3600" u="sng" dirty="0" smtClean="0"/>
              <a:t>Aims of this session</a:t>
            </a:r>
          </a:p>
          <a:p>
            <a:pPr marL="0" indent="0" algn="ctr">
              <a:buNone/>
            </a:pPr>
            <a:endParaRPr lang="en-GB" sz="3600" u="sng" dirty="0" smtClean="0"/>
          </a:p>
          <a:p>
            <a:r>
              <a:rPr lang="en-GB" sz="2000" dirty="0" smtClean="0"/>
              <a:t>Is to give you an insight of what is LEGO Intervention is,</a:t>
            </a:r>
          </a:p>
          <a:p>
            <a:endParaRPr lang="en-GB" sz="2000" dirty="0" smtClean="0"/>
          </a:p>
          <a:p>
            <a:r>
              <a:rPr lang="en-GB" sz="2000" dirty="0" smtClean="0"/>
              <a:t>To give you a brief explanation of the theory behind the use of LEGO kit buildings as an intervention and developing communications skills in children,</a:t>
            </a:r>
          </a:p>
          <a:p>
            <a:endParaRPr lang="en-GB" sz="2000" dirty="0" smtClean="0"/>
          </a:p>
          <a:p>
            <a:r>
              <a:rPr lang="en-GB" sz="2000" dirty="0" smtClean="0"/>
              <a:t>How to set up and run a LEGO based intervention group.</a:t>
            </a:r>
          </a:p>
          <a:p>
            <a:endParaRPr lang="en-GB" sz="2000" dirty="0"/>
          </a:p>
          <a:p>
            <a:r>
              <a:rPr lang="en-GB" sz="2000" dirty="0" smtClean="0"/>
              <a:t>And finally how is a LEGO intervention different from other social </a:t>
            </a:r>
            <a:r>
              <a:rPr lang="en-GB" sz="2000" dirty="0"/>
              <a:t>s</a:t>
            </a:r>
            <a:r>
              <a:rPr lang="en-GB" sz="2000" dirty="0" smtClean="0"/>
              <a:t>kill interventions?</a:t>
            </a:r>
          </a:p>
          <a:p>
            <a:endParaRPr lang="en-GB" sz="2000" dirty="0"/>
          </a:p>
          <a:p>
            <a:pPr marL="0" indent="0">
              <a:buNone/>
            </a:pPr>
            <a:r>
              <a:rPr lang="en-GB" sz="2000" dirty="0" smtClean="0"/>
              <a:t> </a:t>
            </a:r>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AutoShape 2" descr="Image result for le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51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3562" y="172701"/>
            <a:ext cx="9364268" cy="1103472"/>
          </a:xfrm>
          <a:prstGeom prst="rect">
            <a:avLst/>
          </a:prstGeom>
        </p:spPr>
      </p:pic>
      <p:sp>
        <p:nvSpPr>
          <p:cNvPr id="6" name="Rectangle 5"/>
          <p:cNvSpPr/>
          <p:nvPr/>
        </p:nvSpPr>
        <p:spPr>
          <a:xfrm>
            <a:off x="1399504" y="2146255"/>
            <a:ext cx="8955110" cy="3908762"/>
          </a:xfrm>
          <a:prstGeom prst="rect">
            <a:avLst/>
          </a:prstGeom>
        </p:spPr>
        <p:txBody>
          <a:bodyPr wrap="square">
            <a:spAutoFit/>
          </a:bodyPr>
          <a:lstStyle/>
          <a:p>
            <a:pPr algn="ctr"/>
            <a:r>
              <a:rPr lang="en-GB" sz="2800" u="sng" dirty="0" smtClean="0">
                <a:solidFill>
                  <a:prstClr val="black"/>
                </a:solidFill>
                <a:ea typeface="+mj-ea"/>
                <a:cs typeface="+mj-cs"/>
              </a:rPr>
              <a:t>Who Benefits from LEGO Interventions?</a:t>
            </a:r>
            <a:r>
              <a:rPr lang="en-GB" sz="2800" u="sng" dirty="0" smtClean="0"/>
              <a:t> </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Pupils </a:t>
            </a:r>
            <a:r>
              <a:rPr lang="en-GB" sz="2000" dirty="0"/>
              <a:t>with speech and language communication difficulties</a:t>
            </a:r>
            <a:r>
              <a:rPr lang="en-GB" sz="2000" dirty="0" smtClean="0"/>
              <a:t>,</a:t>
            </a:r>
          </a:p>
          <a:p>
            <a:endParaRPr lang="en-GB" sz="2000" dirty="0"/>
          </a:p>
          <a:p>
            <a:pPr marL="342900" indent="-342900">
              <a:buFont typeface="Arial" panose="020B0604020202020204" pitchFamily="34" charset="0"/>
              <a:buChar char="•"/>
            </a:pPr>
            <a:r>
              <a:rPr lang="en-GB" sz="2000" dirty="0"/>
              <a:t>Foundation phase pupils</a:t>
            </a:r>
            <a:r>
              <a:rPr lang="en-GB" sz="2000" dirty="0" smtClean="0"/>
              <a:t>,</a:t>
            </a:r>
          </a:p>
          <a:p>
            <a:endParaRPr lang="en-GB" sz="2000" dirty="0"/>
          </a:p>
          <a:p>
            <a:pPr marL="342900" indent="-342900">
              <a:buFont typeface="Arial" panose="020B0604020202020204" pitchFamily="34" charset="0"/>
              <a:buChar char="•"/>
            </a:pPr>
            <a:r>
              <a:rPr lang="en-GB" sz="2000" dirty="0"/>
              <a:t>Pupils with an Autistic Spectrum Condition</a:t>
            </a:r>
            <a:r>
              <a:rPr lang="en-GB" sz="2000" dirty="0" smtClean="0"/>
              <a:t>,</a:t>
            </a:r>
          </a:p>
          <a:p>
            <a:endParaRPr lang="en-GB" sz="2000" dirty="0"/>
          </a:p>
          <a:p>
            <a:pPr marL="342900" indent="-342900">
              <a:buFont typeface="Arial" panose="020B0604020202020204" pitchFamily="34" charset="0"/>
              <a:buChar char="•"/>
            </a:pPr>
            <a:r>
              <a:rPr lang="en-GB" sz="2000" dirty="0"/>
              <a:t>Pupils with a Hearing Impairment</a:t>
            </a:r>
            <a:r>
              <a:rPr lang="en-GB" sz="2000" dirty="0" smtClean="0"/>
              <a:t>.</a:t>
            </a:r>
          </a:p>
          <a:p>
            <a:endParaRPr lang="en-GB" sz="2000" dirty="0"/>
          </a:p>
          <a:p>
            <a:endParaRPr lang="en-GB" sz="2000" dirty="0" smtClean="0"/>
          </a:p>
        </p:txBody>
      </p:sp>
      <p:pic>
        <p:nvPicPr>
          <p:cNvPr id="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4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buNone/>
            </a:pPr>
            <a:r>
              <a:rPr lang="en-GB" sz="3000" u="sng" dirty="0" smtClean="0"/>
              <a:t>What Is LEGO Intervention?</a:t>
            </a:r>
          </a:p>
          <a:p>
            <a:pPr marL="0" indent="0" algn="ctr">
              <a:buNone/>
            </a:pPr>
            <a:endParaRPr lang="en-GB" dirty="0" smtClean="0"/>
          </a:p>
          <a:p>
            <a:r>
              <a:rPr lang="en-GB" sz="2000" dirty="0" smtClean="0"/>
              <a:t>Lego intervention is a social development programme.</a:t>
            </a:r>
          </a:p>
          <a:p>
            <a:endParaRPr lang="en-GB" sz="2000" dirty="0" smtClean="0"/>
          </a:p>
          <a:p>
            <a:r>
              <a:rPr lang="en-GB" sz="2000" dirty="0" smtClean="0"/>
              <a:t>It is a collaborative play based intervention where children will work together to create or build models.</a:t>
            </a:r>
          </a:p>
          <a:p>
            <a:endParaRPr lang="en-GB" sz="2000" dirty="0"/>
          </a:p>
          <a:p>
            <a:r>
              <a:rPr lang="en-GB" sz="2000" dirty="0" smtClean="0"/>
              <a:t>This type of intervention supports joint attention, shared goals, social communication and interaction.</a:t>
            </a:r>
          </a:p>
          <a:p>
            <a:endParaRPr lang="en-GB" sz="2000" dirty="0"/>
          </a:p>
          <a:p>
            <a:r>
              <a:rPr lang="en-GB" sz="2000" dirty="0" smtClean="0"/>
              <a:t>This intervention can be modified to suit the needs of the children in the group and therefore may never be done the same way.</a:t>
            </a:r>
          </a:p>
          <a:p>
            <a:endParaRPr lang="en-GB" sz="2000" dirty="0"/>
          </a:p>
          <a:p>
            <a:r>
              <a:rPr lang="en-GB" sz="2000" dirty="0" smtClean="0"/>
              <a:t>As children learn best through play this is an excellent activity to get the best out of the child.</a:t>
            </a:r>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31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u="sng" dirty="0" smtClean="0"/>
              <a:t>Why do we do LEGO?</a:t>
            </a:r>
          </a:p>
          <a:p>
            <a:pPr marL="0" indent="0" algn="ctr">
              <a:buNone/>
            </a:pPr>
            <a:endParaRPr lang="en-GB" u="sng" dirty="0"/>
          </a:p>
          <a:p>
            <a:pPr marL="0" indent="0" algn="ctr">
              <a:buNone/>
            </a:pPr>
            <a:endParaRPr lang="en-GB" u="sng" dirty="0" smtClean="0"/>
          </a:p>
          <a:p>
            <a:pPr marL="0" indent="0" algn="ctr">
              <a:buNone/>
            </a:pPr>
            <a:endParaRPr lang="en-GB" u="sng" dirty="0"/>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a:srcRect l="1370" t="-424" r="-1370" b="52686"/>
          <a:stretch/>
        </p:blipFill>
        <p:spPr>
          <a:xfrm>
            <a:off x="627535" y="2313809"/>
            <a:ext cx="4367379" cy="4199016"/>
          </a:xfrm>
          <a:prstGeom prst="rect">
            <a:avLst/>
          </a:prstGeom>
        </p:spPr>
      </p:pic>
      <p:pic>
        <p:nvPicPr>
          <p:cNvPr id="7" name="Picture 6"/>
          <p:cNvPicPr/>
          <p:nvPr/>
        </p:nvPicPr>
        <p:blipFill rotWithShape="1">
          <a:blip r:embed="rId4"/>
          <a:srcRect t="46648"/>
          <a:stretch/>
        </p:blipFill>
        <p:spPr>
          <a:xfrm>
            <a:off x="5708247" y="2431702"/>
            <a:ext cx="4562167" cy="4081123"/>
          </a:xfrm>
          <a:prstGeom prst="rect">
            <a:avLst/>
          </a:prstGeom>
        </p:spPr>
      </p:pic>
    </p:spTree>
    <p:extLst>
      <p:ext uri="{BB962C8B-B14F-4D97-AF65-F5344CB8AC3E}">
        <p14:creationId xmlns:p14="http://schemas.microsoft.com/office/powerpoint/2010/main" val="2859671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Content Placeholder 4"/>
          <p:cNvSpPr>
            <a:spLocks noGrp="1"/>
          </p:cNvSpPr>
          <p:nvPr>
            <p:ph idx="1"/>
          </p:nvPr>
        </p:nvSpPr>
        <p:spPr>
          <a:xfrm>
            <a:off x="825321" y="1786989"/>
            <a:ext cx="10515600" cy="4351338"/>
          </a:xfrm>
        </p:spPr>
        <p:txBody>
          <a:bodyPr/>
          <a:lstStyle/>
          <a:p>
            <a:pPr marL="0" indent="0" algn="ctr">
              <a:buNone/>
            </a:pPr>
            <a:r>
              <a:rPr lang="en-GB" u="sng" dirty="0" smtClean="0"/>
              <a:t>Background into Lego Intervention</a:t>
            </a:r>
          </a:p>
          <a:p>
            <a:pPr marL="0" indent="0" algn="ctr">
              <a:buNone/>
            </a:pPr>
            <a:endParaRPr lang="en-GB" u="sng" dirty="0" smtClean="0"/>
          </a:p>
          <a:p>
            <a:r>
              <a:rPr lang="en-GB" sz="2000" dirty="0" smtClean="0"/>
              <a:t>Daniel </a:t>
            </a:r>
            <a:r>
              <a:rPr lang="en-GB" sz="2000" dirty="0" err="1" smtClean="0"/>
              <a:t>LeGoff</a:t>
            </a:r>
            <a:endParaRPr lang="en-GB" sz="2000" dirty="0" smtClean="0"/>
          </a:p>
          <a:p>
            <a:pPr marL="0" indent="0">
              <a:buNone/>
            </a:pPr>
            <a:endParaRPr lang="en-GB" sz="2000" dirty="0" smtClean="0"/>
          </a:p>
          <a:p>
            <a:r>
              <a:rPr lang="en-GB" sz="2000" dirty="0" smtClean="0"/>
              <a:t>Developed this idea from the interaction between two boys in his clinic,</a:t>
            </a:r>
          </a:p>
          <a:p>
            <a:endParaRPr lang="en-GB" sz="2000" dirty="0" smtClean="0"/>
          </a:p>
          <a:p>
            <a:r>
              <a:rPr lang="en-GB" sz="2000" dirty="0" smtClean="0"/>
              <a:t>Developed joint sessions</a:t>
            </a:r>
          </a:p>
          <a:p>
            <a:endParaRPr lang="en-GB" sz="2000" dirty="0" smtClean="0"/>
          </a:p>
          <a:p>
            <a:r>
              <a:rPr lang="en-GB" sz="2000" dirty="0" smtClean="0"/>
              <a:t>Supplemented with individual therapy.</a:t>
            </a:r>
            <a:endParaRPr lang="en-GB" sz="2000" dirty="0"/>
          </a:p>
          <a:p>
            <a:pPr marL="0" indent="0">
              <a:buNone/>
            </a:pPr>
            <a:endParaRPr lang="en-GB" u="sng" dirty="0"/>
          </a:p>
        </p:txBody>
      </p:sp>
      <p:pic>
        <p:nvPicPr>
          <p:cNvPr id="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750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endParaRPr lang="en-GB" sz="2000" dirty="0" smtClean="0"/>
          </a:p>
          <a:p>
            <a:r>
              <a:rPr lang="en-GB" sz="2000" dirty="0" smtClean="0"/>
              <a:t>Using the LEGO in front of you get your partner to make a model of your choice.</a:t>
            </a:r>
          </a:p>
          <a:p>
            <a:endParaRPr lang="en-GB" sz="2000" dirty="0"/>
          </a:p>
          <a:p>
            <a:r>
              <a:rPr lang="en-GB" sz="2000" dirty="0" smtClean="0"/>
              <a:t>For this activity you can </a:t>
            </a:r>
            <a:r>
              <a:rPr lang="en-GB" sz="2000" dirty="0" smtClean="0">
                <a:solidFill>
                  <a:srgbClr val="FF0000"/>
                </a:solidFill>
              </a:rPr>
              <a:t>ONLY </a:t>
            </a:r>
            <a:r>
              <a:rPr lang="en-GB" sz="2000" dirty="0" smtClean="0"/>
              <a:t>use your words. You are </a:t>
            </a:r>
            <a:r>
              <a:rPr lang="en-GB" sz="2000" dirty="0" smtClean="0">
                <a:solidFill>
                  <a:srgbClr val="FF0000"/>
                </a:solidFill>
              </a:rPr>
              <a:t>NOT</a:t>
            </a:r>
            <a:r>
              <a:rPr lang="en-GB" sz="2000" dirty="0" smtClean="0"/>
              <a:t> to use any other form of communication e.g. no pointing or finding the parts. </a:t>
            </a:r>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p:cNvSpPr/>
          <p:nvPr/>
        </p:nvSpPr>
        <p:spPr>
          <a:xfrm>
            <a:off x="677006" y="1825625"/>
            <a:ext cx="10837985"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solidFill>
                  <a:srgbClr val="FFFFFF"/>
                </a:solidFill>
                <a:effectLst>
                  <a:outerShdw blurRad="38100" dist="38100" dir="2700000" algn="tl">
                    <a:srgbClr val="000000">
                      <a:alpha val="43137"/>
                    </a:srgbClr>
                  </a:outerShdw>
                </a:effectLst>
              </a:rPr>
              <a:t>ACTIVITY</a:t>
            </a:r>
            <a:endParaRPr lang="en-US" sz="9600" b="1" cap="none" spc="0" dirty="0">
              <a:ln w="12700">
                <a:solidFill>
                  <a:schemeClr val="accent1"/>
                </a:solidFill>
                <a:prstDash val="solid"/>
              </a:ln>
              <a:solidFill>
                <a:srgbClr val="FFFFFF"/>
              </a:solidFill>
              <a:effectLst>
                <a:outerShdw blurRad="38100" dist="38100" dir="2700000" algn="tl">
                  <a:srgbClr val="000000">
                    <a:alpha val="43137"/>
                  </a:srgbClr>
                </a:outerShdw>
              </a:effectLst>
            </a:endParaRPr>
          </a:p>
        </p:txBody>
      </p:sp>
      <p:pic>
        <p:nvPicPr>
          <p:cNvPr id="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81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nodeType="withEffect">
                                  <p:stCondLst>
                                    <p:cond delay="0"/>
                                  </p:stCondLst>
                                  <p:childTnLst>
                                    <p:animEffect transition="out" filter="fade">
                                      <p:cBhvr>
                                        <p:cTn id="6" dur="2000"/>
                                        <p:tgtEl>
                                          <p:spTgt spid="6">
                                            <p:txEl>
                                              <p:pRg st="0" end="0"/>
                                            </p:txEl>
                                          </p:spTgt>
                                        </p:tgtEl>
                                      </p:cBhvr>
                                    </p:animEffect>
                                    <p:anim calcmode="lin" valueType="num">
                                      <p:cBhvr>
                                        <p:cTn id="7" dur="2000"/>
                                        <p:tgtEl>
                                          <p:spTgt spid="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83653" y="3148885"/>
            <a:ext cx="5157787" cy="3240401"/>
          </a:xfrm>
        </p:spPr>
        <p:txBody>
          <a:bodyPr>
            <a:normAutofit fontScale="92500" lnSpcReduction="20000"/>
          </a:bodyPr>
          <a:lstStyle/>
          <a:p>
            <a:pPr marL="0" indent="0" algn="ctr">
              <a:buNone/>
            </a:pPr>
            <a:endParaRPr lang="en-GB" sz="2200" dirty="0"/>
          </a:p>
          <a:p>
            <a:r>
              <a:rPr lang="en-GB" sz="2200" dirty="0" smtClean="0"/>
              <a:t>Joint attention                        </a:t>
            </a:r>
          </a:p>
          <a:p>
            <a:r>
              <a:rPr lang="en-GB" sz="2200" dirty="0" smtClean="0"/>
              <a:t>Collaboration </a:t>
            </a:r>
          </a:p>
          <a:p>
            <a:r>
              <a:rPr lang="en-GB" sz="2200" dirty="0" smtClean="0"/>
              <a:t>Turn taking</a:t>
            </a:r>
          </a:p>
          <a:p>
            <a:r>
              <a:rPr lang="en-GB" sz="2200" dirty="0" smtClean="0"/>
              <a:t>Persuasion</a:t>
            </a:r>
          </a:p>
          <a:p>
            <a:r>
              <a:rPr lang="en-GB" sz="2200" dirty="0" smtClean="0"/>
              <a:t>Sharing</a:t>
            </a:r>
          </a:p>
          <a:p>
            <a:r>
              <a:rPr lang="en-GB" sz="2200" dirty="0" smtClean="0"/>
              <a:t>Empathy </a:t>
            </a:r>
          </a:p>
          <a:p>
            <a:r>
              <a:rPr lang="en-GB" sz="2200" dirty="0" smtClean="0"/>
              <a:t>Interacting </a:t>
            </a:r>
          </a:p>
          <a:p>
            <a:r>
              <a:rPr lang="en-GB" sz="2200" dirty="0" smtClean="0"/>
              <a:t>Pointing</a:t>
            </a:r>
          </a:p>
          <a:p>
            <a:endParaRPr lang="en-GB" dirty="0"/>
          </a:p>
        </p:txBody>
      </p:sp>
      <p:sp>
        <p:nvSpPr>
          <p:cNvPr id="8" name="Content Placeholder 7"/>
          <p:cNvSpPr>
            <a:spLocks noGrp="1"/>
          </p:cNvSpPr>
          <p:nvPr>
            <p:ph sz="quarter" idx="4"/>
          </p:nvPr>
        </p:nvSpPr>
        <p:spPr>
          <a:xfrm>
            <a:off x="5649846" y="2826914"/>
            <a:ext cx="5183188" cy="3562372"/>
          </a:xfrm>
        </p:spPr>
        <p:txBody>
          <a:bodyPr>
            <a:normAutofit fontScale="92500" lnSpcReduction="20000"/>
          </a:bodyPr>
          <a:lstStyle/>
          <a:p>
            <a:endParaRPr lang="en-GB" dirty="0" smtClean="0"/>
          </a:p>
          <a:p>
            <a:endParaRPr lang="en-GB" sz="2000" dirty="0" smtClean="0"/>
          </a:p>
          <a:p>
            <a:r>
              <a:rPr lang="en-GB" sz="2000" dirty="0" smtClean="0"/>
              <a:t>Negotiation </a:t>
            </a:r>
          </a:p>
          <a:p>
            <a:r>
              <a:rPr lang="en-GB" sz="2000" dirty="0" smtClean="0"/>
              <a:t>Receptive language</a:t>
            </a:r>
          </a:p>
          <a:p>
            <a:r>
              <a:rPr lang="en-GB" sz="2000" dirty="0" smtClean="0"/>
              <a:t>Joint Problem-solving </a:t>
            </a:r>
          </a:p>
          <a:p>
            <a:r>
              <a:rPr lang="en-GB" sz="2000" dirty="0" smtClean="0"/>
              <a:t>Conflict resolution</a:t>
            </a:r>
          </a:p>
          <a:p>
            <a:r>
              <a:rPr lang="en-GB" sz="2000" dirty="0" smtClean="0"/>
              <a:t>Expressive language</a:t>
            </a:r>
          </a:p>
          <a:p>
            <a:r>
              <a:rPr lang="en-GB" sz="2000" dirty="0" smtClean="0"/>
              <a:t>Patience </a:t>
            </a:r>
          </a:p>
          <a:p>
            <a:r>
              <a:rPr lang="en-GB" sz="2000" dirty="0" smtClean="0"/>
              <a:t>Tolerance</a:t>
            </a:r>
          </a:p>
          <a:p>
            <a:r>
              <a:rPr lang="en-GB" sz="2000" dirty="0" smtClean="0"/>
              <a:t>Self control </a:t>
            </a:r>
          </a:p>
          <a:p>
            <a:endParaRPr lang="en-GB" sz="2000" dirty="0"/>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angle 8"/>
          <p:cNvSpPr/>
          <p:nvPr/>
        </p:nvSpPr>
        <p:spPr>
          <a:xfrm>
            <a:off x="2125015" y="1927644"/>
            <a:ext cx="7237926" cy="954107"/>
          </a:xfrm>
          <a:prstGeom prst="rect">
            <a:avLst/>
          </a:prstGeom>
        </p:spPr>
        <p:txBody>
          <a:bodyPr wrap="square">
            <a:spAutoFit/>
          </a:bodyPr>
          <a:lstStyle/>
          <a:p>
            <a:pPr algn="ctr"/>
            <a:r>
              <a:rPr lang="en-GB" sz="2800" u="sng" dirty="0" smtClean="0"/>
              <a:t>In this Activity what social skills did you and your partner use to build your model?</a:t>
            </a:r>
          </a:p>
        </p:txBody>
      </p:sp>
      <p:pic>
        <p:nvPicPr>
          <p:cNvPr id="1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3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nodeType="after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1000"/>
                                        <p:tgtEl>
                                          <p:spTgt spid="8">
                                            <p:txEl>
                                              <p:pRg st="2" end="2"/>
                                            </p:txEl>
                                          </p:spTgt>
                                        </p:tgtEl>
                                      </p:cBhvr>
                                    </p:animEffect>
                                    <p:anim calcmode="lin" valueType="num">
                                      <p:cBhvr>
                                        <p:cTn id="6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42" presetClass="entr" presetSubtype="0" fill="hold" nodeType="afterEffect">
                                  <p:stCondLst>
                                    <p:cond delay="0"/>
                                  </p:stCondLst>
                                  <p:childTnLst>
                                    <p:set>
                                      <p:cBhvr>
                                        <p:cTn id="67" dur="1" fill="hold">
                                          <p:stCondLst>
                                            <p:cond delay="0"/>
                                          </p:stCondLst>
                                        </p:cTn>
                                        <p:tgtEl>
                                          <p:spTgt spid="8">
                                            <p:txEl>
                                              <p:pRg st="3" end="3"/>
                                            </p:txEl>
                                          </p:spTgt>
                                        </p:tgtEl>
                                        <p:attrNameLst>
                                          <p:attrName>style.visibility</p:attrName>
                                        </p:attrNameLst>
                                      </p:cBhvr>
                                      <p:to>
                                        <p:strVal val="visible"/>
                                      </p:to>
                                    </p:set>
                                    <p:animEffect transition="in" filter="fade">
                                      <p:cBhvr>
                                        <p:cTn id="68" dur="1000"/>
                                        <p:tgtEl>
                                          <p:spTgt spid="8">
                                            <p:txEl>
                                              <p:pRg st="3" end="3"/>
                                            </p:txEl>
                                          </p:spTgt>
                                        </p:tgtEl>
                                      </p:cBhvr>
                                    </p:animEffect>
                                    <p:anim calcmode="lin" valueType="num">
                                      <p:cBhvr>
                                        <p:cTn id="6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42" presetClass="entr" presetSubtype="0" fill="hold" nodeType="afterEffect">
                                  <p:stCondLst>
                                    <p:cond delay="0"/>
                                  </p:stCondLst>
                                  <p:childTnLst>
                                    <p:set>
                                      <p:cBhvr>
                                        <p:cTn id="73" dur="1" fill="hold">
                                          <p:stCondLst>
                                            <p:cond delay="0"/>
                                          </p:stCondLst>
                                        </p:cTn>
                                        <p:tgtEl>
                                          <p:spTgt spid="8">
                                            <p:txEl>
                                              <p:pRg st="4" end="4"/>
                                            </p:txEl>
                                          </p:spTgt>
                                        </p:tgtEl>
                                        <p:attrNameLst>
                                          <p:attrName>style.visibility</p:attrName>
                                        </p:attrNameLst>
                                      </p:cBhvr>
                                      <p:to>
                                        <p:strVal val="visible"/>
                                      </p:to>
                                    </p:set>
                                    <p:animEffect transition="in" filter="fade">
                                      <p:cBhvr>
                                        <p:cTn id="74" dur="1000"/>
                                        <p:tgtEl>
                                          <p:spTgt spid="8">
                                            <p:txEl>
                                              <p:pRg st="4" end="4"/>
                                            </p:txEl>
                                          </p:spTgt>
                                        </p:tgtEl>
                                      </p:cBhvr>
                                    </p:animEffect>
                                    <p:anim calcmode="lin" valueType="num">
                                      <p:cBhvr>
                                        <p:cTn id="7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4000"/>
                            </p:stCondLst>
                            <p:childTnLst>
                              <p:par>
                                <p:cTn id="78" presetID="42" presetClass="entr" presetSubtype="0" fill="hold" nodeType="afterEffect">
                                  <p:stCondLst>
                                    <p:cond delay="0"/>
                                  </p:stCondLst>
                                  <p:childTnLst>
                                    <p:set>
                                      <p:cBhvr>
                                        <p:cTn id="79" dur="1" fill="hold">
                                          <p:stCondLst>
                                            <p:cond delay="0"/>
                                          </p:stCondLst>
                                        </p:cTn>
                                        <p:tgtEl>
                                          <p:spTgt spid="8">
                                            <p:txEl>
                                              <p:pRg st="5" end="5"/>
                                            </p:txEl>
                                          </p:spTgt>
                                        </p:tgtEl>
                                        <p:attrNameLst>
                                          <p:attrName>style.visibility</p:attrName>
                                        </p:attrNameLst>
                                      </p:cBhvr>
                                      <p:to>
                                        <p:strVal val="visible"/>
                                      </p:to>
                                    </p:set>
                                    <p:animEffect transition="in" filter="fade">
                                      <p:cBhvr>
                                        <p:cTn id="80" dur="1000"/>
                                        <p:tgtEl>
                                          <p:spTgt spid="8">
                                            <p:txEl>
                                              <p:pRg st="5" end="5"/>
                                            </p:txEl>
                                          </p:spTgt>
                                        </p:tgtEl>
                                      </p:cBhvr>
                                    </p:animEffect>
                                    <p:anim calcmode="lin" valueType="num">
                                      <p:cBhvr>
                                        <p:cTn id="8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42" presetClass="entr" presetSubtype="0" fill="hold" nodeType="afterEffect">
                                  <p:stCondLst>
                                    <p:cond delay="0"/>
                                  </p:stCondLst>
                                  <p:childTnLst>
                                    <p:set>
                                      <p:cBhvr>
                                        <p:cTn id="85" dur="1" fill="hold">
                                          <p:stCondLst>
                                            <p:cond delay="0"/>
                                          </p:stCondLst>
                                        </p:cTn>
                                        <p:tgtEl>
                                          <p:spTgt spid="8">
                                            <p:txEl>
                                              <p:pRg st="6" end="6"/>
                                            </p:txEl>
                                          </p:spTgt>
                                        </p:tgtEl>
                                        <p:attrNameLst>
                                          <p:attrName>style.visibility</p:attrName>
                                        </p:attrNameLst>
                                      </p:cBhvr>
                                      <p:to>
                                        <p:strVal val="visible"/>
                                      </p:to>
                                    </p:set>
                                    <p:animEffect transition="in" filter="fade">
                                      <p:cBhvr>
                                        <p:cTn id="86" dur="1000"/>
                                        <p:tgtEl>
                                          <p:spTgt spid="8">
                                            <p:txEl>
                                              <p:pRg st="6" end="6"/>
                                            </p:txEl>
                                          </p:spTgt>
                                        </p:tgtEl>
                                      </p:cBhvr>
                                    </p:animEffect>
                                    <p:anim calcmode="lin" valueType="num">
                                      <p:cBhvr>
                                        <p:cTn id="8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6000"/>
                            </p:stCondLst>
                            <p:childTnLst>
                              <p:par>
                                <p:cTn id="90" presetID="42" presetClass="entr" presetSubtype="0" fill="hold" nodeType="afterEffect">
                                  <p:stCondLst>
                                    <p:cond delay="0"/>
                                  </p:stCondLst>
                                  <p:childTnLst>
                                    <p:set>
                                      <p:cBhvr>
                                        <p:cTn id="91" dur="1" fill="hold">
                                          <p:stCondLst>
                                            <p:cond delay="0"/>
                                          </p:stCondLst>
                                        </p:cTn>
                                        <p:tgtEl>
                                          <p:spTgt spid="8">
                                            <p:txEl>
                                              <p:pRg st="7" end="7"/>
                                            </p:txEl>
                                          </p:spTgt>
                                        </p:tgtEl>
                                        <p:attrNameLst>
                                          <p:attrName>style.visibility</p:attrName>
                                        </p:attrNameLst>
                                      </p:cBhvr>
                                      <p:to>
                                        <p:strVal val="visible"/>
                                      </p:to>
                                    </p:set>
                                    <p:animEffect transition="in" filter="fade">
                                      <p:cBhvr>
                                        <p:cTn id="92" dur="1000"/>
                                        <p:tgtEl>
                                          <p:spTgt spid="8">
                                            <p:txEl>
                                              <p:pRg st="7" end="7"/>
                                            </p:txEl>
                                          </p:spTgt>
                                        </p:tgtEl>
                                      </p:cBhvr>
                                    </p:animEffect>
                                    <p:anim calcmode="lin" valueType="num">
                                      <p:cBhvr>
                                        <p:cTn id="9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9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nodeType="afterEffect">
                                  <p:stCondLst>
                                    <p:cond delay="0"/>
                                  </p:stCondLst>
                                  <p:childTnLst>
                                    <p:set>
                                      <p:cBhvr>
                                        <p:cTn id="97" dur="1" fill="hold">
                                          <p:stCondLst>
                                            <p:cond delay="0"/>
                                          </p:stCondLst>
                                        </p:cTn>
                                        <p:tgtEl>
                                          <p:spTgt spid="8">
                                            <p:txEl>
                                              <p:pRg st="8" end="8"/>
                                            </p:txEl>
                                          </p:spTgt>
                                        </p:tgtEl>
                                        <p:attrNameLst>
                                          <p:attrName>style.visibility</p:attrName>
                                        </p:attrNameLst>
                                      </p:cBhvr>
                                      <p:to>
                                        <p:strVal val="visible"/>
                                      </p:to>
                                    </p:set>
                                    <p:animEffect transition="in" filter="fade">
                                      <p:cBhvr>
                                        <p:cTn id="98" dur="1000"/>
                                        <p:tgtEl>
                                          <p:spTgt spid="8">
                                            <p:txEl>
                                              <p:pRg st="8" end="8"/>
                                            </p:txEl>
                                          </p:spTgt>
                                        </p:tgtEl>
                                      </p:cBhvr>
                                    </p:animEffect>
                                    <p:anim calcmode="lin" valueType="num">
                                      <p:cBhvr>
                                        <p:cTn id="9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10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nodeType="afterEffect">
                                  <p:stCondLst>
                                    <p:cond delay="0"/>
                                  </p:stCondLst>
                                  <p:childTnLst>
                                    <p:set>
                                      <p:cBhvr>
                                        <p:cTn id="103" dur="1" fill="hold">
                                          <p:stCondLst>
                                            <p:cond delay="0"/>
                                          </p:stCondLst>
                                        </p:cTn>
                                        <p:tgtEl>
                                          <p:spTgt spid="8">
                                            <p:txEl>
                                              <p:pRg st="9" end="9"/>
                                            </p:txEl>
                                          </p:spTgt>
                                        </p:tgtEl>
                                        <p:attrNameLst>
                                          <p:attrName>style.visibility</p:attrName>
                                        </p:attrNameLst>
                                      </p:cBhvr>
                                      <p:to>
                                        <p:strVal val="visible"/>
                                      </p:to>
                                    </p:set>
                                    <p:animEffect transition="in" filter="fade">
                                      <p:cBhvr>
                                        <p:cTn id="104" dur="1000"/>
                                        <p:tgtEl>
                                          <p:spTgt spid="8">
                                            <p:txEl>
                                              <p:pRg st="9" end="9"/>
                                            </p:txEl>
                                          </p:spTgt>
                                        </p:tgtEl>
                                      </p:cBhvr>
                                    </p:animEffect>
                                    <p:anim calcmode="lin" valueType="num">
                                      <p:cBhvr>
                                        <p:cTn id="10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10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u="sng" dirty="0" smtClean="0"/>
              <a:t>What makes a typical LEGO group?</a:t>
            </a:r>
          </a:p>
          <a:p>
            <a:pPr marL="0" indent="0" algn="ctr">
              <a:buNone/>
            </a:pPr>
            <a:endParaRPr lang="en-GB" u="sng" dirty="0"/>
          </a:p>
          <a:p>
            <a:r>
              <a:rPr lang="en-GB" sz="2000" dirty="0" smtClean="0"/>
              <a:t>2-3 pupils  in a group</a:t>
            </a:r>
          </a:p>
          <a:p>
            <a:r>
              <a:rPr lang="en-GB" sz="2000" dirty="0" smtClean="0"/>
              <a:t>1 full Lego kit</a:t>
            </a:r>
            <a:r>
              <a:rPr lang="en-GB" sz="2000" dirty="0"/>
              <a:t> </a:t>
            </a:r>
            <a:r>
              <a:rPr lang="en-GB" sz="2000" dirty="0" smtClean="0"/>
              <a:t>to build</a:t>
            </a:r>
          </a:p>
          <a:p>
            <a:r>
              <a:rPr lang="en-GB" sz="2000" dirty="0" smtClean="0"/>
              <a:t>A teacher/LSA</a:t>
            </a:r>
          </a:p>
          <a:p>
            <a:r>
              <a:rPr lang="en-GB" sz="2000" dirty="0" smtClean="0"/>
              <a:t>1 set of rules</a:t>
            </a:r>
          </a:p>
          <a:p>
            <a:r>
              <a:rPr lang="en-GB" sz="2000" dirty="0" smtClean="0"/>
              <a:t>1 visual time table</a:t>
            </a:r>
          </a:p>
          <a:p>
            <a:r>
              <a:rPr lang="en-GB" sz="2000" dirty="0" smtClean="0"/>
              <a:t>Other visual props as needed (this depends on the group)</a:t>
            </a:r>
          </a:p>
          <a:p>
            <a:r>
              <a:rPr lang="en-GB" sz="2000" dirty="0" smtClean="0"/>
              <a:t>Pupil target and assessment sheet</a:t>
            </a:r>
          </a:p>
          <a:p>
            <a:r>
              <a:rPr lang="en-GB" sz="2000" dirty="0" smtClean="0"/>
              <a:t>An observation and evaluation form. </a:t>
            </a:r>
          </a:p>
        </p:txBody>
      </p:sp>
      <p:sp>
        <p:nvSpPr>
          <p:cNvPr id="4" name="Rectangle 3"/>
          <p:cNvSpPr/>
          <p:nvPr/>
        </p:nvSpPr>
        <p:spPr>
          <a:xfrm>
            <a:off x="1413692" y="381767"/>
            <a:ext cx="9364615" cy="1107996"/>
          </a:xfrm>
          <a:prstGeom prst="rect">
            <a:avLst/>
          </a:prstGeom>
          <a:noFill/>
        </p:spPr>
        <p:txBody>
          <a:bodyPr wrap="none" lIns="91440" tIns="45720" rIns="91440" bIns="45720">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Lego Intervention Training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107" y="5630487"/>
            <a:ext cx="1083386" cy="10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2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1454</Words>
  <Application>Microsoft Office PowerPoint</Application>
  <PresentationFormat>Widescreen</PresentationFormat>
  <Paragraphs>186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dc:creator>
  <cp:lastModifiedBy>Jenna</cp:lastModifiedBy>
  <cp:revision>29</cp:revision>
  <cp:lastPrinted>2017-09-10T18:13:11Z</cp:lastPrinted>
  <dcterms:created xsi:type="dcterms:W3CDTF">2017-02-19T18:08:56Z</dcterms:created>
  <dcterms:modified xsi:type="dcterms:W3CDTF">2017-09-10T18:32:54Z</dcterms:modified>
</cp:coreProperties>
</file>