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6" r:id="rId2"/>
    <p:sldId id="348" r:id="rId3"/>
    <p:sldId id="349" r:id="rId4"/>
    <p:sldId id="257" r:id="rId5"/>
    <p:sldId id="258" r:id="rId6"/>
    <p:sldId id="284" r:id="rId7"/>
    <p:sldId id="294" r:id="rId8"/>
    <p:sldId id="285" r:id="rId9"/>
    <p:sldId id="298" r:id="rId10"/>
    <p:sldId id="350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84" autoAdjust="0"/>
  </p:normalViewPr>
  <p:slideViewPr>
    <p:cSldViewPr>
      <p:cViewPr>
        <p:scale>
          <a:sx n="69" d="100"/>
          <a:sy n="69" d="100"/>
        </p:scale>
        <p:origin x="-1974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47A2A3-08A3-4DC8-8600-5682666EC586}" type="datetimeFigureOut">
              <a:rPr lang="es-ES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B279F7-AB23-4901-A1C9-A0E133E721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764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ES" smtClean="0"/>
          </a:p>
        </p:txBody>
      </p:sp>
      <p:sp>
        <p:nvSpPr>
          <p:cNvPr id="184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05094E-5D6B-4AD8-9722-185CEB2CCBCD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ES" smtClean="0"/>
          </a:p>
        </p:txBody>
      </p:sp>
      <p:sp>
        <p:nvSpPr>
          <p:cNvPr id="204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F9D4C5-6CFC-457C-BE47-E4C2F5C7E71F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ES" smtClean="0"/>
          </a:p>
        </p:txBody>
      </p:sp>
      <p:sp>
        <p:nvSpPr>
          <p:cNvPr id="41988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90F834-992C-4B64-A63A-894B3A0521FA}" type="slidenum">
              <a:rPr lang="es-ES" altLang="es-ES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5FCE3B-FEAF-4484-B846-B46AACB57C1B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3B76BA-FF6F-40C4-A263-E39B9775136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7089B5-A8A4-4037-8D0C-F7F1EA7083CC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F8B692-E39C-49ED-8FB9-A6EBBED9C35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213D8A-0C00-4534-9119-96252C84FBA9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D4ECA9-9FE5-41C3-9007-9F93E0D05C5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086F40-8AE2-4E42-8C0B-6921CE3B7902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DE5B7-C90D-46AF-A540-37B0681EAA3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1F3F8E-3E8C-4B48-BA01-82E6E541B1BC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28D08C87-FB54-4FC4-89DC-857B45B2B62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175B85-7473-4707-AF1A-E555C720EE24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A421A-C154-41EA-8A9D-57CE29BE412C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0BFEA6-3FE6-4842-AD2B-C96EDA98C0F6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E4F84-FE9C-4A1E-91EA-12735C98ED9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9F206-A19B-49EE-B2E5-B38D7ED35425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DCD35-9D96-4281-A4BB-3E13D472287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0BD3E7-09E5-45FC-AFC3-72CA56E3AEA5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97A2B-DB6B-466D-B268-990DA6D5052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E3076-3EC3-41C5-A63C-8EB4F799728C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632B8-FB84-4135-8870-748CA5055565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2586-BA4E-4AA6-A088-018DEBAC4CE0}" type="datetimeFigureOut">
              <a:rPr lang="es-ES" smtClean="0"/>
              <a:pPr>
                <a:defRPr/>
              </a:pPr>
              <a:t>18/04/2017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158C3966-B109-406D-9316-941D0B5B091E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347F90ED-BF6D-4132-839C-5B57D47C2EF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images.google.com/imgres?imgurl=http://4.bp.blogspot.com/_2ZrUFVNEoqY/SsP6jJoqYEI/AAAAAAAAC0U/--W-Goj0mGk/s400/Musulmanes+fiesta+de+pascua.jpg&amp;imgrefurl=http://alianzacivilizaciones.blogspot.com/&amp;usg=__Hv5tn0uwZ_E0zeiJnR3LDucQNk0=&amp;h=265&amp;w=400&amp;sz=22&amp;hl=es&amp;start=126&amp;um=1&amp;tbnid=Moh-kjSQFRNsmM:&amp;tbnh=82&amp;tbnw=124&amp;prev=/images?q=CONTRASTE+CULTURAL+EN+MELILLA&amp;ndsp=20&amp;hl=es&amp;rls=com.microsoft:es:IE-SearchBox&amp;rlz=1I7GGLL_es&amp;sa=N&amp;start=120&amp;um=1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71472" y="1643050"/>
            <a:ext cx="7488000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MELILLA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MULTICULTURAL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altLang="es-ES" sz="5400" b="1" smtClean="0">
                <a:solidFill>
                  <a:srgbClr val="000099"/>
                </a:solidFill>
              </a:rPr>
              <a:t>MELILLA: PICTURES</a:t>
            </a:r>
            <a:endParaRPr lang="es-ES" altLang="es-ES" sz="5400" b="1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2291" name="Rectangle 3" descr="1"/>
          <p:cNvSpPr>
            <a:spLocks noGrp="1" noChangeAspect="1" noChangeArrowheads="1"/>
          </p:cNvSpPr>
          <p:nvPr isPhoto="1"/>
        </p:nvSpPr>
        <p:spPr bwMode="auto">
          <a:xfrm>
            <a:off x="2312988" y="0"/>
            <a:ext cx="45180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3315" name="Rectangle 3" descr="2"/>
          <p:cNvSpPr>
            <a:spLocks noGrp="1" noChangeAspect="1" noChangeArrowheads="1"/>
          </p:cNvSpPr>
          <p:nvPr isPhoto="1"/>
        </p:nvSpPr>
        <p:spPr bwMode="auto">
          <a:xfrm>
            <a:off x="0" y="674688"/>
            <a:ext cx="9144000" cy="55086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4339" name="Rectangle 3" descr="3"/>
          <p:cNvSpPr>
            <a:spLocks noGrp="1" noChangeAspect="1" noChangeArrowheads="1"/>
          </p:cNvSpPr>
          <p:nvPr isPhoto="1"/>
        </p:nvSpPr>
        <p:spPr bwMode="auto">
          <a:xfrm>
            <a:off x="0" y="385763"/>
            <a:ext cx="9144000" cy="60864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5363" name="Rectangle 3" descr="4"/>
          <p:cNvSpPr>
            <a:spLocks noGrp="1" noChangeAspect="1" noChangeArrowheads="1"/>
          </p:cNvSpPr>
          <p:nvPr isPhoto="1"/>
        </p:nvSpPr>
        <p:spPr bwMode="auto">
          <a:xfrm>
            <a:off x="0" y="1331913"/>
            <a:ext cx="9144000" cy="41925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6387" name="Rectangle 3" descr="5"/>
          <p:cNvSpPr>
            <a:spLocks noGrp="1" noChangeAspect="1" noChangeArrowheads="1"/>
          </p:cNvSpPr>
          <p:nvPr isPhoto="1"/>
        </p:nvSpPr>
        <p:spPr bwMode="auto">
          <a:xfrm>
            <a:off x="0" y="1169988"/>
            <a:ext cx="9144000" cy="45164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7411" name="Rectangle 3" descr="6"/>
          <p:cNvSpPr>
            <a:spLocks noGrp="1" noChangeAspect="1" noChangeArrowheads="1"/>
          </p:cNvSpPr>
          <p:nvPr isPhoto="1"/>
        </p:nvSpPr>
        <p:spPr bwMode="auto">
          <a:xfrm>
            <a:off x="0" y="374650"/>
            <a:ext cx="9144000" cy="61071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8435" name="Rectangle 3" descr="7"/>
          <p:cNvSpPr>
            <a:spLocks noGrp="1" noChangeAspect="1" noChangeArrowheads="1"/>
          </p:cNvSpPr>
          <p:nvPr isPhoto="1"/>
        </p:nvSpPr>
        <p:spPr bwMode="auto">
          <a:xfrm>
            <a:off x="0" y="587375"/>
            <a:ext cx="9144000" cy="56816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9459" name="Rectangle 3" descr="8"/>
          <p:cNvSpPr>
            <a:spLocks noGrp="1" noChangeAspect="1" noChangeArrowheads="1"/>
          </p:cNvSpPr>
          <p:nvPr isPhoto="1"/>
        </p:nvSpPr>
        <p:spPr bwMode="auto">
          <a:xfrm>
            <a:off x="0" y="388938"/>
            <a:ext cx="9144000" cy="6078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0483" name="Rectangle 3" descr="9"/>
          <p:cNvSpPr>
            <a:spLocks noGrp="1" noChangeAspect="1" noChangeArrowheads="1"/>
          </p:cNvSpPr>
          <p:nvPr isPhoto="1"/>
        </p:nvSpPr>
        <p:spPr bwMode="auto">
          <a:xfrm>
            <a:off x="0" y="400050"/>
            <a:ext cx="9144000" cy="60579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1" name="Rectangle 3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marL="39688">
              <a:defRPr/>
            </a:pP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MELILLA: FACTS &amp; FIGURES</a:t>
            </a:r>
          </a:p>
        </p:txBody>
      </p:sp>
      <p:sp>
        <p:nvSpPr>
          <p:cNvPr id="40992" name="Rectangle 32"/>
          <p:cNvSpPr>
            <a:spLocks noGrp="1" noChangeArrowheads="1"/>
          </p:cNvSpPr>
          <p:nvPr>
            <p:ph sz="quarter" idx="1"/>
          </p:nvPr>
        </p:nvSpPr>
        <p:spPr/>
        <p:txBody>
          <a:bodyPr rIns="0">
            <a:normAutofit/>
          </a:bodyPr>
          <a:lstStyle/>
          <a:p>
            <a:pPr marL="382588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s-ES" sz="2800" dirty="0" smtClean="0">
                <a:solidFill>
                  <a:srgbClr val="000099"/>
                </a:solidFill>
              </a:rPr>
              <a:t>HERE WE ARE: North of Africa</a:t>
            </a:r>
          </a:p>
          <a:p>
            <a:pPr marL="382588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s-ES" sz="2800" dirty="0" smtClean="0">
                <a:solidFill>
                  <a:srgbClr val="000099"/>
                </a:solidFill>
              </a:rPr>
              <a:t>DISTANCES TO MAINLAND SPAIN:</a:t>
            </a:r>
          </a:p>
          <a:p>
            <a:pPr marL="2097088" lvl="4">
              <a:lnSpc>
                <a:spcPct val="80000"/>
              </a:lnSpc>
            </a:pPr>
            <a:r>
              <a:rPr lang="en-US" altLang="es-ES" sz="2400" dirty="0" err="1" smtClean="0">
                <a:solidFill>
                  <a:srgbClr val="000099"/>
                </a:solidFill>
                <a:cs typeface="Arial" pitchFamily="34" charset="0"/>
              </a:rPr>
              <a:t>Almería</a:t>
            </a:r>
            <a:r>
              <a:rPr lang="en-US" altLang="es-ES" sz="2400" dirty="0" smtClean="0">
                <a:solidFill>
                  <a:srgbClr val="000099"/>
                </a:solidFill>
                <a:cs typeface="Arial" pitchFamily="34" charset="0"/>
              </a:rPr>
              <a:t>: 97 miles (180 km)</a:t>
            </a:r>
            <a:endParaRPr lang="en-US" altLang="es-ES" sz="2400" dirty="0" smtClean="0">
              <a:solidFill>
                <a:srgbClr val="000099"/>
              </a:solidFill>
            </a:endParaRPr>
          </a:p>
          <a:p>
            <a:pPr marL="2097088" lvl="4">
              <a:lnSpc>
                <a:spcPct val="80000"/>
              </a:lnSpc>
            </a:pPr>
            <a:r>
              <a:rPr lang="en-US" altLang="es-ES" sz="2400" dirty="0" err="1" smtClean="0">
                <a:solidFill>
                  <a:srgbClr val="000099"/>
                </a:solidFill>
                <a:cs typeface="Arial" pitchFamily="34" charset="0"/>
              </a:rPr>
              <a:t>Málaga</a:t>
            </a:r>
            <a:r>
              <a:rPr lang="en-US" altLang="es-ES" sz="2400" dirty="0" smtClean="0">
                <a:solidFill>
                  <a:srgbClr val="000099"/>
                </a:solidFill>
                <a:cs typeface="Arial" pitchFamily="34" charset="0"/>
              </a:rPr>
              <a:t>: 114 miles (210 km)</a:t>
            </a:r>
            <a:endParaRPr lang="en-US" altLang="es-ES" sz="2400" dirty="0" smtClean="0">
              <a:solidFill>
                <a:srgbClr val="000099"/>
              </a:solidFill>
            </a:endParaRPr>
          </a:p>
          <a:p>
            <a:pPr marL="2097088" lvl="4">
              <a:lnSpc>
                <a:spcPct val="80000"/>
              </a:lnSpc>
            </a:pPr>
            <a:endParaRPr lang="en-US" altLang="es-ES" sz="2400" dirty="0" smtClean="0">
              <a:solidFill>
                <a:srgbClr val="000099"/>
              </a:solidFill>
            </a:endParaRPr>
          </a:p>
          <a:p>
            <a:pPr marL="382588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s-ES" sz="2800" dirty="0" smtClean="0">
                <a:solidFill>
                  <a:srgbClr val="000099"/>
                </a:solidFill>
              </a:rPr>
              <a:t>SURFACE: 12’33 km</a:t>
            </a:r>
            <a:r>
              <a:rPr lang="en-US" altLang="es-ES" sz="2800" baseline="32000" dirty="0" smtClean="0">
                <a:solidFill>
                  <a:srgbClr val="000099"/>
                </a:solidFill>
              </a:rPr>
              <a:t>2</a:t>
            </a:r>
            <a:r>
              <a:rPr lang="en-US" altLang="es-ES" sz="2800" dirty="0" smtClean="0">
                <a:solidFill>
                  <a:srgbClr val="000099"/>
                </a:solidFill>
              </a:rPr>
              <a:t>; </a:t>
            </a:r>
          </a:p>
          <a:p>
            <a:pPr marL="382588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s-ES" sz="2800" dirty="0" smtClean="0">
                <a:solidFill>
                  <a:srgbClr val="000099"/>
                </a:solidFill>
              </a:rPr>
              <a:t>MEANS OF TRANSPORT TO MAINLAND SPAIN:</a:t>
            </a:r>
          </a:p>
          <a:p>
            <a:pPr marL="2097088" lvl="4">
              <a:lnSpc>
                <a:spcPct val="80000"/>
              </a:lnSpc>
            </a:pPr>
            <a:r>
              <a:rPr lang="en-US" altLang="es-ES" sz="2400" dirty="0" smtClean="0">
                <a:solidFill>
                  <a:srgbClr val="000099"/>
                </a:solidFill>
              </a:rPr>
              <a:t>Boat </a:t>
            </a:r>
            <a:r>
              <a:rPr lang="en-US" altLang="es-ES" sz="1900" dirty="0" smtClean="0">
                <a:solidFill>
                  <a:srgbClr val="000099"/>
                </a:solidFill>
              </a:rPr>
              <a:t>(to </a:t>
            </a:r>
            <a:r>
              <a:rPr lang="en-US" altLang="es-ES" sz="1900" dirty="0" err="1" smtClean="0">
                <a:solidFill>
                  <a:srgbClr val="000099"/>
                </a:solidFill>
              </a:rPr>
              <a:t>Almería</a:t>
            </a:r>
            <a:r>
              <a:rPr lang="en-US" altLang="es-ES" sz="1900" dirty="0" smtClean="0">
                <a:solidFill>
                  <a:srgbClr val="000099"/>
                </a:solidFill>
              </a:rPr>
              <a:t> and </a:t>
            </a:r>
            <a:r>
              <a:rPr lang="en-US" altLang="es-ES" sz="1900" dirty="0" err="1" smtClean="0">
                <a:solidFill>
                  <a:srgbClr val="000099"/>
                </a:solidFill>
              </a:rPr>
              <a:t>Málaga</a:t>
            </a:r>
            <a:r>
              <a:rPr lang="en-US" altLang="es-ES" sz="1900" dirty="0" smtClean="0">
                <a:solidFill>
                  <a:srgbClr val="000099"/>
                </a:solidFill>
              </a:rPr>
              <a:t>)</a:t>
            </a:r>
            <a:endParaRPr lang="en-US" altLang="es-ES" sz="2400" dirty="0" smtClean="0">
              <a:solidFill>
                <a:srgbClr val="000099"/>
              </a:solidFill>
            </a:endParaRPr>
          </a:p>
          <a:p>
            <a:pPr marL="2097088" lvl="4">
              <a:lnSpc>
                <a:spcPct val="80000"/>
              </a:lnSpc>
            </a:pPr>
            <a:r>
              <a:rPr lang="en-US" altLang="es-ES" sz="2400" dirty="0" smtClean="0">
                <a:solidFill>
                  <a:srgbClr val="000099"/>
                </a:solidFill>
              </a:rPr>
              <a:t>Airplane </a:t>
            </a:r>
            <a:r>
              <a:rPr lang="en-US" altLang="es-ES" sz="1900" dirty="0" smtClean="0">
                <a:solidFill>
                  <a:srgbClr val="000099"/>
                </a:solidFill>
              </a:rPr>
              <a:t>(to </a:t>
            </a:r>
            <a:r>
              <a:rPr lang="en-US" altLang="es-ES" sz="1900" dirty="0" err="1" smtClean="0">
                <a:solidFill>
                  <a:srgbClr val="000099"/>
                </a:solidFill>
              </a:rPr>
              <a:t>Almería</a:t>
            </a:r>
            <a:r>
              <a:rPr lang="en-US" altLang="es-ES" sz="1900" dirty="0" smtClean="0">
                <a:solidFill>
                  <a:srgbClr val="000099"/>
                </a:solidFill>
              </a:rPr>
              <a:t>, Barcelona, Granada, Madrid, </a:t>
            </a:r>
            <a:r>
              <a:rPr lang="en-US" altLang="es-ES" sz="1900" dirty="0" err="1" smtClean="0">
                <a:solidFill>
                  <a:srgbClr val="000099"/>
                </a:solidFill>
              </a:rPr>
              <a:t>Málaga,Sevilla</a:t>
            </a:r>
            <a:r>
              <a:rPr lang="en-US" altLang="es-ES" sz="1900" dirty="0" smtClean="0">
                <a:solidFill>
                  <a:srgbClr val="000099"/>
                </a:solidFill>
              </a:rPr>
              <a:t> and Palma de Mallorca)</a:t>
            </a:r>
            <a:endParaRPr lang="en-US" altLang="es-ES" sz="2400" dirty="0" smtClean="0">
              <a:solidFill>
                <a:srgbClr val="000099"/>
              </a:solidFill>
            </a:endParaRPr>
          </a:p>
          <a:p>
            <a:pPr marL="382588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s-ES" sz="2800" dirty="0" smtClean="0">
                <a:solidFill>
                  <a:srgbClr val="000099"/>
                </a:solidFill>
              </a:rPr>
              <a:t>INHABITANTS: </a:t>
            </a:r>
            <a:r>
              <a:rPr lang="en-US" altLang="es-ES" sz="2800" dirty="0" smtClean="0">
                <a:solidFill>
                  <a:srgbClr val="000099"/>
                </a:solidFill>
              </a:rPr>
              <a:t>82</a:t>
            </a:r>
            <a:r>
              <a:rPr lang="en-US" altLang="es-ES" sz="2800" dirty="0" smtClean="0">
                <a:solidFill>
                  <a:srgbClr val="000099"/>
                </a:solidFill>
              </a:rPr>
              <a:t>.000 </a:t>
            </a:r>
            <a:r>
              <a:rPr lang="en-US" altLang="es-ES" sz="2800" dirty="0" smtClean="0">
                <a:solidFill>
                  <a:srgbClr val="000099"/>
                </a:solidFill>
              </a:rPr>
              <a:t>people</a:t>
            </a:r>
            <a:endParaRPr lang="en-US" altLang="es-ES" sz="1400" dirty="0" smtClean="0">
              <a:latin typeface="Helvetica" pitchFamily="34" charset="0"/>
              <a:sym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9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9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9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9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2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1507" name="Rectangle 3" descr="267321535_c7585707f2_o"/>
          <p:cNvSpPr>
            <a:spLocks noGrp="1" noChangeAspect="1" noChangeArrowheads="1"/>
          </p:cNvSpPr>
          <p:nvPr isPhoto="1"/>
        </p:nvSpPr>
        <p:spPr bwMode="auto">
          <a:xfrm>
            <a:off x="0" y="2201863"/>
            <a:ext cx="9144000" cy="24542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2531" name="Rectangle 3" descr="267321544_3ef4960898_o"/>
          <p:cNvSpPr>
            <a:spLocks noGrp="1" noChangeAspect="1" noChangeArrowheads="1"/>
          </p:cNvSpPr>
          <p:nvPr isPhoto="1"/>
        </p:nvSpPr>
        <p:spPr bwMode="auto">
          <a:xfrm>
            <a:off x="0" y="1539875"/>
            <a:ext cx="9144000" cy="37782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3555" name="Rectangle 3" descr="267691989_e953c4e53d_o"/>
          <p:cNvSpPr>
            <a:spLocks noGrp="1" noChangeAspect="1" noChangeArrowheads="1"/>
          </p:cNvSpPr>
          <p:nvPr isPhoto="1"/>
        </p:nvSpPr>
        <p:spPr bwMode="auto">
          <a:xfrm>
            <a:off x="0" y="2430463"/>
            <a:ext cx="9144000" cy="19954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4579" name="Rectangle 3" descr="267878708_a40f8c0833_o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5603" name="Rectangle 3" descr="388014874_572dae4959_o"/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44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6627" name="Rectangle 3" descr="416718973_cda29c18c4_o"/>
          <p:cNvSpPr>
            <a:spLocks noGrp="1" noChangeAspect="1" noChangeArrowheads="1"/>
          </p:cNvSpPr>
          <p:nvPr isPhoto="1"/>
        </p:nvSpPr>
        <p:spPr bwMode="auto">
          <a:xfrm rot="-5400000">
            <a:off x="1672431" y="1480344"/>
            <a:ext cx="6021388" cy="4013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7651" name="Rectangle 3" descr="542370810_d70f652895_o"/>
          <p:cNvSpPr>
            <a:spLocks noGrp="1" noChangeAspect="1" noChangeArrowheads="1"/>
          </p:cNvSpPr>
          <p:nvPr isPhoto="1"/>
        </p:nvSpPr>
        <p:spPr bwMode="auto">
          <a:xfrm>
            <a:off x="0" y="2449513"/>
            <a:ext cx="9144000" cy="19573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8675" name="Rectangle 3" descr="576869600_af9a25a2eb_o"/>
          <p:cNvSpPr>
            <a:spLocks noGrp="1" noChangeAspect="1" noChangeArrowheads="1"/>
          </p:cNvSpPr>
          <p:nvPr isPhoto="1"/>
        </p:nvSpPr>
        <p:spPr bwMode="auto">
          <a:xfrm>
            <a:off x="2284413" y="0"/>
            <a:ext cx="457358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29699" name="Rectangle 3" descr="1216554340_6b925a2d50_o"/>
          <p:cNvSpPr>
            <a:spLocks noGrp="1" noChangeAspect="1" noChangeArrowheads="1"/>
          </p:cNvSpPr>
          <p:nvPr isPhoto="1"/>
        </p:nvSpPr>
        <p:spPr bwMode="auto">
          <a:xfrm>
            <a:off x="1908175" y="476250"/>
            <a:ext cx="4840288" cy="63817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0723" name="Rectangle 3" descr="2043818903_2a5e8ef143_o"/>
          <p:cNvSpPr>
            <a:spLocks noGrp="1" noChangeAspect="1" noChangeArrowheads="1"/>
          </p:cNvSpPr>
          <p:nvPr isPhoto="1"/>
        </p:nvSpPr>
        <p:spPr bwMode="auto">
          <a:xfrm>
            <a:off x="468313" y="506413"/>
            <a:ext cx="8294687" cy="63515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5" name="Rectangle 3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marL="39688">
              <a:defRPr/>
            </a:pPr>
            <a:r>
              <a:rPr lang="en-US" b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MELILLA: FACTS &amp; FIGURES</a:t>
            </a:r>
          </a:p>
        </p:txBody>
      </p:sp>
      <p:sp>
        <p:nvSpPr>
          <p:cNvPr id="42016" name="Rectangle 32"/>
          <p:cNvSpPr>
            <a:spLocks noGrp="1" noChangeArrowheads="1"/>
          </p:cNvSpPr>
          <p:nvPr>
            <p:ph sz="quarter" idx="1"/>
          </p:nvPr>
        </p:nvSpPr>
        <p:spPr/>
        <p:txBody>
          <a:bodyPr rIns="132080"/>
          <a:lstStyle/>
          <a:p>
            <a:pPr algn="just">
              <a:lnSpc>
                <a:spcPct val="800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es-ES" sz="2400" b="1" smtClean="0">
                <a:solidFill>
                  <a:srgbClr val="000099"/>
                </a:solidFill>
              </a:rPr>
              <a:t>Origin of the Majority of Inmigrants</a:t>
            </a:r>
            <a:r>
              <a:rPr lang="en-US" altLang="es-ES" sz="2400" smtClean="0">
                <a:solidFill>
                  <a:srgbClr val="000099"/>
                </a:solidFill>
              </a:rPr>
              <a:t>: </a:t>
            </a:r>
            <a:r>
              <a:rPr lang="en-US" altLang="es-ES" sz="2100" smtClean="0">
                <a:solidFill>
                  <a:srgbClr val="000099"/>
                </a:solidFill>
              </a:rPr>
              <a:t>Morocco (93%) - important flowing to Melilla - 25.000 and 5.000 cars go through the border daily.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§"/>
            </a:pPr>
            <a:endParaRPr lang="en-US" altLang="es-ES" sz="2100" smtClean="0">
              <a:solidFill>
                <a:srgbClr val="000099"/>
              </a:solidFill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§"/>
            </a:pPr>
            <a:endParaRPr lang="en-US" altLang="es-ES" sz="2100" smtClean="0">
              <a:solidFill>
                <a:srgbClr val="000099"/>
              </a:solidFill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s-ES" sz="2400" b="1" smtClean="0">
                <a:solidFill>
                  <a:srgbClr val="000099"/>
                </a:solidFill>
              </a:rPr>
              <a:t>Interculturality</a:t>
            </a:r>
            <a:r>
              <a:rPr lang="en-US" altLang="es-ES" sz="2400" smtClean="0">
                <a:solidFill>
                  <a:srgbClr val="000099"/>
                </a:solidFill>
              </a:rPr>
              <a:t>: </a:t>
            </a:r>
            <a:r>
              <a:rPr lang="en-US" altLang="es-ES" sz="2100" smtClean="0">
                <a:solidFill>
                  <a:srgbClr val="000099"/>
                </a:solidFill>
              </a:rPr>
              <a:t>Mixture of ethnic groups (cultures and religions) - Majority of Christians and Muslims; minority of Hindu, Hebrews and gypsies.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§"/>
            </a:pPr>
            <a:endParaRPr lang="en-US" altLang="es-ES" sz="2100" smtClean="0">
              <a:solidFill>
                <a:srgbClr val="000099"/>
              </a:solidFill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§"/>
            </a:pPr>
            <a:endParaRPr lang="en-US" altLang="es-ES" sz="2100" smtClean="0">
              <a:solidFill>
                <a:srgbClr val="000099"/>
              </a:solidFill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s-ES" sz="2400" b="1" smtClean="0">
                <a:solidFill>
                  <a:srgbClr val="000099"/>
                </a:solidFill>
              </a:rPr>
              <a:t>Secondary Education Centres</a:t>
            </a:r>
            <a:r>
              <a:rPr lang="en-US" altLang="es-ES" sz="2400" smtClean="0">
                <a:solidFill>
                  <a:srgbClr val="000099"/>
                </a:solidFill>
              </a:rPr>
              <a:t>: 7</a:t>
            </a:r>
            <a:endParaRPr lang="en-US" altLang="es-ES" sz="1200" smtClean="0">
              <a:latin typeface="Helvetica" pitchFamily="34" charset="0"/>
              <a:sym typeface="Helvetica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0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0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0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6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1747" name="Rectangle 3" descr="2059713909_0770273f1e_o"/>
          <p:cNvSpPr>
            <a:spLocks noGrp="1" noChangeAspect="1" noChangeArrowheads="1"/>
          </p:cNvSpPr>
          <p:nvPr isPhoto="1"/>
        </p:nvSpPr>
        <p:spPr bwMode="auto">
          <a:xfrm>
            <a:off x="0" y="722313"/>
            <a:ext cx="9144000" cy="54117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2771" name="Rectangle 3" descr="2059714149_32b9bc8b76_o"/>
          <p:cNvSpPr>
            <a:spLocks noGrp="1" noChangeAspect="1" noChangeArrowheads="1"/>
          </p:cNvSpPr>
          <p:nvPr isPhoto="1"/>
        </p:nvSpPr>
        <p:spPr bwMode="auto">
          <a:xfrm>
            <a:off x="2124075" y="549275"/>
            <a:ext cx="4822825" cy="63087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3795" name="Rectangle 3" descr="2063351434_38ad12a702_o"/>
          <p:cNvSpPr>
            <a:spLocks noGrp="1" noChangeAspect="1" noChangeArrowheads="1"/>
          </p:cNvSpPr>
          <p:nvPr isPhoto="1"/>
        </p:nvSpPr>
        <p:spPr bwMode="auto">
          <a:xfrm>
            <a:off x="611188" y="506413"/>
            <a:ext cx="8294687" cy="63515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4819" name="Rectangle 3" descr="2135855953_abdf5405ab_o"/>
          <p:cNvSpPr>
            <a:spLocks noGrp="1" noChangeAspect="1" noChangeArrowheads="1"/>
          </p:cNvSpPr>
          <p:nvPr isPhoto="1"/>
        </p:nvSpPr>
        <p:spPr bwMode="auto">
          <a:xfrm>
            <a:off x="250825" y="549275"/>
            <a:ext cx="8675688" cy="59420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5843" name="Rectangle 3" descr="IMG_5038"/>
          <p:cNvSpPr>
            <a:spLocks noGrp="1" noChangeAspect="1" noChangeArrowheads="1"/>
          </p:cNvSpPr>
          <p:nvPr isPhoto="1"/>
        </p:nvSpPr>
        <p:spPr bwMode="auto">
          <a:xfrm>
            <a:off x="2559050" y="404813"/>
            <a:ext cx="4295775" cy="64531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6867" name="Rectangle 3" descr="IMG_5151"/>
          <p:cNvSpPr>
            <a:spLocks noGrp="1" noChangeAspect="1" noChangeArrowheads="1"/>
          </p:cNvSpPr>
          <p:nvPr isPhoto="1"/>
        </p:nvSpPr>
        <p:spPr bwMode="auto">
          <a:xfrm>
            <a:off x="2606675" y="476250"/>
            <a:ext cx="4248150" cy="63817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37891" name="Rectangle 3" descr="IMG_5160"/>
          <p:cNvSpPr>
            <a:spLocks noGrp="1" noChangeAspect="1" noChangeArrowheads="1"/>
          </p:cNvSpPr>
          <p:nvPr isPhoto="1"/>
        </p:nvSpPr>
        <p:spPr bwMode="auto">
          <a:xfrm>
            <a:off x="2555875" y="476250"/>
            <a:ext cx="4105275" cy="61658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pa.es/Notas/imagenes/206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27126" y="1571612"/>
            <a:ext cx="6616773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FOUR CULTURES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ONE 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elillaturismo.com/imagenes/rutatemp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71473" y="1643050"/>
            <a:ext cx="348186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JEWS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190758" y="642918"/>
            <a:ext cx="29803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MUSLIMS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-172324" y="5643578"/>
            <a:ext cx="36147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CHRISTIANS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786314" y="5643578"/>
            <a:ext cx="25717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HINDU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2133600"/>
            <a:ext cx="5105400" cy="27432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sz="2000" b="1" smtClean="0">
                <a:solidFill>
                  <a:schemeClr val="tx2"/>
                </a:solidFill>
                <a:latin typeface="Futura Md BT"/>
              </a:rPr>
              <a:t>SITUATION</a:t>
            </a:r>
            <a:r>
              <a:rPr lang="es-ES" altLang="es-ES" sz="2000" smtClean="0">
                <a:solidFill>
                  <a:schemeClr val="tx2"/>
                </a:solidFill>
                <a:latin typeface="Futura Md BT"/>
              </a:rPr>
              <a:t>:</a:t>
            </a:r>
            <a:r>
              <a:rPr lang="es-ES" altLang="es-ES" sz="2000" smtClean="0">
                <a:latin typeface="Futura Md BT"/>
              </a:rPr>
              <a:t> </a:t>
            </a:r>
            <a:r>
              <a:rPr lang="es-ES" altLang="es-ES" sz="1800" smtClean="0">
                <a:latin typeface="Futura Md BT"/>
              </a:rPr>
              <a:t>Northern coast of Africa</a:t>
            </a:r>
          </a:p>
          <a:p>
            <a:pPr eaLnBrk="1" hangingPunct="1">
              <a:spcBef>
                <a:spcPct val="0"/>
              </a:spcBef>
            </a:pPr>
            <a:endParaRPr lang="es-ES" altLang="es-ES" sz="1800" smtClean="0">
              <a:latin typeface="Futura Md BT"/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es-ES" sz="2000" b="1" smtClean="0">
                <a:solidFill>
                  <a:schemeClr val="tx2"/>
                </a:solidFill>
                <a:latin typeface="Futura Md BT"/>
              </a:rPr>
              <a:t>DISTANCE FROM mainland Spain</a:t>
            </a:r>
            <a:r>
              <a:rPr lang="es-ES" altLang="es-ES" sz="2000" smtClean="0">
                <a:solidFill>
                  <a:schemeClr val="tx2"/>
                </a:solidFill>
                <a:latin typeface="Futura Md BT"/>
              </a:rPr>
              <a:t>:</a:t>
            </a:r>
            <a:r>
              <a:rPr lang="es-ES" altLang="es-ES" sz="2000" smtClean="0">
                <a:latin typeface="Futura Md BT"/>
              </a:rPr>
              <a:t>	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ES" altLang="es-ES" sz="1800" b="1" smtClean="0">
                <a:latin typeface="Futura Md BT"/>
              </a:rPr>
              <a:t>		ALMERÍA</a:t>
            </a:r>
            <a:r>
              <a:rPr lang="es-ES" altLang="es-ES" sz="1800" smtClean="0">
                <a:latin typeface="Futura Md BT"/>
              </a:rPr>
              <a:t>: 97 mlies (180 Km.)                                                  	</a:t>
            </a:r>
            <a:r>
              <a:rPr lang="es-ES" altLang="es-ES" sz="1800" b="1" smtClean="0">
                <a:latin typeface="Futura Md BT"/>
              </a:rPr>
              <a:t>MÁLAGA</a:t>
            </a:r>
            <a:r>
              <a:rPr lang="es-ES" altLang="es-ES" sz="1800" smtClean="0">
                <a:latin typeface="Futura Md BT"/>
              </a:rPr>
              <a:t>: 114 miles (210 Km.)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es-ES" altLang="es-ES" sz="1800" smtClean="0">
              <a:latin typeface="Futura Md BT"/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es-ES" sz="2000" b="1" smtClean="0">
                <a:solidFill>
                  <a:schemeClr val="tx2"/>
                </a:solidFill>
                <a:latin typeface="Futura Md BT"/>
              </a:rPr>
              <a:t>SURFACE:</a:t>
            </a:r>
            <a:r>
              <a:rPr lang="es-ES" altLang="es-ES" sz="2000" smtClean="0">
                <a:latin typeface="Futura Md BT"/>
              </a:rPr>
              <a:t> </a:t>
            </a:r>
            <a:r>
              <a:rPr lang="es-ES" altLang="es-ES" sz="1800" smtClean="0">
                <a:latin typeface="Futura Md BT"/>
              </a:rPr>
              <a:t>12,33 Km</a:t>
            </a:r>
            <a:r>
              <a:rPr lang="es-ES" altLang="es-ES" sz="1800" baseline="30000" smtClean="0">
                <a:latin typeface="Futura Md BT"/>
              </a:rPr>
              <a:t>2</a:t>
            </a:r>
            <a:r>
              <a:rPr lang="es-ES" altLang="es-ES" sz="1800" smtClean="0">
                <a:latin typeface="Futura Md BT"/>
              </a:rPr>
              <a:t> – Radio 3 Km.</a:t>
            </a:r>
          </a:p>
          <a:p>
            <a:pPr eaLnBrk="1" hangingPunct="1">
              <a:spcBef>
                <a:spcPct val="0"/>
              </a:spcBef>
            </a:pPr>
            <a:endParaRPr lang="es-ES" altLang="es-ES" sz="1800" smtClean="0">
              <a:latin typeface="Futura Md BT"/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es-ES" sz="2000" b="1" smtClean="0">
                <a:solidFill>
                  <a:schemeClr val="tx2"/>
                </a:solidFill>
                <a:latin typeface="Futura Md BT"/>
              </a:rPr>
              <a:t>TRANSPORTS</a:t>
            </a:r>
            <a:r>
              <a:rPr lang="es-ES" altLang="es-ES" sz="2000" smtClean="0">
                <a:latin typeface="Futura Md BT"/>
              </a:rPr>
              <a:t>:  </a:t>
            </a:r>
            <a:r>
              <a:rPr lang="es-ES" altLang="es-ES" sz="1800" b="1" smtClean="0">
                <a:latin typeface="Futura Md BT"/>
              </a:rPr>
              <a:t>PLANE and</a:t>
            </a:r>
            <a:r>
              <a:rPr lang="es-ES" altLang="es-ES" sz="1800" smtClean="0">
                <a:latin typeface="Futura Md BT"/>
              </a:rPr>
              <a:t>  </a:t>
            </a:r>
            <a:r>
              <a:rPr lang="es-ES" altLang="es-ES" sz="1800" b="1" smtClean="0">
                <a:latin typeface="Futura Md BT"/>
              </a:rPr>
              <a:t>BOAT</a:t>
            </a:r>
            <a:endParaRPr lang="es-ES" altLang="es-ES" sz="1800" smtClean="0">
              <a:latin typeface="Futura Md BT"/>
            </a:endParaRPr>
          </a:p>
        </p:txBody>
      </p:sp>
      <p:pic>
        <p:nvPicPr>
          <p:cNvPr id="7171" name="Picture 8" descr="Melilla 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838200"/>
            <a:ext cx="719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838200" y="838200"/>
            <a:ext cx="746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CIUDAD AUTÓNOMA DE MELILLA</a:t>
            </a:r>
          </a:p>
        </p:txBody>
      </p:sp>
      <p:pic>
        <p:nvPicPr>
          <p:cNvPr id="7173" name="Picture 21" descr="Melilla 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2488"/>
            <a:ext cx="719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2" descr="Mapa satelite Mel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3429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3"/>
          <p:cNvSpPr>
            <a:spLocks noChangeArrowheads="1"/>
          </p:cNvSpPr>
          <p:nvPr/>
        </p:nvSpPr>
        <p:spPr bwMode="auto">
          <a:xfrm>
            <a:off x="304800" y="5562600"/>
            <a:ext cx="807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s-ES" altLang="es-ES" sz="2000" b="1">
                <a:solidFill>
                  <a:schemeClr val="tx2"/>
                </a:solidFill>
              </a:rPr>
              <a:t>REGISTERED POPULATION: 75.000 inhabitants</a:t>
            </a:r>
            <a:endParaRPr lang="es-ES" altLang="es-ES" sz="20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Moh-kjSQFRNsmM:http://4.bp.blogspot.com/_2ZrUFVNEoqY/SsP6jJoqYEI/AAAAAAAAC0U/--W-Goj0mGk/s400/Musulmanes%2Bfiesta%2Bde%2Bpascu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00042"/>
            <a:ext cx="3857652" cy="2551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http://www.integralocal.es/upload/Image/Noticias/Marzo%2009/paso%20melil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3248"/>
            <a:ext cx="3933825" cy="3352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http://www.diariosur.es/prensa/fotos/200612/16/017D6ME-111-P3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152511"/>
            <a:ext cx="2857520" cy="3491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 descr="http://www.que.es/archivos/200910/2557138w-301xXx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428604"/>
            <a:ext cx="3929090" cy="2610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5 Imagen" descr="P101027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elilla 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928688"/>
            <a:ext cx="719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Melilla 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8688"/>
            <a:ext cx="719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9"/>
          <p:cNvSpPr txBox="1">
            <a:spLocks noChangeArrowheads="1"/>
          </p:cNvSpPr>
          <p:nvPr/>
        </p:nvSpPr>
        <p:spPr bwMode="auto">
          <a:xfrm>
            <a:off x="61913" y="2205038"/>
            <a:ext cx="8763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chemeClr val="tx2"/>
                </a:solidFill>
              </a:rPr>
              <a:t>ORIGIN OF FOREIGNERS RESIDENTS IN MELILLA: Moroccan </a:t>
            </a:r>
            <a:r>
              <a:rPr lang="es-ES" altLang="es-ES" sz="1600"/>
              <a:t>93%.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/>
              <a:t>- </a:t>
            </a:r>
            <a:r>
              <a:rPr lang="es-ES" altLang="es-ES" sz="1600" b="1"/>
              <a:t>IMPORTANT MIGRATORY FLUX: BORDER WITH MOROCCO</a:t>
            </a:r>
            <a:endParaRPr lang="es-ES" altLang="es-ES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/>
              <a:t>		25.000 PEOPLE  5000 CARS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2"/>
                </a:solidFill>
              </a:rPr>
              <a:t>KEY WORD DESCRIBING MELILLA POPULATION: INTERCULTURALITY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2"/>
                </a:solidFill>
              </a:rPr>
              <a:t>PEACEFUL LIVING TOGETHER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/>
              <a:t>	</a:t>
            </a:r>
            <a:r>
              <a:rPr lang="es-ES" altLang="es-ES" sz="1800"/>
              <a:t>- </a:t>
            </a:r>
            <a:r>
              <a:rPr lang="es-ES" altLang="es-ES" sz="1800" b="1">
                <a:solidFill>
                  <a:schemeClr val="tx2"/>
                </a:solidFill>
              </a:rPr>
              <a:t>DISTRIBUTION OF POPULATION ACCORDING TO ITS ORIGIN</a:t>
            </a:r>
            <a:endParaRPr lang="es-ES" altLang="es-E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		</a:t>
            </a:r>
            <a:r>
              <a:rPr lang="es-ES" altLang="es-ES" sz="1600" b="1">
                <a:solidFill>
                  <a:schemeClr val="tx2"/>
                </a:solidFill>
              </a:rPr>
              <a:t>MAJORITY:  Half bereber origin (MUSLIMS),half Christians.</a:t>
            </a:r>
            <a:endParaRPr lang="es-ES" altLang="es-ES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600"/>
              <a:t>		</a:t>
            </a:r>
            <a:r>
              <a:rPr lang="es-ES" altLang="es-ES" sz="1600" b="1">
                <a:solidFill>
                  <a:schemeClr val="tx2"/>
                </a:solidFill>
              </a:rPr>
              <a:t>MINORITY:</a:t>
            </a:r>
            <a:r>
              <a:rPr lang="es-ES" altLang="es-ES" sz="1600"/>
              <a:t> Hindu, Jews and gypsies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tx2"/>
                </a:solidFill>
              </a:rPr>
              <a:t>EDUCATIVE CENTERS: 12 primary schools and 7 Secondary .</a:t>
            </a:r>
            <a:endParaRPr lang="es-ES" altLang="es-ES" sz="1600" b="1">
              <a:solidFill>
                <a:srgbClr val="07A1CB"/>
              </a:solidFill>
            </a:endParaRPr>
          </a:p>
        </p:txBody>
      </p: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838200" y="838200"/>
            <a:ext cx="746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CIUDAD AUTÓNOMA DE MELILLA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4 Imagen" descr="imagesCA0BKVK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43313"/>
            <a:ext cx="38989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3 Imagen" descr="imagesCAFU2DL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214688"/>
            <a:ext cx="31321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2 CuadroTexto"/>
          <p:cNvSpPr txBox="1">
            <a:spLocks noChangeArrowheads="1"/>
          </p:cNvSpPr>
          <p:nvPr/>
        </p:nvSpPr>
        <p:spPr bwMode="auto">
          <a:xfrm>
            <a:off x="0" y="0"/>
            <a:ext cx="7572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/>
              <a:t>MELILLA RECEIVES DAILY THOUSANDS OF PEOPLE COMING  THOROUGH ITS BORDER WITH MOROCCO.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/>
              <a:t>IT IS A WORKING AND COMMERCIAL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/>
              <a:t>BILATERAL RELATION WHICH BENEFITS BOTH COUNTRIES.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1977</TotalTime>
  <Words>221</Words>
  <Application>Microsoft Office PowerPoint</Application>
  <PresentationFormat>Presentación en pantalla (4:3)</PresentationFormat>
  <Paragraphs>59</Paragraphs>
  <Slides>36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Equidad</vt:lpstr>
      <vt:lpstr>Presentación de PowerPoint</vt:lpstr>
      <vt:lpstr>MELILLA: FACTS &amp; FIGURES</vt:lpstr>
      <vt:lpstr>MELILLA: FACTS &amp; FIGURES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MELILLA: PICTURES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</dc:creator>
  <cp:lastModifiedBy>www.intercambiosvirtuales.org</cp:lastModifiedBy>
  <cp:revision>169</cp:revision>
  <dcterms:created xsi:type="dcterms:W3CDTF">2009-11-16T18:42:00Z</dcterms:created>
  <dcterms:modified xsi:type="dcterms:W3CDTF">2017-04-18T19:26:59Z</dcterms:modified>
</cp:coreProperties>
</file>