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24"/>
  </p:notesMasterIdLst>
  <p:handoutMasterIdLst>
    <p:handoutMasterId r:id="rId25"/>
  </p:handoutMasterIdLst>
  <p:sldIdLst>
    <p:sldId id="256" r:id="rId4"/>
    <p:sldId id="257" r:id="rId5"/>
    <p:sldId id="261" r:id="rId6"/>
    <p:sldId id="265" r:id="rId7"/>
    <p:sldId id="259" r:id="rId8"/>
    <p:sldId id="282" r:id="rId9"/>
    <p:sldId id="263" r:id="rId10"/>
    <p:sldId id="264" r:id="rId11"/>
    <p:sldId id="283" r:id="rId12"/>
    <p:sldId id="269" r:id="rId13"/>
    <p:sldId id="270" r:id="rId14"/>
    <p:sldId id="268" r:id="rId15"/>
    <p:sldId id="278" r:id="rId16"/>
    <p:sldId id="267" r:id="rId17"/>
    <p:sldId id="272" r:id="rId18"/>
    <p:sldId id="274" r:id="rId19"/>
    <p:sldId id="280" r:id="rId20"/>
    <p:sldId id="260" r:id="rId21"/>
    <p:sldId id="276" r:id="rId22"/>
    <p:sldId id="277" r:id="rId23"/>
  </p:sldIdLst>
  <p:sldSz cx="9144000" cy="6858000" type="screen4x3"/>
  <p:notesSz cx="6797675" cy="9926638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E4582D-72A7-4291-9858-A725921E0632}" type="doc">
      <dgm:prSet loTypeId="urn:microsoft.com/office/officeart/2005/8/layout/target1" loCatId="relationship" qsTypeId="urn:microsoft.com/office/officeart/2005/8/quickstyle/simple1" qsCatId="simple" csTypeId="urn:microsoft.com/office/officeart/2005/8/colors/accent1_2" csCatId="accent1" phldr="1"/>
      <dgm:spPr/>
    </dgm:pt>
    <dgm:pt modelId="{8F2EB425-FBA9-4692-9E11-4E6AE43DAC0E}">
      <dgm:prSet phldrT="[Text]" custT="1"/>
      <dgm:spPr/>
      <dgm:t>
        <a:bodyPr/>
        <a:lstStyle/>
        <a:p>
          <a:r>
            <a:rPr lang="en-US" sz="2800" dirty="0" smtClean="0">
              <a:solidFill>
                <a:schemeClr val="bg1"/>
              </a:solidFill>
            </a:rPr>
            <a:t>confident</a:t>
          </a:r>
          <a:endParaRPr lang="en-US" sz="2800" dirty="0">
            <a:solidFill>
              <a:schemeClr val="bg1"/>
            </a:solidFill>
          </a:endParaRPr>
        </a:p>
      </dgm:t>
    </dgm:pt>
    <dgm:pt modelId="{C323F0B8-E4FF-4654-B79C-EA5847FCCAAE}" type="parTrans" cxnId="{F14FE42C-8C22-4F8A-A570-831646FF637B}">
      <dgm:prSet/>
      <dgm:spPr/>
      <dgm:t>
        <a:bodyPr/>
        <a:lstStyle/>
        <a:p>
          <a:endParaRPr lang="en-US"/>
        </a:p>
      </dgm:t>
    </dgm:pt>
    <dgm:pt modelId="{D9FCC802-4316-46D9-B4FC-5F440EBE5D59}" type="sibTrans" cxnId="{F14FE42C-8C22-4F8A-A570-831646FF637B}">
      <dgm:prSet/>
      <dgm:spPr/>
      <dgm:t>
        <a:bodyPr/>
        <a:lstStyle/>
        <a:p>
          <a:endParaRPr lang="en-US"/>
        </a:p>
      </dgm:t>
    </dgm:pt>
    <dgm:pt modelId="{265D8F89-5B35-433E-9420-E2061A3D3A74}">
      <dgm:prSet phldrT="[Text]" custT="1"/>
      <dgm:spPr/>
      <dgm:t>
        <a:bodyPr/>
        <a:lstStyle/>
        <a:p>
          <a:r>
            <a:rPr lang="en-US" sz="2800" dirty="0" smtClean="0">
              <a:solidFill>
                <a:schemeClr val="bg1"/>
              </a:solidFill>
            </a:rPr>
            <a:t>challenge</a:t>
          </a:r>
          <a:endParaRPr lang="en-US" sz="2800" dirty="0">
            <a:solidFill>
              <a:schemeClr val="bg1"/>
            </a:solidFill>
          </a:endParaRPr>
        </a:p>
      </dgm:t>
    </dgm:pt>
    <dgm:pt modelId="{D75F2778-2119-4A02-945E-E645BBCF93C3}" type="parTrans" cxnId="{FD2F1006-6CD5-44E4-BF7F-64E456CF474B}">
      <dgm:prSet/>
      <dgm:spPr/>
      <dgm:t>
        <a:bodyPr/>
        <a:lstStyle/>
        <a:p>
          <a:endParaRPr lang="en-US"/>
        </a:p>
      </dgm:t>
    </dgm:pt>
    <dgm:pt modelId="{758792B3-179B-4CA6-A903-FF8D259AE80F}" type="sibTrans" cxnId="{FD2F1006-6CD5-44E4-BF7F-64E456CF474B}">
      <dgm:prSet/>
      <dgm:spPr/>
      <dgm:t>
        <a:bodyPr/>
        <a:lstStyle/>
        <a:p>
          <a:endParaRPr lang="en-US"/>
        </a:p>
      </dgm:t>
    </dgm:pt>
    <dgm:pt modelId="{145DC33D-87D1-4FA6-8714-7DD3DCC7CA7C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panic!</a:t>
          </a:r>
          <a:endParaRPr lang="en-US" dirty="0">
            <a:solidFill>
              <a:schemeClr val="bg1"/>
            </a:solidFill>
          </a:endParaRPr>
        </a:p>
      </dgm:t>
    </dgm:pt>
    <dgm:pt modelId="{D4E7DEF5-9A32-49C6-A7B6-7CD81B486947}" type="parTrans" cxnId="{54F993FB-3C1B-4FC7-81DA-17089CB4A3C8}">
      <dgm:prSet/>
      <dgm:spPr/>
      <dgm:t>
        <a:bodyPr/>
        <a:lstStyle/>
        <a:p>
          <a:endParaRPr lang="en-US"/>
        </a:p>
      </dgm:t>
    </dgm:pt>
    <dgm:pt modelId="{DDCFC5A2-6871-4AF7-942A-B856A24A4E19}" type="sibTrans" cxnId="{54F993FB-3C1B-4FC7-81DA-17089CB4A3C8}">
      <dgm:prSet/>
      <dgm:spPr/>
      <dgm:t>
        <a:bodyPr/>
        <a:lstStyle/>
        <a:p>
          <a:endParaRPr lang="en-US"/>
        </a:p>
      </dgm:t>
    </dgm:pt>
    <dgm:pt modelId="{98BFF0B0-F4C9-48F0-898E-00322A91BBA9}" type="pres">
      <dgm:prSet presAssocID="{34E4582D-72A7-4291-9858-A725921E0632}" presName="composite" presStyleCnt="0">
        <dgm:presLayoutVars>
          <dgm:chMax val="5"/>
          <dgm:dir/>
          <dgm:resizeHandles val="exact"/>
        </dgm:presLayoutVars>
      </dgm:prSet>
      <dgm:spPr/>
    </dgm:pt>
    <dgm:pt modelId="{AB475514-F528-4019-B1D1-5B55300B268B}" type="pres">
      <dgm:prSet presAssocID="{8F2EB425-FBA9-4692-9E11-4E6AE43DAC0E}" presName="circle1" presStyleLbl="lnNode1" presStyleIdx="0" presStyleCnt="3" custLinFactX="-14718" custLinFactNeighborX="-100000" custLinFactNeighborY="-11967"/>
      <dgm:spPr>
        <a:solidFill>
          <a:srgbClr val="92D050"/>
        </a:solidFill>
      </dgm:spPr>
    </dgm:pt>
    <dgm:pt modelId="{76FE114B-D1A7-4C43-9247-C48BE4775A6D}" type="pres">
      <dgm:prSet presAssocID="{8F2EB425-FBA9-4692-9E11-4E6AE43DAC0E}" presName="text1" presStyleLbl="revTx" presStyleIdx="0" presStyleCnt="3" custScaleX="216880" custLinFactNeighborX="1347" custLinFactNeighborY="-29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486961-73CA-4591-9715-BC0BC8BE9777}" type="pres">
      <dgm:prSet presAssocID="{8F2EB425-FBA9-4692-9E11-4E6AE43DAC0E}" presName="line1" presStyleLbl="callout" presStyleIdx="0" presStyleCnt="6" custLinFactX="-96658" custLinFactNeighborX="-100000" custLinFactNeighborY="-73984"/>
      <dgm:spPr/>
    </dgm:pt>
    <dgm:pt modelId="{73F7EB4D-4B1E-4064-956D-80BB767AD667}" type="pres">
      <dgm:prSet presAssocID="{8F2EB425-FBA9-4692-9E11-4E6AE43DAC0E}" presName="d1" presStyleLbl="callout" presStyleIdx="1" presStyleCnt="6" custLinFactNeighborX="-44415" custLinFactNeighborY="-3974"/>
      <dgm:spPr/>
    </dgm:pt>
    <dgm:pt modelId="{BC7F9ADC-F74B-4527-ACFE-4CD9D98B1EB4}" type="pres">
      <dgm:prSet presAssocID="{265D8F89-5B35-433E-9420-E2061A3D3A74}" presName="circle2" presStyleLbl="lnNode1" presStyleIdx="1" presStyleCnt="3" custLinFactNeighborX="-37329" custLinFactNeighborY="-4552"/>
      <dgm:spPr>
        <a:solidFill>
          <a:srgbClr val="FFFF00"/>
        </a:solidFill>
      </dgm:spPr>
    </dgm:pt>
    <dgm:pt modelId="{69E2D82F-47D9-4CBD-85D7-D743193D32B9}" type="pres">
      <dgm:prSet presAssocID="{265D8F89-5B35-433E-9420-E2061A3D3A74}" presName="text2" presStyleLbl="revTx" presStyleIdx="1" presStyleCnt="3" custScaleX="253232" custLinFactNeighborX="35613" custLinFactNeighborY="-93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A5AA57-03D7-4A91-B5F5-757DDEE71E7F}" type="pres">
      <dgm:prSet presAssocID="{265D8F89-5B35-433E-9420-E2061A3D3A74}" presName="line2" presStyleLbl="callout" presStyleIdx="2" presStyleCnt="6" custLinFactX="-48587" custLinFactY="-100000" custLinFactNeighborX="-100000" custLinFactNeighborY="-195922"/>
      <dgm:spPr/>
    </dgm:pt>
    <dgm:pt modelId="{ACE61210-B579-4E0D-8595-7E3EBCECF8E4}" type="pres">
      <dgm:prSet presAssocID="{265D8F89-5B35-433E-9420-E2061A3D3A74}" presName="d2" presStyleLbl="callout" presStyleIdx="3" presStyleCnt="6" custLinFactNeighborX="-45313" custLinFactNeighborY="-14279"/>
      <dgm:spPr/>
    </dgm:pt>
    <dgm:pt modelId="{FDF058F4-EC84-49DC-97A6-4A9A03D2AABA}" type="pres">
      <dgm:prSet presAssocID="{145DC33D-87D1-4FA6-8714-7DD3DCC7CA7C}" presName="circle3" presStyleLbl="lnNode1" presStyleIdx="2" presStyleCnt="3" custLinFactNeighborX="-23269" custLinFactNeighborY="0"/>
      <dgm:spPr>
        <a:solidFill>
          <a:srgbClr val="FF0000"/>
        </a:solidFill>
      </dgm:spPr>
    </dgm:pt>
    <dgm:pt modelId="{661539A8-5D37-40B8-800B-7D4E8DE07F4D}" type="pres">
      <dgm:prSet presAssocID="{145DC33D-87D1-4FA6-8714-7DD3DCC7CA7C}" presName="text3" presStyleLbl="revTx" presStyleIdx="2" presStyleCnt="3" custScaleX="183941" custLinFactNeighborX="10815" custLinFactNeighborY="-68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B2E0DF-FE6D-4224-8FB7-5C2059516BAB}" type="pres">
      <dgm:prSet presAssocID="{145DC33D-87D1-4FA6-8714-7DD3DCC7CA7C}" presName="line3" presStyleLbl="callout" presStyleIdx="4" presStyleCnt="6" custLinFactX="-52957" custLinFactNeighborX="-100000" custLinFactNeighborY="-98642"/>
      <dgm:spPr/>
    </dgm:pt>
    <dgm:pt modelId="{D3C3F812-01ED-4B54-85CA-B30BD190C437}" type="pres">
      <dgm:prSet presAssocID="{145DC33D-87D1-4FA6-8714-7DD3DCC7CA7C}" presName="d3" presStyleLbl="callout" presStyleIdx="5" presStyleCnt="6" custLinFactNeighborX="-72980" custLinFactNeighborY="-5710"/>
      <dgm:spPr/>
    </dgm:pt>
  </dgm:ptLst>
  <dgm:cxnLst>
    <dgm:cxn modelId="{FD84FD29-D576-4F4E-8C59-DADC7DA2BB95}" type="presOf" srcId="{145DC33D-87D1-4FA6-8714-7DD3DCC7CA7C}" destId="{661539A8-5D37-40B8-800B-7D4E8DE07F4D}" srcOrd="0" destOrd="0" presId="urn:microsoft.com/office/officeart/2005/8/layout/target1"/>
    <dgm:cxn modelId="{338CA6EE-BEFB-46C6-B875-3F6DF076C5B5}" type="presOf" srcId="{34E4582D-72A7-4291-9858-A725921E0632}" destId="{98BFF0B0-F4C9-48F0-898E-00322A91BBA9}" srcOrd="0" destOrd="0" presId="urn:microsoft.com/office/officeart/2005/8/layout/target1"/>
    <dgm:cxn modelId="{FD2F1006-6CD5-44E4-BF7F-64E456CF474B}" srcId="{34E4582D-72A7-4291-9858-A725921E0632}" destId="{265D8F89-5B35-433E-9420-E2061A3D3A74}" srcOrd="1" destOrd="0" parTransId="{D75F2778-2119-4A02-945E-E645BBCF93C3}" sibTransId="{758792B3-179B-4CA6-A903-FF8D259AE80F}"/>
    <dgm:cxn modelId="{6912C6A6-2750-4DE2-8039-B55EF7862ACB}" type="presOf" srcId="{8F2EB425-FBA9-4692-9E11-4E6AE43DAC0E}" destId="{76FE114B-D1A7-4C43-9247-C48BE4775A6D}" srcOrd="0" destOrd="0" presId="urn:microsoft.com/office/officeart/2005/8/layout/target1"/>
    <dgm:cxn modelId="{F14FE42C-8C22-4F8A-A570-831646FF637B}" srcId="{34E4582D-72A7-4291-9858-A725921E0632}" destId="{8F2EB425-FBA9-4692-9E11-4E6AE43DAC0E}" srcOrd="0" destOrd="0" parTransId="{C323F0B8-E4FF-4654-B79C-EA5847FCCAAE}" sibTransId="{D9FCC802-4316-46D9-B4FC-5F440EBE5D59}"/>
    <dgm:cxn modelId="{7A00744B-60EC-4615-B348-D4861F076415}" type="presOf" srcId="{265D8F89-5B35-433E-9420-E2061A3D3A74}" destId="{69E2D82F-47D9-4CBD-85D7-D743193D32B9}" srcOrd="0" destOrd="0" presId="urn:microsoft.com/office/officeart/2005/8/layout/target1"/>
    <dgm:cxn modelId="{54F993FB-3C1B-4FC7-81DA-17089CB4A3C8}" srcId="{34E4582D-72A7-4291-9858-A725921E0632}" destId="{145DC33D-87D1-4FA6-8714-7DD3DCC7CA7C}" srcOrd="2" destOrd="0" parTransId="{D4E7DEF5-9A32-49C6-A7B6-7CD81B486947}" sibTransId="{DDCFC5A2-6871-4AF7-942A-B856A24A4E19}"/>
    <dgm:cxn modelId="{B7477BA7-36EC-4601-ACDD-6F9E00F4A7AA}" type="presParOf" srcId="{98BFF0B0-F4C9-48F0-898E-00322A91BBA9}" destId="{AB475514-F528-4019-B1D1-5B55300B268B}" srcOrd="0" destOrd="0" presId="urn:microsoft.com/office/officeart/2005/8/layout/target1"/>
    <dgm:cxn modelId="{03C10D45-80DA-4473-B3B4-A13E9D347C06}" type="presParOf" srcId="{98BFF0B0-F4C9-48F0-898E-00322A91BBA9}" destId="{76FE114B-D1A7-4C43-9247-C48BE4775A6D}" srcOrd="1" destOrd="0" presId="urn:microsoft.com/office/officeart/2005/8/layout/target1"/>
    <dgm:cxn modelId="{48689228-7C87-44BF-AFBB-FC7887FE6E4B}" type="presParOf" srcId="{98BFF0B0-F4C9-48F0-898E-00322A91BBA9}" destId="{9F486961-73CA-4591-9715-BC0BC8BE9777}" srcOrd="2" destOrd="0" presId="urn:microsoft.com/office/officeart/2005/8/layout/target1"/>
    <dgm:cxn modelId="{E2C51A58-FB1D-4CDB-8E01-870814EAEFC9}" type="presParOf" srcId="{98BFF0B0-F4C9-48F0-898E-00322A91BBA9}" destId="{73F7EB4D-4B1E-4064-956D-80BB767AD667}" srcOrd="3" destOrd="0" presId="urn:microsoft.com/office/officeart/2005/8/layout/target1"/>
    <dgm:cxn modelId="{DEF6FE0D-77C9-44B0-9281-F3A950C009D9}" type="presParOf" srcId="{98BFF0B0-F4C9-48F0-898E-00322A91BBA9}" destId="{BC7F9ADC-F74B-4527-ACFE-4CD9D98B1EB4}" srcOrd="4" destOrd="0" presId="urn:microsoft.com/office/officeart/2005/8/layout/target1"/>
    <dgm:cxn modelId="{C4C65806-6D4D-4892-8859-91BF6499A535}" type="presParOf" srcId="{98BFF0B0-F4C9-48F0-898E-00322A91BBA9}" destId="{69E2D82F-47D9-4CBD-85D7-D743193D32B9}" srcOrd="5" destOrd="0" presId="urn:microsoft.com/office/officeart/2005/8/layout/target1"/>
    <dgm:cxn modelId="{A1CCC5F3-76EF-4D99-962C-A05019876733}" type="presParOf" srcId="{98BFF0B0-F4C9-48F0-898E-00322A91BBA9}" destId="{BFA5AA57-03D7-4A91-B5F5-757DDEE71E7F}" srcOrd="6" destOrd="0" presId="urn:microsoft.com/office/officeart/2005/8/layout/target1"/>
    <dgm:cxn modelId="{842CCB76-353D-4F40-B41B-52DD07834CF1}" type="presParOf" srcId="{98BFF0B0-F4C9-48F0-898E-00322A91BBA9}" destId="{ACE61210-B579-4E0D-8595-7E3EBCECF8E4}" srcOrd="7" destOrd="0" presId="urn:microsoft.com/office/officeart/2005/8/layout/target1"/>
    <dgm:cxn modelId="{E9F6CF7C-62F3-4123-BD9D-9A5059AF8E49}" type="presParOf" srcId="{98BFF0B0-F4C9-48F0-898E-00322A91BBA9}" destId="{FDF058F4-EC84-49DC-97A6-4A9A03D2AABA}" srcOrd="8" destOrd="0" presId="urn:microsoft.com/office/officeart/2005/8/layout/target1"/>
    <dgm:cxn modelId="{F7FB1E30-0430-4A7A-ADA2-1368AF8A7576}" type="presParOf" srcId="{98BFF0B0-F4C9-48F0-898E-00322A91BBA9}" destId="{661539A8-5D37-40B8-800B-7D4E8DE07F4D}" srcOrd="9" destOrd="0" presId="urn:microsoft.com/office/officeart/2005/8/layout/target1"/>
    <dgm:cxn modelId="{57DF72A1-2195-4DC7-9B5D-7EA9CFAD3686}" type="presParOf" srcId="{98BFF0B0-F4C9-48F0-898E-00322A91BBA9}" destId="{A4B2E0DF-FE6D-4224-8FB7-5C2059516BAB}" srcOrd="10" destOrd="0" presId="urn:microsoft.com/office/officeart/2005/8/layout/target1"/>
    <dgm:cxn modelId="{FB55A754-8221-44AC-B8F0-17F68EF81374}" type="presParOf" srcId="{98BFF0B0-F4C9-48F0-898E-00322A91BBA9}" destId="{D3C3F812-01ED-4B54-85CA-B30BD190C437}" srcOrd="11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F058F4-EC84-49DC-97A6-4A9A03D2AABA}">
      <dsp:nvSpPr>
        <dsp:cNvPr id="0" name=""/>
        <dsp:cNvSpPr/>
      </dsp:nvSpPr>
      <dsp:spPr>
        <a:xfrm>
          <a:off x="7" y="541711"/>
          <a:ext cx="1625133" cy="1625133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7F9ADC-F74B-4527-ACFE-4CD9D98B1EB4}">
      <dsp:nvSpPr>
        <dsp:cNvPr id="0" name=""/>
        <dsp:cNvSpPr/>
      </dsp:nvSpPr>
      <dsp:spPr>
        <a:xfrm>
          <a:off x="339198" y="822352"/>
          <a:ext cx="975080" cy="975080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475514-F528-4019-B1D1-5B55300B268B}">
      <dsp:nvSpPr>
        <dsp:cNvPr id="0" name=""/>
        <dsp:cNvSpPr/>
      </dsp:nvSpPr>
      <dsp:spPr>
        <a:xfrm>
          <a:off x="655349" y="1152868"/>
          <a:ext cx="325026" cy="325026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FE114B-D1A7-4C43-9247-C48BE4775A6D}">
      <dsp:nvSpPr>
        <dsp:cNvPr id="0" name=""/>
        <dsp:cNvSpPr/>
      </dsp:nvSpPr>
      <dsp:spPr>
        <a:xfrm>
          <a:off x="1810230" y="0"/>
          <a:ext cx="1762295" cy="473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35560" bIns="35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bg1"/>
              </a:solidFill>
            </a:rPr>
            <a:t>confident</a:t>
          </a:r>
          <a:endParaRPr lang="en-US" sz="2800" kern="1200" dirty="0">
            <a:solidFill>
              <a:schemeClr val="bg1"/>
            </a:solidFill>
          </a:endParaRPr>
        </a:p>
      </dsp:txBody>
      <dsp:txXfrm>
        <a:off x="1810230" y="0"/>
        <a:ext cx="1762295" cy="473997"/>
      </dsp:txXfrm>
    </dsp:sp>
    <dsp:sp modelId="{9F486961-73CA-4591-9715-BC0BC8BE9777}">
      <dsp:nvSpPr>
        <dsp:cNvPr id="0" name=""/>
        <dsp:cNvSpPr/>
      </dsp:nvSpPr>
      <dsp:spPr>
        <a:xfrm>
          <a:off x="1671512" y="210364"/>
          <a:ext cx="20314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F7EB4D-4B1E-4064-956D-80BB767AD667}">
      <dsp:nvSpPr>
        <dsp:cNvPr id="0" name=""/>
        <dsp:cNvSpPr/>
      </dsp:nvSpPr>
      <dsp:spPr>
        <a:xfrm rot="5400000">
          <a:off x="681340" y="311649"/>
          <a:ext cx="1117008" cy="879468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E2D82F-47D9-4CBD-85D7-D743193D32B9}">
      <dsp:nvSpPr>
        <dsp:cNvPr id="0" name=""/>
        <dsp:cNvSpPr/>
      </dsp:nvSpPr>
      <dsp:spPr>
        <a:xfrm>
          <a:off x="1940972" y="429612"/>
          <a:ext cx="2057679" cy="473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35560" bIns="35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bg1"/>
              </a:solidFill>
            </a:rPr>
            <a:t>challenge</a:t>
          </a:r>
          <a:endParaRPr lang="en-US" sz="2800" kern="1200" dirty="0">
            <a:solidFill>
              <a:schemeClr val="bg1"/>
            </a:solidFill>
          </a:endParaRPr>
        </a:p>
      </dsp:txBody>
      <dsp:txXfrm>
        <a:off x="1940972" y="429612"/>
        <a:ext cx="2057679" cy="473997"/>
      </dsp:txXfrm>
    </dsp:sp>
    <dsp:sp modelId="{BFA5AA57-03D7-4A91-B5F5-757DDEE71E7F}">
      <dsp:nvSpPr>
        <dsp:cNvPr id="0" name=""/>
        <dsp:cNvSpPr/>
      </dsp:nvSpPr>
      <dsp:spPr>
        <a:xfrm>
          <a:off x="1769165" y="604464"/>
          <a:ext cx="20314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E61210-B579-4E0D-8595-7E3EBCECF8E4}">
      <dsp:nvSpPr>
        <dsp:cNvPr id="0" name=""/>
        <dsp:cNvSpPr/>
      </dsp:nvSpPr>
      <dsp:spPr>
        <a:xfrm rot="5400000">
          <a:off x="1018754" y="698355"/>
          <a:ext cx="870421" cy="646532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1539A8-5D37-40B8-800B-7D4E8DE07F4D}">
      <dsp:nvSpPr>
        <dsp:cNvPr id="0" name=""/>
        <dsp:cNvSpPr/>
      </dsp:nvSpPr>
      <dsp:spPr>
        <a:xfrm>
          <a:off x="2020989" y="915464"/>
          <a:ext cx="1494643" cy="473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35560" bIns="35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bg1"/>
              </a:solidFill>
            </a:rPr>
            <a:t>panic!</a:t>
          </a:r>
          <a:endParaRPr lang="en-US" sz="2800" kern="1200" dirty="0">
            <a:solidFill>
              <a:schemeClr val="bg1"/>
            </a:solidFill>
          </a:endParaRPr>
        </a:p>
      </dsp:txBody>
      <dsp:txXfrm>
        <a:off x="2020989" y="915464"/>
        <a:ext cx="1494643" cy="473997"/>
      </dsp:txXfrm>
    </dsp:sp>
    <dsp:sp modelId="{A4B2E0DF-FE6D-4224-8FB7-5C2059516BAB}">
      <dsp:nvSpPr>
        <dsp:cNvPr id="0" name=""/>
        <dsp:cNvSpPr/>
      </dsp:nvSpPr>
      <dsp:spPr>
        <a:xfrm>
          <a:off x="1760287" y="1149482"/>
          <a:ext cx="20314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C3F812-01ED-4B54-85CA-B30BD190C437}">
      <dsp:nvSpPr>
        <dsp:cNvPr id="0" name=""/>
        <dsp:cNvSpPr/>
      </dsp:nvSpPr>
      <dsp:spPr>
        <a:xfrm rot="5400000">
          <a:off x="1249934" y="1253356"/>
          <a:ext cx="621884" cy="413596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062C3-E8F4-4807-B0F4-0B5C52A052FD}" type="datetimeFigureOut">
              <a:rPr lang="en-GB" smtClean="0"/>
              <a:t>09/10/2018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564885-F640-4793-8B87-F2ADCA51E4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5216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6F0C28-9464-4974-BB9A-97F23D5D89FC}" type="datetimeFigureOut">
              <a:rPr lang="en-GB" smtClean="0"/>
              <a:t>09/10/2018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F5C86A-B88B-494A-BAFB-EA9839446F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6228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5C86A-B88B-494A-BAFB-EA9839446F6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7104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5C86A-B88B-494A-BAFB-EA9839446F6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62577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5C86A-B88B-494A-BAFB-EA9839446F6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39578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5C86A-B88B-494A-BAFB-EA9839446F6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6516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5C86A-B88B-494A-BAFB-EA9839446F6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94040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5C86A-B88B-494A-BAFB-EA9839446F6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6296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See lesson activities</a:t>
            </a:r>
            <a:r>
              <a:rPr lang="en-GB" baseline="0" dirty="0" smtClean="0"/>
              <a:t> hand-out.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5C86A-B88B-494A-BAFB-EA9839446F6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1138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*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Pedagoical</a:t>
            </a: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principles – </a:t>
            </a:r>
            <a:r>
              <a:rPr lang="en-GB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Mindset</a:t>
            </a: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power of effort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5C86A-B88B-494A-BAFB-EA9839446F6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87391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Genius Hour began as a project run by the search-engine Google, they allowed employees to spend 20% of their time to explore a project of their choice. They found that giving this creative time to their staff has increased productivity and it has developed into a variety of outcomes such as Gmail and Google News. </a:t>
            </a:r>
          </a:p>
          <a:p>
            <a:r>
              <a:rPr lang="en-GB" dirty="0" smtClean="0"/>
              <a:t>The idea in school is that we adapt this idea into what we call Genius Hour, which is designed to promote pupils creativity and get them excited about learning. I will implement Genius Hour to begin with, which will give pupils a time to develop their own inquiry-based projects around their passions and take ownership of their work. 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5C86A-B88B-494A-BAFB-EA9839446F6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19538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5C86A-B88B-494A-BAFB-EA9839446F6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414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5C86A-B88B-494A-BAFB-EA9839446F6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Carol </a:t>
            </a:r>
            <a:r>
              <a:rPr lang="en-GB" dirty="0" err="1" smtClean="0"/>
              <a:t>Dweck</a:t>
            </a:r>
            <a:r>
              <a:rPr lang="en-GB" dirty="0" smtClean="0"/>
              <a:t> – Professor of Psychology</a:t>
            </a:r>
            <a:r>
              <a:rPr lang="en-GB" baseline="0" dirty="0" smtClean="0"/>
              <a:t> -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primary research interests in motivation, personality, and development</a:t>
            </a:r>
          </a:p>
          <a:p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Jayden – fixed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mindset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5C86A-B88B-494A-BAFB-EA9839446F6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5272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Not</a:t>
            </a:r>
            <a:r>
              <a:rPr lang="en-GB" baseline="0" dirty="0" smtClean="0"/>
              <a:t> always a</a:t>
            </a:r>
            <a:r>
              <a:rPr lang="en-GB" dirty="0" smtClean="0"/>
              <a:t>bility driven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5C86A-B88B-494A-BAFB-EA9839446F6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4558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Paper activity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5C86A-B88B-494A-BAFB-EA9839446F6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7287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5C86A-B88B-494A-BAFB-EA9839446F6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4668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https://www.youtube.com/watch?v=d0jEF66xSBA – pathways</a:t>
            </a:r>
          </a:p>
          <a:p>
            <a:r>
              <a:rPr lang="en-GB" dirty="0" smtClean="0"/>
              <a:t>https://www.youtube.com/watch?v=Fj5k6KAvt18 – high priority pathways</a:t>
            </a:r>
          </a:p>
          <a:p>
            <a:r>
              <a:rPr lang="en-GB" dirty="0" smtClean="0"/>
              <a:t>With every repetition of a thought or emotion, we reinforce a </a:t>
            </a:r>
            <a:r>
              <a:rPr lang="en-GB" dirty="0" err="1" smtClean="0"/>
              <a:t>neaural</a:t>
            </a:r>
            <a:r>
              <a:rPr lang="en-GB" dirty="0" smtClean="0"/>
              <a:t> pathway.</a:t>
            </a:r>
          </a:p>
          <a:p>
            <a:r>
              <a:rPr lang="en-GB" dirty="0" smtClean="0"/>
              <a:t>‘Muscle building’ part of the brain</a:t>
            </a:r>
          </a:p>
          <a:p>
            <a:r>
              <a:rPr lang="en-GB" dirty="0" smtClean="0"/>
              <a:t>Connections within the brain are constantly becoming stronger or weaker.</a:t>
            </a:r>
          </a:p>
          <a:p>
            <a:r>
              <a:rPr lang="en-GB" dirty="0" smtClean="0"/>
              <a:t>Younger brains change easily – their brains are very plastic. As we age, the brain loses some of its plasticity and we become more fixed in how we think, </a:t>
            </a:r>
            <a:r>
              <a:rPr lang="en-GB" dirty="0" err="1" smtClean="0"/>
              <a:t>leanr</a:t>
            </a:r>
            <a:r>
              <a:rPr lang="en-GB" dirty="0" smtClean="0"/>
              <a:t> and perceive.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5C86A-B88B-494A-BAFB-EA9839446F6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13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* Discuss</a:t>
            </a:r>
            <a:r>
              <a:rPr lang="en-GB" baseline="0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5C86A-B88B-494A-BAFB-EA9839446F6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04628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5C86A-B88B-494A-BAFB-EA9839446F6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9107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F6298D-3438-4418-B728-EEFAB9C34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93323-E3C3-4982-A3E6-393E3C3CB898}" type="datetimeFigureOut">
              <a:rPr lang="en-US"/>
              <a:pPr>
                <a:defRPr/>
              </a:pPr>
              <a:t>10/9/2018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B6DEA-36E3-499F-9FA3-FE2D19826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92AB4-F6B9-4F56-9868-BFC861DF6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3CF68E-3EFC-456E-9DC8-2118E01A03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1869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4E543A-27B7-4FDE-9F32-2B815C7F0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E240F-7C25-4664-81DC-3E1D4D7E2E18}" type="datetimeFigureOut">
              <a:rPr lang="en-US"/>
              <a:pPr>
                <a:defRPr/>
              </a:pPr>
              <a:t>10/9/2018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02A66-206F-412D-B4C3-CCF5E8FDC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23D7C4-894E-45EF-A402-9B143C995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D818B5-F7B7-4B84-AA76-BBC2CBD36A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6665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C9F7E1-97D8-4758-9D49-219E74A7C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E3D6C-3AEF-480A-8DD6-02512A9072E5}" type="datetimeFigureOut">
              <a:rPr lang="en-US"/>
              <a:pPr>
                <a:defRPr/>
              </a:pPr>
              <a:t>10/9/2018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EFABF5-62D5-4B1E-BE6E-F9E9D42E7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7DEB6-9832-4EA9-A4F0-BBA9C518D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1815D1-4A01-495C-B97B-D37EB47C4A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3251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806D6-7775-4D71-8BB9-4112B71DB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1DEBF-DA56-469A-9A7B-588C5156F187}" type="datetimeFigureOut">
              <a:rPr lang="en-US"/>
              <a:pPr>
                <a:defRPr/>
              </a:pPr>
              <a:t>10/9/2018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09217-E56D-43EC-99AF-D8AED2F3C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07CC95-FFDB-4983-BC15-6E51AAF95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1BD33E-B2D0-4081-ABE2-426684D6C4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3360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9CC0A-2AC7-4D80-85E2-2088DA6E5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672A7E-E6A8-4DEF-9453-47101C892EDD}" type="datetimeFigureOut">
              <a:rPr lang="en-US"/>
              <a:pPr>
                <a:defRPr/>
              </a:pPr>
              <a:t>10/9/2018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6F4B2-E195-4E80-8354-C4BCDBB89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2F183-CCF4-40C9-8C7B-1238AC42F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18EBF0-B4FD-4088-B37E-7E7D9819F4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1161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1815658-67C5-4DB8-ACFC-EE0BAC4EC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EAD6C-EA33-4E2B-861E-D3B5848D9DEC}" type="datetimeFigureOut">
              <a:rPr lang="en-US"/>
              <a:pPr>
                <a:defRPr/>
              </a:pPr>
              <a:t>10/9/2018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C3FC4AC-1130-4A37-83BF-184232C72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67E4911-8585-422C-94CA-0594C7AEF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EC512F-DD7C-48C9-AF67-5DC1957563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9636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26614FD-F31F-445F-A778-FDD7BB8C3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385BE-C8C2-4818-B522-72214078D2F1}" type="datetimeFigureOut">
              <a:rPr lang="en-US"/>
              <a:pPr>
                <a:defRPr/>
              </a:pPr>
              <a:t>10/9/2018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66FAD64-CE13-49AC-99AF-1EC08FC0E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517C68E-27C4-49C5-B82D-70DB13C9E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F0E01C-E728-4329-A34F-3D36203687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8228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3F56BAD-0C0C-4666-8901-39DABF4E7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9BDDD-C6C1-4178-98BF-10A32D5BAB3D}" type="datetimeFigureOut">
              <a:rPr lang="en-US"/>
              <a:pPr>
                <a:defRPr/>
              </a:pPr>
              <a:t>10/9/2018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33A41DF-D8D8-4838-BF68-92B591423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8402D4F-8DE7-40C3-86A9-72F092F4D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3CFDCE-63C6-4695-86F0-125762CB99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0992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BEFD66E-2B8D-489A-8BED-7BD0A3E62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11BF8-765C-4477-9BC3-8C8EE88E4984}" type="datetimeFigureOut">
              <a:rPr lang="en-US"/>
              <a:pPr>
                <a:defRPr/>
              </a:pPr>
              <a:t>10/9/2018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24D0D64-387F-43E4-A2D6-61D0105E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8E8A450-07F6-441B-8282-1959AAB66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00321E-094A-4BA8-A68A-33DF8476BF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941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E92B5A6-EFD0-4065-8E13-1234B915F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4E5E3-18DA-4614-9CDD-AEF0AD055B54}" type="datetimeFigureOut">
              <a:rPr lang="en-US"/>
              <a:pPr>
                <a:defRPr/>
              </a:pPr>
              <a:t>10/9/2018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49C60A4-5886-41CA-8D84-ABBD0463D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6B4ABE5-9706-4AA2-9993-B92D22893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C105CD-E223-4720-9582-3EFB6F54A3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7076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A7CF10B-0E0A-4EB0-88A9-3BB89E2D0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32CF4-1633-47F5-8461-44FE18682570}" type="datetimeFigureOut">
              <a:rPr lang="en-US"/>
              <a:pPr>
                <a:defRPr/>
              </a:pPr>
              <a:t>10/9/2018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524A165-08F7-4768-BF8F-8981A274D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842442A-A8ED-498F-9C68-0F4A7427A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9A14E1-9147-4B22-B8FA-2B9C7814B8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4758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8EFF7AF-12F9-4946-8B27-6B0C75150A1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C6CD8F8-DCB9-4143-8E8F-46EB0ED71B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02AFDA-61E9-4D67-86BD-6A82D0E524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15A0FE-B4AA-4C14-9BF8-464333F8FB13}" type="datetimeFigureOut">
              <a:rPr lang="en-US"/>
              <a:pPr>
                <a:defRPr/>
              </a:pPr>
              <a:t>10/9/2018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3F6DE-EDD8-4C55-96E3-277B6D08D7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4F6E7-E7B7-4C9B-9F6D-FAB1C59D02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92AFAEC3-EAE1-4853-97A3-91F08B655D7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248" y="888711"/>
            <a:ext cx="4569980" cy="456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801813" y="371475"/>
            <a:ext cx="6656387" cy="8048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bg1"/>
                </a:solidFill>
              </a:rPr>
              <a:t>How do we respond …?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415925" y="2023053"/>
            <a:ext cx="8202613" cy="4308475"/>
          </a:xfrm>
        </p:spPr>
        <p:txBody>
          <a:bodyPr rtlCol="0">
            <a:norm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When a child succeeds?</a:t>
            </a:r>
            <a:endParaRPr lang="en-US" dirty="0">
              <a:solidFill>
                <a:schemeClr val="bg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When a child fails?</a:t>
            </a:r>
            <a:endParaRPr lang="en-US" dirty="0">
              <a:solidFill>
                <a:schemeClr val="bg1"/>
              </a:solidFill>
            </a:endParaRPr>
          </a:p>
          <a:p>
            <a:pPr marL="457200" indent="-4572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0003" y="1176338"/>
            <a:ext cx="3657917" cy="22252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1213" y="3588777"/>
            <a:ext cx="2115495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8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7AA6013D-2644-468F-AB57-559000F3B4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1813" y="371475"/>
            <a:ext cx="6656387" cy="804863"/>
          </a:xfrm>
        </p:spPr>
        <p:txBody>
          <a:bodyPr/>
          <a:lstStyle/>
          <a:p>
            <a:r>
              <a:rPr lang="en-US" sz="4000" b="1" u="sng" dirty="0">
                <a:solidFill>
                  <a:schemeClr val="bg1"/>
                </a:solidFill>
              </a:rPr>
              <a:t>Messages that children hear</a:t>
            </a:r>
            <a:endParaRPr lang="en-US" altLang="en-US" u="sng" dirty="0">
              <a:solidFill>
                <a:schemeClr val="bg1"/>
              </a:solidFill>
            </a:endParaRPr>
          </a:p>
        </p:txBody>
      </p:sp>
      <p:sp>
        <p:nvSpPr>
          <p:cNvPr id="4099" name="Subtitle 2">
            <a:extLst>
              <a:ext uri="{FF2B5EF4-FFF2-40B4-BE49-F238E27FC236}">
                <a16:creationId xmlns:a16="http://schemas.microsoft.com/office/drawing/2014/main" id="{87D9EDF2-D8D9-44A9-929A-919A9EC270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655" y="1245610"/>
            <a:ext cx="9079345" cy="4545012"/>
          </a:xfrm>
        </p:spPr>
        <p:txBody>
          <a:bodyPr/>
          <a:lstStyle/>
          <a:p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Adult: </a:t>
            </a: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Well done! You didn’t have to think about that at all. You’re so clever!</a:t>
            </a:r>
          </a:p>
          <a:p>
            <a:r>
              <a:rPr lang="en-US" b="1" dirty="0">
                <a:solidFill>
                  <a:srgbClr val="00B050"/>
                </a:solidFill>
              </a:rPr>
              <a:t>The child hears: </a:t>
            </a:r>
            <a:r>
              <a:rPr lang="en-US" dirty="0">
                <a:solidFill>
                  <a:srgbClr val="00B050"/>
                </a:solidFill>
              </a:rPr>
              <a:t>If I don’t learn something quickly, I’m not clever!</a:t>
            </a:r>
          </a:p>
          <a:p>
            <a:endParaRPr lang="en-US" dirty="0">
              <a:solidFill>
                <a:srgbClr val="00B050"/>
              </a:solidFill>
            </a:endParaRPr>
          </a:p>
          <a:p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Adult</a:t>
            </a: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: You’re so clever! You got it all correct without having to make an effort!</a:t>
            </a:r>
          </a:p>
          <a:p>
            <a:r>
              <a:rPr lang="en-US" b="1" dirty="0">
                <a:solidFill>
                  <a:srgbClr val="00B050"/>
                </a:solidFill>
              </a:rPr>
              <a:t>The child hears: </a:t>
            </a:r>
            <a:r>
              <a:rPr lang="en-US" dirty="0">
                <a:solidFill>
                  <a:srgbClr val="00B050"/>
                </a:solidFill>
              </a:rPr>
              <a:t>If I have to make an effort, people won’t think that I’m clever!</a:t>
            </a:r>
          </a:p>
          <a:p>
            <a:endParaRPr lang="en-US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71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7AA6013D-2644-468F-AB57-559000F3B4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1813" y="371475"/>
            <a:ext cx="6656387" cy="804863"/>
          </a:xfrm>
        </p:spPr>
        <p:txBody>
          <a:bodyPr/>
          <a:lstStyle/>
          <a:p>
            <a:r>
              <a:rPr lang="en-US" altLang="en-US" b="1" u="sng" dirty="0" smtClean="0">
                <a:solidFill>
                  <a:schemeClr val="bg1"/>
                </a:solidFill>
              </a:rPr>
              <a:t>Feedback to pupils</a:t>
            </a:r>
            <a:endParaRPr lang="en-US" altLang="en-US" b="1" u="sng" dirty="0">
              <a:solidFill>
                <a:schemeClr val="bg1"/>
              </a:solidFill>
            </a:endParaRPr>
          </a:p>
        </p:txBody>
      </p:sp>
      <p:sp>
        <p:nvSpPr>
          <p:cNvPr id="4099" name="Subtitle 2">
            <a:extLst>
              <a:ext uri="{FF2B5EF4-FFF2-40B4-BE49-F238E27FC236}">
                <a16:creationId xmlns:a16="http://schemas.microsoft.com/office/drawing/2014/main" id="{87D9EDF2-D8D9-44A9-929A-919A9EC270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2425" y="1430338"/>
            <a:ext cx="8574088" cy="4545012"/>
          </a:xfrm>
        </p:spPr>
        <p:txBody>
          <a:bodyPr/>
          <a:lstStyle/>
          <a:p>
            <a:pPr algn="l"/>
            <a:r>
              <a:rPr lang="en-US" sz="2200" dirty="0">
                <a:solidFill>
                  <a:schemeClr val="bg1"/>
                </a:solidFill>
              </a:rPr>
              <a:t>In order for the feedback to be powerful, the following must be incorporated:</a:t>
            </a:r>
          </a:p>
          <a:p>
            <a:endParaRPr lang="en-US" sz="2200" dirty="0">
              <a:solidFill>
                <a:schemeClr val="bg1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A culture that welcomes </a:t>
            </a:r>
            <a:r>
              <a:rPr lang="en-US" sz="2200" dirty="0" smtClean="0">
                <a:solidFill>
                  <a:schemeClr val="bg1"/>
                </a:solidFill>
              </a:rPr>
              <a:t>mistakes</a:t>
            </a:r>
            <a:endParaRPr lang="en-US" sz="2200" dirty="0">
              <a:solidFill>
                <a:schemeClr val="bg1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The feedback must be directly connected to the learning in the </a:t>
            </a:r>
            <a:r>
              <a:rPr lang="en-US" sz="2200" dirty="0" smtClean="0">
                <a:solidFill>
                  <a:schemeClr val="bg1"/>
                </a:solidFill>
              </a:rPr>
              <a:t>lesson</a:t>
            </a:r>
            <a:endParaRPr lang="en-US" sz="2200" dirty="0">
              <a:solidFill>
                <a:schemeClr val="bg1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The feedback should give comments on the success so far, and on what needs to be done to move the learning </a:t>
            </a:r>
            <a:r>
              <a:rPr lang="en-US" sz="2200" dirty="0" smtClean="0">
                <a:solidFill>
                  <a:schemeClr val="bg1"/>
                </a:solidFill>
              </a:rPr>
              <a:t>forward</a:t>
            </a:r>
            <a:endParaRPr lang="en-US" sz="2200" dirty="0">
              <a:solidFill>
                <a:schemeClr val="bg1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Feedback closes the gap between where the pupil is now and where he/she should be</a:t>
            </a:r>
          </a:p>
          <a:p>
            <a:endParaRPr lang="en-US" alt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80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0254" y="1434467"/>
            <a:ext cx="842818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y-GB" sz="2800" dirty="0">
                <a:solidFill>
                  <a:schemeClr val="bg1"/>
                </a:solidFill>
              </a:rPr>
              <a:t>“Well done ... you’ve learnt...”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y-GB" sz="2800" dirty="0">
                <a:solidFill>
                  <a:schemeClr val="bg1"/>
                </a:solidFill>
              </a:rPr>
              <a:t>“Each time you practise, you’re strengthening the connections in your brain."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y-GB" sz="2800" dirty="0">
                <a:solidFill>
                  <a:schemeClr val="bg1"/>
                </a:solidFill>
              </a:rPr>
              <a:t>“A good effort. You understand how to ..."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y-GB" sz="2800" dirty="0">
                <a:solidFill>
                  <a:schemeClr val="bg1"/>
                </a:solidFill>
              </a:rPr>
              <a:t>“Use this mistake. Think about why it didn’t work, and learn from it.”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y-GB" sz="2800" dirty="0">
                <a:solidFill>
                  <a:schemeClr val="bg1"/>
                </a:solidFill>
              </a:rPr>
              <a:t>“You need more challenging work ...”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y-GB" sz="2800" dirty="0">
                <a:solidFill>
                  <a:schemeClr val="bg1"/>
                </a:solidFill>
              </a:rPr>
              <a:t>“This is going to take time and effort</a:t>
            </a:r>
            <a:r>
              <a:rPr lang="cy-GB" sz="2800" dirty="0" smtClean="0">
                <a:solidFill>
                  <a:schemeClr val="bg1"/>
                </a:solidFill>
              </a:rPr>
              <a:t>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y-GB" sz="2800" dirty="0">
              <a:solidFill>
                <a:schemeClr val="bg1"/>
              </a:solidFill>
            </a:endParaRPr>
          </a:p>
          <a:p>
            <a:pPr algn="ctr"/>
            <a:r>
              <a:rPr lang="cy-GB" sz="2800" b="1" dirty="0">
                <a:solidFill>
                  <a:srgbClr val="00B050"/>
                </a:solidFill>
              </a:rPr>
              <a:t>I can’t do this ... yet. I’m learning to ...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47151" y="504280"/>
            <a:ext cx="40496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u="sng" dirty="0">
                <a:solidFill>
                  <a:schemeClr val="bg1"/>
                </a:solidFill>
                <a:latin typeface="Calibri"/>
              </a:rPr>
              <a:t>Praise/Feedback</a:t>
            </a:r>
            <a:endParaRPr lang="en-GB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2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415925" y="983674"/>
            <a:ext cx="8202613" cy="4440238"/>
          </a:xfrm>
        </p:spPr>
        <p:txBody>
          <a:bodyPr rtlCol="0"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y-GB" sz="2800" dirty="0" smtClean="0">
                <a:solidFill>
                  <a:schemeClr val="bg1"/>
                </a:solidFill>
              </a:rPr>
              <a:t>The </a:t>
            </a:r>
            <a:r>
              <a:rPr lang="cy-GB" sz="2800" dirty="0" err="1" smtClean="0">
                <a:solidFill>
                  <a:schemeClr val="bg1"/>
                </a:solidFill>
              </a:rPr>
              <a:t>language</a:t>
            </a:r>
            <a:r>
              <a:rPr lang="cy-GB" sz="2800" dirty="0" smtClean="0">
                <a:solidFill>
                  <a:schemeClr val="bg1"/>
                </a:solidFill>
              </a:rPr>
              <a:t> of </a:t>
            </a:r>
            <a:r>
              <a:rPr lang="cy-GB" sz="2800" dirty="0" err="1" smtClean="0">
                <a:solidFill>
                  <a:schemeClr val="bg1"/>
                </a:solidFill>
              </a:rPr>
              <a:t>challenge</a:t>
            </a:r>
            <a:r>
              <a:rPr lang="cy-GB" sz="2800" dirty="0" smtClean="0">
                <a:solidFill>
                  <a:schemeClr val="bg1"/>
                </a:solidFill>
              </a:rPr>
              <a:t> is </a:t>
            </a:r>
            <a:r>
              <a:rPr lang="cy-GB" sz="2800" dirty="0" err="1" smtClean="0">
                <a:solidFill>
                  <a:schemeClr val="bg1"/>
                </a:solidFill>
              </a:rPr>
              <a:t>very</a:t>
            </a:r>
            <a:r>
              <a:rPr lang="cy-GB" sz="2800" dirty="0" smtClean="0">
                <a:solidFill>
                  <a:schemeClr val="bg1"/>
                </a:solidFill>
              </a:rPr>
              <a:t> </a:t>
            </a:r>
            <a:r>
              <a:rPr lang="cy-GB" sz="2800" dirty="0" err="1" smtClean="0">
                <a:solidFill>
                  <a:schemeClr val="bg1"/>
                </a:solidFill>
              </a:rPr>
              <a:t>powerful</a:t>
            </a:r>
            <a:r>
              <a:rPr lang="cy-GB" sz="2800" dirty="0" smtClean="0">
                <a:solidFill>
                  <a:schemeClr val="bg1"/>
                </a:solidFill>
              </a:rPr>
              <a:t> </a:t>
            </a:r>
            <a:r>
              <a:rPr lang="cy-GB" sz="2800" dirty="0" err="1" smtClean="0">
                <a:solidFill>
                  <a:schemeClr val="bg1"/>
                </a:solidFill>
              </a:rPr>
              <a:t>and</a:t>
            </a:r>
            <a:r>
              <a:rPr lang="cy-GB" sz="2800" dirty="0" smtClean="0">
                <a:solidFill>
                  <a:schemeClr val="bg1"/>
                </a:solidFill>
              </a:rPr>
              <a:t> a </a:t>
            </a:r>
            <a:r>
              <a:rPr lang="cy-GB" sz="2800" dirty="0" err="1" smtClean="0">
                <a:solidFill>
                  <a:schemeClr val="bg1"/>
                </a:solidFill>
              </a:rPr>
              <a:t>very</a:t>
            </a:r>
            <a:r>
              <a:rPr lang="cy-GB" sz="2800" dirty="0" smtClean="0">
                <a:solidFill>
                  <a:schemeClr val="bg1"/>
                </a:solidFill>
              </a:rPr>
              <a:t> </a:t>
            </a:r>
            <a:r>
              <a:rPr lang="cy-GB" sz="2800" dirty="0" err="1" smtClean="0">
                <a:solidFill>
                  <a:schemeClr val="bg1"/>
                </a:solidFill>
              </a:rPr>
              <a:t>effective</a:t>
            </a:r>
            <a:r>
              <a:rPr lang="cy-GB" sz="2800" dirty="0" smtClean="0">
                <a:solidFill>
                  <a:schemeClr val="bg1"/>
                </a:solidFill>
              </a:rPr>
              <a:t> </a:t>
            </a:r>
            <a:r>
              <a:rPr lang="cy-GB" sz="2800" dirty="0" err="1" smtClean="0">
                <a:solidFill>
                  <a:schemeClr val="bg1"/>
                </a:solidFill>
              </a:rPr>
              <a:t>tool</a:t>
            </a:r>
            <a:r>
              <a:rPr lang="cy-GB" sz="2800" dirty="0" smtClean="0">
                <a:solidFill>
                  <a:schemeClr val="bg1"/>
                </a:solidFill>
              </a:rPr>
              <a:t> </a:t>
            </a:r>
            <a:r>
              <a:rPr lang="cy-GB" sz="2800" dirty="0" err="1" smtClean="0">
                <a:solidFill>
                  <a:schemeClr val="bg1"/>
                </a:solidFill>
              </a:rPr>
              <a:t>in</a:t>
            </a:r>
            <a:r>
              <a:rPr lang="cy-GB" sz="2800" dirty="0" smtClean="0">
                <a:solidFill>
                  <a:schemeClr val="bg1"/>
                </a:solidFill>
              </a:rPr>
              <a:t> </a:t>
            </a:r>
            <a:r>
              <a:rPr lang="cy-GB" sz="2800" dirty="0" err="1" smtClean="0">
                <a:solidFill>
                  <a:schemeClr val="bg1"/>
                </a:solidFill>
              </a:rPr>
              <a:t>motivating</a:t>
            </a:r>
            <a:r>
              <a:rPr lang="cy-GB" sz="2800" dirty="0" smtClean="0">
                <a:solidFill>
                  <a:schemeClr val="bg1"/>
                </a:solidFill>
              </a:rPr>
              <a:t> </a:t>
            </a:r>
            <a:r>
              <a:rPr lang="cy-GB" sz="2800" dirty="0" err="1" smtClean="0">
                <a:solidFill>
                  <a:schemeClr val="bg1"/>
                </a:solidFill>
              </a:rPr>
              <a:t>pupils</a:t>
            </a:r>
            <a:endParaRPr lang="cy-GB" sz="2800" dirty="0">
              <a:solidFill>
                <a:schemeClr val="bg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y-GB" sz="2800" dirty="0" err="1" smtClean="0">
                <a:solidFill>
                  <a:schemeClr val="bg1"/>
                </a:solidFill>
              </a:rPr>
              <a:t>Pupils</a:t>
            </a:r>
            <a:r>
              <a:rPr lang="cy-GB" sz="2800" dirty="0" smtClean="0">
                <a:solidFill>
                  <a:schemeClr val="bg1"/>
                </a:solidFill>
              </a:rPr>
              <a:t> </a:t>
            </a:r>
            <a:r>
              <a:rPr lang="cy-GB" sz="2800" dirty="0" err="1" smtClean="0">
                <a:solidFill>
                  <a:schemeClr val="bg1"/>
                </a:solidFill>
              </a:rPr>
              <a:t>should</a:t>
            </a:r>
            <a:r>
              <a:rPr lang="cy-GB" sz="2800" dirty="0" smtClean="0">
                <a:solidFill>
                  <a:schemeClr val="bg1"/>
                </a:solidFill>
              </a:rPr>
              <a:t> </a:t>
            </a:r>
            <a:r>
              <a:rPr lang="cy-GB" sz="2800" dirty="0" err="1" smtClean="0">
                <a:solidFill>
                  <a:schemeClr val="bg1"/>
                </a:solidFill>
              </a:rPr>
              <a:t>regard</a:t>
            </a:r>
            <a:r>
              <a:rPr lang="cy-GB" sz="2800" dirty="0" smtClean="0">
                <a:solidFill>
                  <a:schemeClr val="bg1"/>
                </a:solidFill>
              </a:rPr>
              <a:t> </a:t>
            </a:r>
            <a:r>
              <a:rPr lang="cy-GB" sz="2800" dirty="0" err="1" smtClean="0">
                <a:solidFill>
                  <a:schemeClr val="bg1"/>
                </a:solidFill>
              </a:rPr>
              <a:t>challenge</a:t>
            </a:r>
            <a:r>
              <a:rPr lang="cy-GB" sz="2800" dirty="0" smtClean="0">
                <a:solidFill>
                  <a:schemeClr val="bg1"/>
                </a:solidFill>
              </a:rPr>
              <a:t> </a:t>
            </a:r>
            <a:r>
              <a:rPr lang="cy-GB" sz="2800" dirty="0" err="1" smtClean="0">
                <a:solidFill>
                  <a:schemeClr val="bg1"/>
                </a:solidFill>
              </a:rPr>
              <a:t>as</a:t>
            </a:r>
            <a:r>
              <a:rPr lang="cy-GB" sz="2800" dirty="0" smtClean="0">
                <a:solidFill>
                  <a:schemeClr val="bg1"/>
                </a:solidFill>
              </a:rPr>
              <a:t> </a:t>
            </a:r>
            <a:r>
              <a:rPr lang="cy-GB" sz="2800" dirty="0" err="1" smtClean="0">
                <a:solidFill>
                  <a:schemeClr val="bg1"/>
                </a:solidFill>
              </a:rPr>
              <a:t>part</a:t>
            </a:r>
            <a:r>
              <a:rPr lang="cy-GB" sz="2800" dirty="0" smtClean="0">
                <a:solidFill>
                  <a:schemeClr val="bg1"/>
                </a:solidFill>
              </a:rPr>
              <a:t> of </a:t>
            </a:r>
            <a:r>
              <a:rPr lang="cy-GB" sz="2800" dirty="0" err="1" smtClean="0">
                <a:solidFill>
                  <a:schemeClr val="bg1"/>
                </a:solidFill>
              </a:rPr>
              <a:t>their</a:t>
            </a:r>
            <a:r>
              <a:rPr lang="cy-GB" sz="2800" dirty="0" smtClean="0">
                <a:solidFill>
                  <a:schemeClr val="bg1"/>
                </a:solidFill>
              </a:rPr>
              <a:t> </a:t>
            </a:r>
            <a:r>
              <a:rPr lang="cy-GB" sz="2800" dirty="0" err="1" smtClean="0">
                <a:solidFill>
                  <a:schemeClr val="bg1"/>
                </a:solidFill>
              </a:rPr>
              <a:t>learning</a:t>
            </a:r>
            <a:r>
              <a:rPr lang="cy-GB" sz="2800" dirty="0" smtClean="0">
                <a:solidFill>
                  <a:schemeClr val="bg1"/>
                </a:solidFill>
              </a:rPr>
              <a:t> </a:t>
            </a:r>
            <a:r>
              <a:rPr lang="cy-GB" sz="2800" dirty="0" err="1" smtClean="0">
                <a:solidFill>
                  <a:schemeClr val="bg1"/>
                </a:solidFill>
              </a:rPr>
              <a:t>journey</a:t>
            </a:r>
            <a:endParaRPr lang="cy-GB" sz="2800" dirty="0">
              <a:solidFill>
                <a:schemeClr val="bg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y-GB" sz="2800" dirty="0" err="1" smtClean="0">
                <a:solidFill>
                  <a:schemeClr val="bg1"/>
                </a:solidFill>
              </a:rPr>
              <a:t>Pupils</a:t>
            </a:r>
            <a:r>
              <a:rPr lang="cy-GB" sz="2800" dirty="0" smtClean="0">
                <a:solidFill>
                  <a:schemeClr val="bg1"/>
                </a:solidFill>
              </a:rPr>
              <a:t> </a:t>
            </a:r>
            <a:r>
              <a:rPr lang="cy-GB" sz="2800" dirty="0" err="1" smtClean="0">
                <a:solidFill>
                  <a:schemeClr val="bg1"/>
                </a:solidFill>
              </a:rPr>
              <a:t>should</a:t>
            </a:r>
            <a:r>
              <a:rPr lang="cy-GB" sz="2800" dirty="0" smtClean="0">
                <a:solidFill>
                  <a:schemeClr val="bg1"/>
                </a:solidFill>
              </a:rPr>
              <a:t> be </a:t>
            </a:r>
            <a:r>
              <a:rPr lang="cy-GB" sz="2800" dirty="0" err="1" smtClean="0">
                <a:solidFill>
                  <a:schemeClr val="bg1"/>
                </a:solidFill>
              </a:rPr>
              <a:t>challenged</a:t>
            </a:r>
            <a:r>
              <a:rPr lang="cy-GB" sz="2800" dirty="0" smtClean="0">
                <a:solidFill>
                  <a:schemeClr val="bg1"/>
                </a:solidFill>
              </a:rPr>
              <a:t> </a:t>
            </a:r>
            <a:r>
              <a:rPr lang="cy-GB" sz="2800" dirty="0" err="1" smtClean="0">
                <a:solidFill>
                  <a:schemeClr val="bg1"/>
                </a:solidFill>
              </a:rPr>
              <a:t>as</a:t>
            </a:r>
            <a:r>
              <a:rPr lang="cy-GB" sz="2800" dirty="0" smtClean="0">
                <a:solidFill>
                  <a:schemeClr val="bg1"/>
                </a:solidFill>
              </a:rPr>
              <a:t> </a:t>
            </a:r>
            <a:r>
              <a:rPr lang="cy-GB" sz="2800" u="sng" dirty="0" err="1" smtClean="0">
                <a:solidFill>
                  <a:schemeClr val="bg1"/>
                </a:solidFill>
              </a:rPr>
              <a:t>individuals</a:t>
            </a:r>
            <a:r>
              <a:rPr lang="cy-GB" sz="2800" dirty="0" smtClean="0">
                <a:solidFill>
                  <a:schemeClr val="bg1"/>
                </a:solidFill>
              </a:rPr>
              <a:t>, </a:t>
            </a:r>
            <a:r>
              <a:rPr lang="cy-GB" sz="2800" dirty="0" err="1" smtClean="0">
                <a:solidFill>
                  <a:schemeClr val="bg1"/>
                </a:solidFill>
              </a:rPr>
              <a:t>and</a:t>
            </a:r>
            <a:r>
              <a:rPr lang="cy-GB" sz="2800" dirty="0" smtClean="0">
                <a:solidFill>
                  <a:schemeClr val="bg1"/>
                </a:solidFill>
              </a:rPr>
              <a:t> </a:t>
            </a:r>
            <a:r>
              <a:rPr lang="cy-GB" sz="2800" dirty="0" err="1" smtClean="0">
                <a:solidFill>
                  <a:schemeClr val="bg1"/>
                </a:solidFill>
              </a:rPr>
              <a:t>encouraged</a:t>
            </a:r>
            <a:r>
              <a:rPr lang="cy-GB" sz="2800" dirty="0" smtClean="0">
                <a:solidFill>
                  <a:schemeClr val="bg1"/>
                </a:solidFill>
              </a:rPr>
              <a:t> to </a:t>
            </a:r>
            <a:r>
              <a:rPr lang="cy-GB" sz="2800" dirty="0" err="1" smtClean="0">
                <a:solidFill>
                  <a:schemeClr val="bg1"/>
                </a:solidFill>
              </a:rPr>
              <a:t>concentrate</a:t>
            </a:r>
            <a:r>
              <a:rPr lang="cy-GB" sz="2800" dirty="0" smtClean="0">
                <a:solidFill>
                  <a:schemeClr val="bg1"/>
                </a:solidFill>
              </a:rPr>
              <a:t> </a:t>
            </a:r>
            <a:r>
              <a:rPr lang="cy-GB" sz="2800" dirty="0" err="1" smtClean="0">
                <a:solidFill>
                  <a:schemeClr val="bg1"/>
                </a:solidFill>
              </a:rPr>
              <a:t>on</a:t>
            </a:r>
            <a:r>
              <a:rPr lang="cy-GB" sz="2800" dirty="0" smtClean="0">
                <a:solidFill>
                  <a:schemeClr val="bg1"/>
                </a:solidFill>
              </a:rPr>
              <a:t> </a:t>
            </a:r>
            <a:r>
              <a:rPr lang="cy-GB" sz="2800" dirty="0" err="1" smtClean="0">
                <a:solidFill>
                  <a:schemeClr val="bg1"/>
                </a:solidFill>
              </a:rPr>
              <a:t>their</a:t>
            </a:r>
            <a:r>
              <a:rPr lang="cy-GB" sz="2800" dirty="0" smtClean="0">
                <a:solidFill>
                  <a:schemeClr val="bg1"/>
                </a:solidFill>
              </a:rPr>
              <a:t> </a:t>
            </a:r>
            <a:r>
              <a:rPr lang="cy-GB" sz="2800" dirty="0" err="1" smtClean="0">
                <a:solidFill>
                  <a:schemeClr val="bg1"/>
                </a:solidFill>
              </a:rPr>
              <a:t>learning</a:t>
            </a:r>
            <a:r>
              <a:rPr lang="cy-GB" sz="2800" dirty="0" smtClean="0">
                <a:solidFill>
                  <a:schemeClr val="bg1"/>
                </a:solidFill>
              </a:rPr>
              <a:t> </a:t>
            </a:r>
            <a:r>
              <a:rPr lang="cy-GB" sz="2800" dirty="0" err="1" smtClean="0">
                <a:solidFill>
                  <a:schemeClr val="bg1"/>
                </a:solidFill>
              </a:rPr>
              <a:t>journey</a:t>
            </a:r>
            <a:endParaRPr lang="cy-GB" sz="2800" dirty="0">
              <a:solidFill>
                <a:schemeClr val="bg1"/>
              </a:solidFill>
            </a:endParaRPr>
          </a:p>
          <a:p>
            <a:pPr marL="457200" indent="-4572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761617795"/>
              </p:ext>
            </p:extLst>
          </p:nvPr>
        </p:nvGraphicFramePr>
        <p:xfrm>
          <a:off x="2943951" y="3803633"/>
          <a:ext cx="4087432" cy="2166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Rectangle 1"/>
          <p:cNvSpPr/>
          <p:nvPr/>
        </p:nvSpPr>
        <p:spPr>
          <a:xfrm>
            <a:off x="3409655" y="301080"/>
            <a:ext cx="24724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u="sng" dirty="0">
                <a:solidFill>
                  <a:schemeClr val="bg1"/>
                </a:solidFill>
                <a:latin typeface="Calibri"/>
              </a:rPr>
              <a:t>Challenge</a:t>
            </a:r>
            <a:endParaRPr lang="en-GB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98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7AA6013D-2644-468F-AB57-559000F3B4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1813" y="868938"/>
            <a:ext cx="6656387" cy="804863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The Next Steps</a:t>
            </a:r>
            <a:br>
              <a:rPr lang="en-US" altLang="en-US" dirty="0">
                <a:solidFill>
                  <a:schemeClr val="bg1"/>
                </a:solidFill>
              </a:rPr>
            </a:br>
            <a:endParaRPr lang="en-US" alt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49" y="1671781"/>
            <a:ext cx="8166888" cy="354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8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7AA6013D-2644-468F-AB57-559000F3B4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1813" y="371475"/>
            <a:ext cx="6656387" cy="804863"/>
          </a:xfrm>
        </p:spPr>
        <p:txBody>
          <a:bodyPr/>
          <a:lstStyle/>
          <a:p>
            <a:r>
              <a:rPr lang="en-US" b="1" u="sng" dirty="0">
                <a:solidFill>
                  <a:schemeClr val="bg1"/>
                </a:solidFill>
              </a:rPr>
              <a:t>Classroom Strategies</a:t>
            </a:r>
            <a:endParaRPr lang="en-US" altLang="en-US" u="sng" dirty="0">
              <a:solidFill>
                <a:schemeClr val="bg1"/>
              </a:solidFill>
            </a:endParaRPr>
          </a:p>
        </p:txBody>
      </p:sp>
      <p:sp>
        <p:nvSpPr>
          <p:cNvPr id="4099" name="Subtitle 2">
            <a:extLst>
              <a:ext uri="{FF2B5EF4-FFF2-40B4-BE49-F238E27FC236}">
                <a16:creationId xmlns:a16="http://schemas.microsoft.com/office/drawing/2014/main" id="{87D9EDF2-D8D9-44A9-929A-919A9EC270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1176338"/>
            <a:ext cx="9143999" cy="4545012"/>
          </a:xfrm>
        </p:spPr>
        <p:txBody>
          <a:bodyPr/>
          <a:lstStyle/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bg1"/>
                </a:solidFill>
              </a:rPr>
              <a:t>Teachers/assistants as learning </a:t>
            </a:r>
            <a:r>
              <a:rPr lang="en-US" sz="2700" dirty="0" smtClean="0">
                <a:solidFill>
                  <a:schemeClr val="bg1"/>
                </a:solidFill>
              </a:rPr>
              <a:t>facilitators </a:t>
            </a:r>
            <a:endParaRPr lang="en-US" sz="2700" dirty="0">
              <a:solidFill>
                <a:schemeClr val="bg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bg1"/>
                </a:solidFill>
              </a:rPr>
              <a:t>Establish the use of </a:t>
            </a:r>
            <a:r>
              <a:rPr lang="en-US" sz="2700" dirty="0" smtClean="0">
                <a:solidFill>
                  <a:schemeClr val="bg1"/>
                </a:solidFill>
              </a:rPr>
              <a:t>talk </a:t>
            </a:r>
            <a:r>
              <a:rPr lang="en-US" sz="2700" dirty="0">
                <a:solidFill>
                  <a:schemeClr val="bg1"/>
                </a:solidFill>
              </a:rPr>
              <a:t>partners, who change on a regular </a:t>
            </a:r>
            <a:r>
              <a:rPr lang="en-US" sz="2700" dirty="0" smtClean="0">
                <a:solidFill>
                  <a:schemeClr val="bg1"/>
                </a:solidFill>
              </a:rPr>
              <a:t>basis</a:t>
            </a:r>
            <a:endParaRPr lang="en-US" sz="2700" dirty="0">
              <a:solidFill>
                <a:schemeClr val="bg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bg1"/>
                </a:solidFill>
              </a:rPr>
              <a:t>Small groups/collaborative </a:t>
            </a:r>
            <a:r>
              <a:rPr lang="en-US" sz="2700" dirty="0" smtClean="0">
                <a:solidFill>
                  <a:schemeClr val="bg1"/>
                </a:solidFill>
              </a:rPr>
              <a:t>groups</a:t>
            </a:r>
            <a:endParaRPr lang="en-US" sz="2700" dirty="0">
              <a:solidFill>
                <a:schemeClr val="bg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bg1"/>
                </a:solidFill>
              </a:rPr>
              <a:t>Using conversation as a vehicle for effective </a:t>
            </a:r>
            <a:r>
              <a:rPr lang="en-US" sz="2700" dirty="0" smtClean="0">
                <a:solidFill>
                  <a:schemeClr val="bg1"/>
                </a:solidFill>
              </a:rPr>
              <a:t>learning</a:t>
            </a:r>
            <a:endParaRPr lang="en-US" sz="2700" dirty="0">
              <a:solidFill>
                <a:schemeClr val="bg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bg1"/>
                </a:solidFill>
              </a:rPr>
              <a:t>Preparing the pupils to give </a:t>
            </a:r>
            <a:r>
              <a:rPr lang="en-US" sz="2700" dirty="0" smtClean="0">
                <a:solidFill>
                  <a:schemeClr val="bg1"/>
                </a:solidFill>
              </a:rPr>
              <a:t>and receive feedback 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sz="2700" dirty="0" smtClean="0">
                <a:solidFill>
                  <a:schemeClr val="bg1"/>
                </a:solidFill>
              </a:rPr>
              <a:t>Develop coping strategies 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sz="2700" dirty="0" smtClean="0">
                <a:solidFill>
                  <a:schemeClr val="bg1"/>
                </a:solidFill>
              </a:rPr>
              <a:t>Creating “The power of yet!” ethos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7473" y="4252913"/>
            <a:ext cx="3686527" cy="260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07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7AA6013D-2644-468F-AB57-559000F3B4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1813" y="371475"/>
            <a:ext cx="6656387" cy="804863"/>
          </a:xfrm>
        </p:spPr>
        <p:txBody>
          <a:bodyPr/>
          <a:lstStyle/>
          <a:p>
            <a:r>
              <a:rPr lang="en-US" b="1" u="sng" dirty="0">
                <a:solidFill>
                  <a:schemeClr val="bg1"/>
                </a:solidFill>
              </a:rPr>
              <a:t>Classroom </a:t>
            </a:r>
            <a:r>
              <a:rPr lang="en-US" b="1" u="sng" dirty="0" smtClean="0">
                <a:solidFill>
                  <a:schemeClr val="bg1"/>
                </a:solidFill>
              </a:rPr>
              <a:t>Activities </a:t>
            </a:r>
            <a:endParaRPr lang="en-US" altLang="en-US" u="sng" dirty="0">
              <a:solidFill>
                <a:schemeClr val="bg1"/>
              </a:solidFill>
            </a:endParaRPr>
          </a:p>
        </p:txBody>
      </p:sp>
      <p:sp>
        <p:nvSpPr>
          <p:cNvPr id="4099" name="Subtitle 2">
            <a:extLst>
              <a:ext uri="{FF2B5EF4-FFF2-40B4-BE49-F238E27FC236}">
                <a16:creationId xmlns:a16="http://schemas.microsoft.com/office/drawing/2014/main" id="{87D9EDF2-D8D9-44A9-929A-919A9EC270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1176338"/>
            <a:ext cx="9143999" cy="4545012"/>
          </a:xfrm>
        </p:spPr>
        <p:txBody>
          <a:bodyPr/>
          <a:lstStyle/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sz="2700" dirty="0" smtClean="0">
                <a:solidFill>
                  <a:schemeClr val="bg1"/>
                </a:solidFill>
              </a:rPr>
              <a:t>Use a mindset questionnaire as a tool to understand the mindsets within your class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sz="2700" dirty="0" smtClean="0">
                <a:solidFill>
                  <a:schemeClr val="bg1"/>
                </a:solidFill>
              </a:rPr>
              <a:t>Introducing children to brain plasticity 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sz="2700" dirty="0" smtClean="0">
                <a:solidFill>
                  <a:schemeClr val="bg1"/>
                </a:solidFill>
              </a:rPr>
              <a:t>Briefly explain the neuroscience</a:t>
            </a:r>
            <a:endParaRPr lang="en-US" sz="2700" dirty="0">
              <a:solidFill>
                <a:schemeClr val="bg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GB" sz="2700" dirty="0" smtClean="0">
                <a:solidFill>
                  <a:schemeClr val="bg1"/>
                </a:solidFill>
              </a:rPr>
              <a:t>Writing </a:t>
            </a:r>
            <a:r>
              <a:rPr lang="en-GB" sz="2700" dirty="0">
                <a:solidFill>
                  <a:schemeClr val="bg1"/>
                </a:solidFill>
              </a:rPr>
              <a:t>a </a:t>
            </a:r>
            <a:r>
              <a:rPr lang="en-GB" sz="2700" dirty="0" smtClean="0">
                <a:solidFill>
                  <a:schemeClr val="bg1"/>
                </a:solidFill>
              </a:rPr>
              <a:t>letter to a future student </a:t>
            </a:r>
            <a:r>
              <a:rPr lang="en-GB" sz="2700" dirty="0">
                <a:solidFill>
                  <a:schemeClr val="bg1"/>
                </a:solidFill>
              </a:rPr>
              <a:t>about a learning-related </a:t>
            </a:r>
            <a:r>
              <a:rPr lang="en-GB" sz="2700" dirty="0" smtClean="0">
                <a:solidFill>
                  <a:schemeClr val="bg1"/>
                </a:solidFill>
              </a:rPr>
              <a:t>struggle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GB" sz="2700" dirty="0">
                <a:solidFill>
                  <a:schemeClr val="bg1"/>
                </a:solidFill>
              </a:rPr>
              <a:t>Growth vs. Fixed </a:t>
            </a:r>
            <a:r>
              <a:rPr lang="en-GB" sz="2700" dirty="0" err="1">
                <a:solidFill>
                  <a:schemeClr val="bg1"/>
                </a:solidFill>
              </a:rPr>
              <a:t>Mindset</a:t>
            </a:r>
            <a:r>
              <a:rPr lang="en-GB" sz="2700" dirty="0">
                <a:solidFill>
                  <a:schemeClr val="bg1"/>
                </a:solidFill>
              </a:rPr>
              <a:t> p</a:t>
            </a:r>
            <a:r>
              <a:rPr lang="en-GB" sz="2700" dirty="0" smtClean="0">
                <a:solidFill>
                  <a:schemeClr val="bg1"/>
                </a:solidFill>
              </a:rPr>
              <a:t>oster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GB" sz="2700" dirty="0" smtClean="0">
                <a:solidFill>
                  <a:schemeClr val="bg1"/>
                </a:solidFill>
              </a:rPr>
              <a:t>Projects to </a:t>
            </a:r>
            <a:r>
              <a:rPr lang="en-GB" sz="2700" dirty="0">
                <a:solidFill>
                  <a:schemeClr val="bg1"/>
                </a:solidFill>
              </a:rPr>
              <a:t>showcase how the brain </a:t>
            </a:r>
            <a:r>
              <a:rPr lang="en-GB" sz="2700" dirty="0" smtClean="0">
                <a:solidFill>
                  <a:schemeClr val="bg1"/>
                </a:solidFill>
              </a:rPr>
              <a:t>works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GB" sz="2700" dirty="0" smtClean="0">
                <a:solidFill>
                  <a:schemeClr val="bg1"/>
                </a:solidFill>
              </a:rPr>
              <a:t>Discussions and debates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GB" sz="2700" dirty="0" smtClean="0">
              <a:solidFill>
                <a:schemeClr val="bg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sz="2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76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883949" y="198360"/>
            <a:ext cx="6435436" cy="1260763"/>
          </a:xfrm>
        </p:spPr>
        <p:txBody>
          <a:bodyPr/>
          <a:lstStyle/>
          <a:p>
            <a:r>
              <a:rPr lang="en-GB" b="1" u="sng" dirty="0" smtClean="0">
                <a:solidFill>
                  <a:schemeClr val="bg1"/>
                </a:solidFill>
              </a:rPr>
              <a:t>The four purposes of the curriculum for Wales</a:t>
            </a:r>
            <a:endParaRPr lang="en-US" altLang="en-US" u="sng" dirty="0" smtClean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9309" y="1643850"/>
            <a:ext cx="89408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bg1"/>
                </a:solidFill>
              </a:rPr>
              <a:t> Ambitious</a:t>
            </a:r>
            <a:r>
              <a:rPr lang="en-GB" sz="2800" dirty="0">
                <a:solidFill>
                  <a:schemeClr val="bg1"/>
                </a:solidFill>
              </a:rPr>
              <a:t>, capable learners, ready to learn throughout their </a:t>
            </a:r>
            <a:r>
              <a:rPr lang="en-GB" sz="2800" dirty="0" smtClean="0">
                <a:solidFill>
                  <a:schemeClr val="bg1"/>
                </a:solidFill>
              </a:rPr>
              <a:t>lives</a:t>
            </a:r>
          </a:p>
          <a:p>
            <a:endParaRPr lang="en-GB" sz="28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bg1"/>
                </a:solidFill>
              </a:rPr>
              <a:t> Enterprising</a:t>
            </a:r>
            <a:r>
              <a:rPr lang="en-GB" sz="2800" dirty="0">
                <a:solidFill>
                  <a:schemeClr val="bg1"/>
                </a:solidFill>
              </a:rPr>
              <a:t>, creative contributors, ready to play a full part in life and </a:t>
            </a:r>
            <a:r>
              <a:rPr lang="en-GB" sz="2800" dirty="0" smtClean="0">
                <a:solidFill>
                  <a:schemeClr val="bg1"/>
                </a:solidFill>
              </a:rPr>
              <a:t>work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bg1"/>
                </a:solidFill>
              </a:rPr>
              <a:t> Ethical</a:t>
            </a:r>
            <a:r>
              <a:rPr lang="en-GB" sz="2800" dirty="0">
                <a:solidFill>
                  <a:schemeClr val="bg1"/>
                </a:solidFill>
              </a:rPr>
              <a:t>, informed citizens of Wales and the </a:t>
            </a:r>
            <a:r>
              <a:rPr lang="en-GB" sz="2800" dirty="0" smtClean="0">
                <a:solidFill>
                  <a:schemeClr val="bg1"/>
                </a:solidFill>
              </a:rPr>
              <a:t>world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bg1"/>
                </a:solidFill>
              </a:rPr>
              <a:t> Healthy</a:t>
            </a:r>
            <a:r>
              <a:rPr lang="en-GB" sz="2800" dirty="0">
                <a:solidFill>
                  <a:schemeClr val="bg1"/>
                </a:solidFill>
              </a:rPr>
              <a:t>, confident individuals, ready to lead fulfilling lives as valued members of society.</a:t>
            </a:r>
          </a:p>
        </p:txBody>
      </p:sp>
    </p:spTree>
    <p:extLst>
      <p:ext uri="{BB962C8B-B14F-4D97-AF65-F5344CB8AC3E}">
        <p14:creationId xmlns:p14="http://schemas.microsoft.com/office/powerpoint/2010/main" val="371139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genius hou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2" t="5666" r="27051"/>
          <a:stretch/>
        </p:blipFill>
        <p:spPr bwMode="auto">
          <a:xfrm>
            <a:off x="2607625" y="120071"/>
            <a:ext cx="2964873" cy="312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86" y="2221194"/>
            <a:ext cx="2481287" cy="3505504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5824978" y="129147"/>
            <a:ext cx="3217423" cy="2863273"/>
          </a:xfrm>
          <a:prstGeom prst="wedgeEllipseCallout">
            <a:avLst>
              <a:gd name="adj1" fmla="val -55564"/>
              <a:gd name="adj2" fmla="val 45351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u="sng" dirty="0" smtClean="0"/>
              <a:t>Definition of “Genius”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000" dirty="0" smtClean="0"/>
              <a:t>Creative power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000" dirty="0" smtClean="0"/>
              <a:t>Natural ability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000" dirty="0" smtClean="0"/>
              <a:t>Exceptional skills in a particular area or activity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000" dirty="0" smtClean="0"/>
              <a:t>Very clever</a:t>
            </a:r>
            <a:endParaRPr lang="en-GB" sz="2000" dirty="0"/>
          </a:p>
        </p:txBody>
      </p:sp>
      <p:sp>
        <p:nvSpPr>
          <p:cNvPr id="3" name="Rectangle 2"/>
          <p:cNvSpPr/>
          <p:nvPr/>
        </p:nvSpPr>
        <p:spPr>
          <a:xfrm>
            <a:off x="2861689" y="3567929"/>
            <a:ext cx="59036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400" dirty="0">
                <a:solidFill>
                  <a:schemeClr val="bg1"/>
                </a:solidFill>
              </a:rPr>
              <a:t>Genius Hour can be used as a small group or class approach to </a:t>
            </a:r>
            <a:r>
              <a:rPr lang="en-GB" sz="2400" dirty="0" smtClean="0">
                <a:solidFill>
                  <a:schemeClr val="bg1"/>
                </a:solidFill>
              </a:rPr>
              <a:t>empower </a:t>
            </a:r>
            <a:r>
              <a:rPr lang="en-GB" sz="2400" dirty="0">
                <a:solidFill>
                  <a:schemeClr val="bg1"/>
                </a:solidFill>
              </a:rPr>
              <a:t>children and </a:t>
            </a:r>
            <a:r>
              <a:rPr lang="en-GB" sz="2400" dirty="0" smtClean="0">
                <a:solidFill>
                  <a:schemeClr val="bg1"/>
                </a:solidFill>
              </a:rPr>
              <a:t>give </a:t>
            </a:r>
            <a:r>
              <a:rPr lang="en-GB" sz="2400" dirty="0">
                <a:solidFill>
                  <a:schemeClr val="bg1"/>
                </a:solidFill>
              </a:rPr>
              <a:t>them the chance to work on a passion project of their choice.</a:t>
            </a:r>
          </a:p>
        </p:txBody>
      </p:sp>
    </p:spTree>
    <p:extLst>
      <p:ext uri="{BB962C8B-B14F-4D97-AF65-F5344CB8AC3E}">
        <p14:creationId xmlns:p14="http://schemas.microsoft.com/office/powerpoint/2010/main" val="249830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99D3D5AC-0D93-4158-AD77-B1F0E95281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1813" y="2020"/>
            <a:ext cx="6656387" cy="804863"/>
          </a:xfrm>
        </p:spPr>
        <p:txBody>
          <a:bodyPr/>
          <a:lstStyle/>
          <a:p>
            <a:r>
              <a:rPr lang="en-US" altLang="en-US" b="1" u="sng" dirty="0" smtClean="0">
                <a:solidFill>
                  <a:schemeClr val="bg1"/>
                </a:solidFill>
              </a:rPr>
              <a:t>Aims</a:t>
            </a:r>
            <a:endParaRPr lang="en-US" altLang="en-US" b="1" u="sng" dirty="0">
              <a:solidFill>
                <a:schemeClr val="bg1"/>
              </a:solidFill>
            </a:endParaRPr>
          </a:p>
        </p:txBody>
      </p:sp>
      <p:sp>
        <p:nvSpPr>
          <p:cNvPr id="3075" name="Subtitle 2">
            <a:extLst>
              <a:ext uri="{FF2B5EF4-FFF2-40B4-BE49-F238E27FC236}">
                <a16:creationId xmlns:a16="http://schemas.microsoft.com/office/drawing/2014/main" id="{0880F61D-E9DE-427F-A474-38C8026B07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014702"/>
            <a:ext cx="9144000" cy="4545012"/>
          </a:xfrm>
        </p:spPr>
        <p:txBody>
          <a:bodyPr/>
          <a:lstStyle/>
          <a:p>
            <a:pPr marL="457200" lvl="0" indent="-457200" algn="l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>
                    <a:lumMod val="95000"/>
                  </a:schemeClr>
                </a:solidFill>
              </a:rPr>
              <a:t>To understand the meaning of ‘Growth </a:t>
            </a:r>
            <a:r>
              <a:rPr lang="en-GB" sz="3000" dirty="0" err="1">
                <a:solidFill>
                  <a:schemeClr val="bg1">
                    <a:lumMod val="95000"/>
                  </a:schemeClr>
                </a:solidFill>
              </a:rPr>
              <a:t>Mindset</a:t>
            </a:r>
            <a:r>
              <a:rPr lang="en-GB" sz="3000" dirty="0">
                <a:solidFill>
                  <a:schemeClr val="bg1">
                    <a:lumMod val="95000"/>
                  </a:schemeClr>
                </a:solidFill>
              </a:rPr>
              <a:t>’</a:t>
            </a:r>
          </a:p>
          <a:p>
            <a:pPr marL="457200" lvl="0" indent="-457200" algn="l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>
                    <a:lumMod val="95000"/>
                  </a:schemeClr>
                </a:solidFill>
              </a:rPr>
              <a:t>To understand why </a:t>
            </a:r>
            <a:r>
              <a:rPr lang="en-GB" sz="3000" dirty="0" smtClean="0">
                <a:solidFill>
                  <a:schemeClr val="bg1">
                    <a:lumMod val="95000"/>
                  </a:schemeClr>
                </a:solidFill>
              </a:rPr>
              <a:t>Growth </a:t>
            </a:r>
            <a:r>
              <a:rPr lang="en-GB" sz="3000" dirty="0" err="1" smtClean="0">
                <a:solidFill>
                  <a:schemeClr val="bg1">
                    <a:lumMod val="95000"/>
                  </a:schemeClr>
                </a:solidFill>
              </a:rPr>
              <a:t>Mindset</a:t>
            </a:r>
            <a:r>
              <a:rPr lang="en-GB" sz="3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GB" sz="3000" dirty="0">
                <a:solidFill>
                  <a:schemeClr val="bg1">
                    <a:lumMod val="95000"/>
                  </a:schemeClr>
                </a:solidFill>
              </a:rPr>
              <a:t>is key to developing independent learners, learners who are ready to make decisions and choices in relation to their learning</a:t>
            </a:r>
          </a:p>
          <a:p>
            <a:pPr marL="457200" lvl="0" indent="-457200" algn="l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>
                    <a:lumMod val="95000"/>
                  </a:schemeClr>
                </a:solidFill>
              </a:rPr>
              <a:t>To be able to </a:t>
            </a:r>
            <a:r>
              <a:rPr lang="en-GB" sz="3000" dirty="0" smtClean="0">
                <a:solidFill>
                  <a:schemeClr val="bg1">
                    <a:lumMod val="95000"/>
                  </a:schemeClr>
                </a:solidFill>
              </a:rPr>
              <a:t>recognise </a:t>
            </a:r>
            <a:r>
              <a:rPr lang="en-GB" sz="3000" dirty="0">
                <a:solidFill>
                  <a:schemeClr val="bg1">
                    <a:lumMod val="95000"/>
                  </a:schemeClr>
                </a:solidFill>
              </a:rPr>
              <a:t>the type of </a:t>
            </a:r>
            <a:r>
              <a:rPr lang="en-GB" sz="3000" dirty="0" err="1">
                <a:solidFill>
                  <a:schemeClr val="bg1">
                    <a:lumMod val="95000"/>
                  </a:schemeClr>
                </a:solidFill>
              </a:rPr>
              <a:t>M</a:t>
            </a:r>
            <a:r>
              <a:rPr lang="en-GB" sz="3000" dirty="0" err="1" smtClean="0">
                <a:solidFill>
                  <a:schemeClr val="bg1">
                    <a:lumMod val="95000"/>
                  </a:schemeClr>
                </a:solidFill>
              </a:rPr>
              <a:t>indset</a:t>
            </a:r>
            <a:r>
              <a:rPr lang="en-GB" sz="3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GB" sz="3000" dirty="0">
                <a:solidFill>
                  <a:schemeClr val="bg1">
                    <a:lumMod val="95000"/>
                  </a:schemeClr>
                </a:solidFill>
              </a:rPr>
              <a:t>that individuals have</a:t>
            </a:r>
          </a:p>
          <a:p>
            <a:pPr marL="457200" lvl="0" indent="-457200" algn="l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>
                    <a:lumMod val="95000"/>
                  </a:schemeClr>
                </a:solidFill>
              </a:rPr>
              <a:t>To discuss </a:t>
            </a:r>
            <a:r>
              <a:rPr lang="en-GB" sz="3000" dirty="0" smtClean="0">
                <a:solidFill>
                  <a:schemeClr val="bg1">
                    <a:lumMod val="95000"/>
                  </a:schemeClr>
                </a:solidFill>
              </a:rPr>
              <a:t>how to encourage and develop a Growth </a:t>
            </a:r>
            <a:r>
              <a:rPr lang="en-GB" sz="3000" dirty="0" err="1" smtClean="0">
                <a:solidFill>
                  <a:schemeClr val="bg1">
                    <a:lumMod val="95000"/>
                  </a:schemeClr>
                </a:solidFill>
              </a:rPr>
              <a:t>Mindset</a:t>
            </a:r>
            <a:r>
              <a:rPr lang="en-GB" sz="3000" dirty="0" smtClean="0">
                <a:solidFill>
                  <a:schemeClr val="bg1">
                    <a:lumMod val="95000"/>
                  </a:schemeClr>
                </a:solidFill>
              </a:rPr>
              <a:t> in the classroom</a:t>
            </a:r>
            <a:endParaRPr lang="en-GB" sz="30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7243" t="4521" r="5324" b="7900"/>
          <a:stretch/>
        </p:blipFill>
        <p:spPr>
          <a:xfrm>
            <a:off x="2609271" y="203201"/>
            <a:ext cx="4470401" cy="578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6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36" y="0"/>
            <a:ext cx="8230313" cy="1243692"/>
          </a:xfrm>
          <a:prstGeom prst="rect">
            <a:avLst/>
          </a:prstGeom>
        </p:spPr>
      </p:pic>
      <p:pic>
        <p:nvPicPr>
          <p:cNvPr id="5" name="Content Placeholder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2916" y="1585437"/>
            <a:ext cx="2728199" cy="39118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751" y="3112655"/>
            <a:ext cx="4388954" cy="2924141"/>
          </a:xfrm>
          <a:prstGeom prst="rect">
            <a:avLst/>
          </a:prstGeom>
        </p:spPr>
      </p:pic>
      <p:sp>
        <p:nvSpPr>
          <p:cNvPr id="8" name="Content Placeholder 4"/>
          <p:cNvSpPr txBox="1">
            <a:spLocks/>
          </p:cNvSpPr>
          <p:nvPr/>
        </p:nvSpPr>
        <p:spPr bwMode="auto">
          <a:xfrm>
            <a:off x="769861" y="1189070"/>
            <a:ext cx="4881418" cy="2041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dirty="0" smtClean="0">
                <a:solidFill>
                  <a:srgbClr val="92D050"/>
                </a:solidFill>
              </a:rPr>
              <a:t>Carol </a:t>
            </a:r>
            <a:r>
              <a:rPr lang="en-GB" dirty="0" err="1" smtClean="0">
                <a:solidFill>
                  <a:srgbClr val="92D050"/>
                </a:solidFill>
              </a:rPr>
              <a:t>Dweck’s</a:t>
            </a:r>
            <a:r>
              <a:rPr lang="en-GB" dirty="0" smtClean="0">
                <a:solidFill>
                  <a:srgbClr val="92D050"/>
                </a:solidFill>
              </a:rPr>
              <a:t> discovery of fixed and growth mindsets have shaped our understanding of learning.</a:t>
            </a:r>
            <a:endParaRPr lang="cy-GB" dirty="0" smtClean="0">
              <a:solidFill>
                <a:srgbClr val="92D050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y-GB" b="1" dirty="0" smtClean="0">
              <a:solidFill>
                <a:srgbClr val="FF0000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y-GB" b="1" dirty="0" smtClean="0">
              <a:solidFill>
                <a:srgbClr val="FF0000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y-GB" b="1" dirty="0" smtClean="0"/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32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 bwMode="auto">
          <a:xfrm>
            <a:off x="554182" y="1145123"/>
            <a:ext cx="8229600" cy="309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/>
            <a:r>
              <a:rPr lang="en-GB" sz="3200" b="1" dirty="0" smtClean="0">
                <a:solidFill>
                  <a:schemeClr val="bg1"/>
                </a:solidFill>
              </a:rPr>
              <a:t>Fixed </a:t>
            </a:r>
            <a:r>
              <a:rPr lang="en-GB" sz="3200" b="1" dirty="0" err="1" smtClean="0">
                <a:solidFill>
                  <a:schemeClr val="bg1"/>
                </a:solidFill>
              </a:rPr>
              <a:t>Mindset</a:t>
            </a:r>
            <a:r>
              <a:rPr lang="en-GB" sz="3200" b="1" dirty="0" smtClean="0">
                <a:solidFill>
                  <a:schemeClr val="bg1"/>
                </a:solidFill>
              </a:rPr>
              <a:t>                </a:t>
            </a:r>
            <a:r>
              <a:rPr lang="en-GB" sz="3200" dirty="0" smtClean="0">
                <a:solidFill>
                  <a:schemeClr val="bg1"/>
                </a:solidFill>
              </a:rPr>
              <a:t>	</a:t>
            </a:r>
            <a:r>
              <a:rPr lang="en-GB" sz="3200" b="1" dirty="0" smtClean="0">
                <a:solidFill>
                  <a:schemeClr val="bg1"/>
                </a:solidFill>
              </a:rPr>
              <a:t>Growth </a:t>
            </a:r>
            <a:r>
              <a:rPr lang="en-GB" sz="3200" b="1" dirty="0" err="1" smtClean="0">
                <a:solidFill>
                  <a:schemeClr val="bg1"/>
                </a:solidFill>
              </a:rPr>
              <a:t>Mindset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6982" y="1602241"/>
            <a:ext cx="4572000" cy="388414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prstClr val="white"/>
                </a:solidFill>
                <a:latin typeface="Calibri"/>
              </a:rPr>
              <a:t>The understanding is stable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prstClr val="white"/>
                </a:solidFill>
                <a:latin typeface="Calibri"/>
              </a:rPr>
              <a:t>I want to look clever!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prstClr val="white"/>
                </a:solidFill>
                <a:latin typeface="Calibri"/>
              </a:rPr>
              <a:t>Avoids challenges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prstClr val="white"/>
                </a:solidFill>
                <a:latin typeface="Calibri"/>
              </a:rPr>
              <a:t>Ready to give up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prstClr val="white"/>
                </a:solidFill>
                <a:latin typeface="Calibri"/>
              </a:rPr>
              <a:t>Cannot see the point of making an effort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prstClr val="white"/>
                </a:solidFill>
                <a:latin typeface="Calibri"/>
              </a:rPr>
              <a:t>Ignores constructive feedback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prstClr val="white"/>
                </a:solidFill>
                <a:latin typeface="Calibri"/>
              </a:rPr>
              <a:t>Likely to reach a ‘plateau’ early and to fail to realise his/her full potential</a:t>
            </a:r>
          </a:p>
        </p:txBody>
      </p:sp>
      <p:sp>
        <p:nvSpPr>
          <p:cNvPr id="5" name="Rectangle 4"/>
          <p:cNvSpPr/>
          <p:nvPr/>
        </p:nvSpPr>
        <p:spPr>
          <a:xfrm>
            <a:off x="4668982" y="1615827"/>
            <a:ext cx="4572000" cy="286847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prstClr val="white"/>
                </a:solidFill>
                <a:latin typeface="Calibri"/>
              </a:rPr>
              <a:t>The understanding expands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prstClr val="white"/>
                </a:solidFill>
                <a:latin typeface="Calibri"/>
              </a:rPr>
              <a:t>I want to learn more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prstClr val="white"/>
                </a:solidFill>
                <a:latin typeface="Calibri"/>
              </a:rPr>
              <a:t>Eager to accept a challenge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prstClr val="white"/>
                </a:solidFill>
                <a:latin typeface="Calibri"/>
              </a:rPr>
              <a:t>Ready to persevere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prstClr val="white"/>
                </a:solidFill>
                <a:latin typeface="Calibri"/>
              </a:rPr>
              <a:t>Understands that effort is required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prstClr val="white"/>
                </a:solidFill>
                <a:latin typeface="Calibri"/>
              </a:rPr>
              <a:t>Learns from </a:t>
            </a:r>
            <a:r>
              <a:rPr lang="en-GB" sz="2200" dirty="0" smtClean="0">
                <a:solidFill>
                  <a:prstClr val="white"/>
                </a:solidFill>
                <a:latin typeface="Calibri"/>
              </a:rPr>
              <a:t>criticism and feedback</a:t>
            </a:r>
            <a:endParaRPr lang="en-GB" sz="2200" dirty="0">
              <a:solidFill>
                <a:prstClr val="white"/>
              </a:solidFill>
              <a:latin typeface="Calibri"/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prstClr val="white"/>
                </a:solidFill>
                <a:latin typeface="Calibri"/>
              </a:rPr>
              <a:t>Attains high levels of achievement</a:t>
            </a:r>
          </a:p>
        </p:txBody>
      </p:sp>
    </p:spTree>
    <p:extLst>
      <p:ext uri="{BB962C8B-B14F-4D97-AF65-F5344CB8AC3E}">
        <p14:creationId xmlns:p14="http://schemas.microsoft.com/office/powerpoint/2010/main" val="276273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801813" y="773906"/>
            <a:ext cx="6656387" cy="804863"/>
          </a:xfrm>
        </p:spPr>
        <p:txBody>
          <a:bodyPr/>
          <a:lstStyle/>
          <a:p>
            <a:r>
              <a:rPr lang="en-GB" altLang="en-US" b="1" dirty="0" smtClean="0">
                <a:solidFill>
                  <a:schemeClr val="bg1"/>
                </a:solidFill>
              </a:rPr>
              <a:t>Teaching children to struggle!</a:t>
            </a:r>
            <a:endParaRPr lang="en-US" altLang="en-US" dirty="0" smtClean="0">
              <a:solidFill>
                <a:schemeClr val="bg1"/>
              </a:solidFill>
            </a:endParaRPr>
          </a:p>
        </p:txBody>
      </p:sp>
      <p:pic>
        <p:nvPicPr>
          <p:cNvPr id="1026" name="Picture 2" descr="Image result for growth mindset paper folding activi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156" y="2064471"/>
            <a:ext cx="5598680" cy="341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71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owth Mindset Activity (youtubemp4.to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89797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age result for successful failu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666" y="0"/>
            <a:ext cx="4047066" cy="607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74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073" y="501763"/>
            <a:ext cx="838661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b="1" u="sng" dirty="0">
                <a:solidFill>
                  <a:schemeClr val="bg1"/>
                </a:solidFill>
                <a:latin typeface="Calibri"/>
              </a:rPr>
              <a:t>Neuroplasticity</a:t>
            </a:r>
            <a:r>
              <a:rPr lang="en-GB" sz="4400" dirty="0">
                <a:solidFill>
                  <a:schemeClr val="bg1"/>
                </a:solidFill>
                <a:latin typeface="Calibri"/>
              </a:rPr>
              <a:t/>
            </a:r>
            <a:br>
              <a:rPr lang="en-GB" sz="4400" dirty="0">
                <a:solidFill>
                  <a:schemeClr val="bg1"/>
                </a:solidFill>
                <a:latin typeface="Calibri"/>
              </a:rPr>
            </a:br>
            <a:r>
              <a:rPr lang="en-GB" sz="4400" i="1" dirty="0">
                <a:solidFill>
                  <a:schemeClr val="bg1"/>
                </a:solidFill>
                <a:latin typeface="Calibri"/>
              </a:rPr>
              <a:t>“neurons that fire together wire together… and neurons that fire apart wire apart”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860" y="3572884"/>
            <a:ext cx="3151044" cy="224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47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uroplasticity (youtubemp4.to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4181" y="619990"/>
            <a:ext cx="8109527" cy="456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72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Presentation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F10701E9C2314B883407359C9F448B" ma:contentTypeVersion="4" ma:contentTypeDescription="Create a new document." ma:contentTypeScope="" ma:versionID="c369f3eb40f88606ea60dfcfc68c40d0">
  <xsd:schema xmlns:xsd="http://www.w3.org/2001/XMLSchema" xmlns:xs="http://www.w3.org/2001/XMLSchema" xmlns:p="http://schemas.microsoft.com/office/2006/metadata/properties" xmlns:ns2="d84c92c6-a397-4196-b2b3-6cd5fe25038a" xmlns:ns3="aecaaece-4df1-40a5-9974-c1fe6b526400" targetNamespace="http://schemas.microsoft.com/office/2006/metadata/properties" ma:root="true" ma:fieldsID="1bc78a1c51e496dbd8b521390981dc35" ns2:_="" ns3:_="">
    <xsd:import namespace="d84c92c6-a397-4196-b2b3-6cd5fe25038a"/>
    <xsd:import namespace="aecaaece-4df1-40a5-9974-c1fe6b52640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4c92c6-a397-4196-b2b3-6cd5fe25038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caaece-4df1-40a5-9974-c1fe6b5264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BEC63B9-2B6A-4868-84B4-2F67740AC8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84c92c6-a397-4196-b2b3-6cd5fe25038a"/>
    <ds:schemaRef ds:uri="aecaaece-4df1-40a5-9974-c1fe6b5264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F5D3400-CFF3-49D8-AB42-37E855361D2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Presentation1</Template>
  <TotalTime>408</TotalTime>
  <Words>916</Words>
  <Application>Microsoft Office PowerPoint</Application>
  <PresentationFormat>On-screen Show (4:3)</PresentationFormat>
  <Paragraphs>124</Paragraphs>
  <Slides>20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Presentation1</vt:lpstr>
      <vt:lpstr>PowerPoint Presentation</vt:lpstr>
      <vt:lpstr>Aims</vt:lpstr>
      <vt:lpstr>PowerPoint Presentation</vt:lpstr>
      <vt:lpstr>PowerPoint Presentation</vt:lpstr>
      <vt:lpstr>Teaching children to struggle!</vt:lpstr>
      <vt:lpstr>PowerPoint Presentation</vt:lpstr>
      <vt:lpstr>PowerPoint Presentation</vt:lpstr>
      <vt:lpstr>PowerPoint Presentation</vt:lpstr>
      <vt:lpstr>PowerPoint Presentation</vt:lpstr>
      <vt:lpstr>How do we respond …?</vt:lpstr>
      <vt:lpstr>Messages that children hear</vt:lpstr>
      <vt:lpstr>Feedback to pupils</vt:lpstr>
      <vt:lpstr>PowerPoint Presentation</vt:lpstr>
      <vt:lpstr>PowerPoint Presentation</vt:lpstr>
      <vt:lpstr>The Next Steps </vt:lpstr>
      <vt:lpstr>Classroom Strategies</vt:lpstr>
      <vt:lpstr>Classroom Activities </vt:lpstr>
      <vt:lpstr>The four purposes of the curriculum for Wales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frasercolel</dc:creator>
  <cp:lastModifiedBy>Adams, Hayley</cp:lastModifiedBy>
  <cp:revision>49</cp:revision>
  <dcterms:created xsi:type="dcterms:W3CDTF">2015-08-06T10:57:11Z</dcterms:created>
  <dcterms:modified xsi:type="dcterms:W3CDTF">2018-10-09T07:46:42Z</dcterms:modified>
</cp:coreProperties>
</file>