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561D09-FC45-4B16-9BAA-72D29AE51EAE}"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2490694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561D09-FC45-4B16-9BAA-72D29AE51EAE}"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221712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561D09-FC45-4B16-9BAA-72D29AE51EAE}"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9F7E-A93C-457B-A412-6D5FBFC8F17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12219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561D09-FC45-4B16-9BAA-72D29AE51EAE}"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2850901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561D09-FC45-4B16-9BAA-72D29AE51EAE}"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9F7E-A93C-457B-A412-6D5FBFC8F17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1855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561D09-FC45-4B16-9BAA-72D29AE51EAE}"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2499680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561D09-FC45-4B16-9BAA-72D29AE51EAE}"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74421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561D09-FC45-4B16-9BAA-72D29AE51EAE}"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3197793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561D09-FC45-4B16-9BAA-72D29AE51EAE}"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2931696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561D09-FC45-4B16-9BAA-72D29AE51EAE}"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55947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561D09-FC45-4B16-9BAA-72D29AE51EAE}"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145144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561D09-FC45-4B16-9BAA-72D29AE51EAE}" type="datetimeFigureOut">
              <a:rPr lang="en-US" smtClean="0"/>
              <a:t>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294270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561D09-FC45-4B16-9BAA-72D29AE51EAE}" type="datetimeFigureOut">
              <a:rPr lang="en-US" smtClean="0"/>
              <a:t>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4225484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61D09-FC45-4B16-9BAA-72D29AE51EAE}" type="datetimeFigureOut">
              <a:rPr lang="en-US" smtClean="0"/>
              <a:t>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109320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561D09-FC45-4B16-9BAA-72D29AE51EAE}"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4281120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3561D09-FC45-4B16-9BAA-72D29AE51EAE}"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E9F7E-A93C-457B-A412-6D5FBFC8F170}" type="slidenum">
              <a:rPr lang="en-US" smtClean="0"/>
              <a:t>‹#›</a:t>
            </a:fld>
            <a:endParaRPr lang="en-US"/>
          </a:p>
        </p:txBody>
      </p:sp>
    </p:spTree>
    <p:extLst>
      <p:ext uri="{BB962C8B-B14F-4D97-AF65-F5344CB8AC3E}">
        <p14:creationId xmlns:p14="http://schemas.microsoft.com/office/powerpoint/2010/main" val="1103528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3561D09-FC45-4B16-9BAA-72D29AE51EAE}" type="datetimeFigureOut">
              <a:rPr lang="en-US" smtClean="0"/>
              <a:t>2/18/2021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DE9F7E-A93C-457B-A412-6D5FBFC8F170}" type="slidenum">
              <a:rPr lang="en-US" smtClean="0"/>
              <a:t>‹#›</a:t>
            </a:fld>
            <a:endParaRPr lang="en-US"/>
          </a:p>
        </p:txBody>
      </p:sp>
    </p:spTree>
    <p:extLst>
      <p:ext uri="{BB962C8B-B14F-4D97-AF65-F5344CB8AC3E}">
        <p14:creationId xmlns:p14="http://schemas.microsoft.com/office/powerpoint/2010/main" val="207367583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8.jpg"/><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10.jpg"/><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33650" y="838200"/>
            <a:ext cx="6524625" cy="809625"/>
          </a:xfrm>
        </p:spPr>
        <p:txBody>
          <a:bodyPr/>
          <a:lstStyle/>
          <a:p>
            <a:r>
              <a:rPr lang="en-US" dirty="0" smtClean="0"/>
              <a:t>Situation 1: Lower leg fracture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6725" y="1647825"/>
            <a:ext cx="3790950" cy="2384193"/>
          </a:xfrm>
          <a:prstGeom prst="rect">
            <a:avLst/>
          </a:prstGeom>
        </p:spPr>
      </p:pic>
      <p:sp>
        <p:nvSpPr>
          <p:cNvPr id="6" name="Rectangle 5"/>
          <p:cNvSpPr/>
          <p:nvPr/>
        </p:nvSpPr>
        <p:spPr>
          <a:xfrm>
            <a:off x="6807424" y="1809977"/>
            <a:ext cx="4851175" cy="47643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lang="en-US" dirty="0" smtClean="0">
                <a:solidFill>
                  <a:schemeClr val="tx1"/>
                </a:solidFill>
              </a:rPr>
              <a:t>-What has happened?</a:t>
            </a:r>
          </a:p>
          <a:p>
            <a:r>
              <a:rPr lang="en-US" dirty="0">
                <a:solidFill>
                  <a:schemeClr val="accent2"/>
                </a:solidFill>
              </a:rPr>
              <a:t>The girl fell on the </a:t>
            </a:r>
            <a:r>
              <a:rPr lang="en-US" dirty="0" smtClean="0">
                <a:solidFill>
                  <a:schemeClr val="accent2"/>
                </a:solidFill>
              </a:rPr>
              <a:t>stair</a:t>
            </a:r>
          </a:p>
          <a:p>
            <a:endParaRPr lang="en-US" dirty="0">
              <a:solidFill>
                <a:schemeClr val="accent2"/>
              </a:solidFill>
            </a:endParaRPr>
          </a:p>
          <a:p>
            <a:endParaRPr lang="en-US" dirty="0" smtClean="0">
              <a:solidFill>
                <a:schemeClr val="accent2"/>
              </a:solidFill>
            </a:endParaRPr>
          </a:p>
          <a:p>
            <a:r>
              <a:rPr lang="en-US" dirty="0" smtClean="0">
                <a:solidFill>
                  <a:schemeClr val="tx1"/>
                </a:solidFill>
              </a:rPr>
              <a:t>-</a:t>
            </a:r>
            <a:r>
              <a:rPr lang="en-US" dirty="0" smtClean="0">
                <a:solidFill>
                  <a:schemeClr val="tx1"/>
                </a:solidFill>
              </a:rPr>
              <a:t>How</a:t>
            </a:r>
            <a:r>
              <a:rPr lang="en-US" dirty="0" smtClean="0">
                <a:solidFill>
                  <a:schemeClr val="tx1"/>
                </a:solidFill>
              </a:rPr>
              <a:t> has </a:t>
            </a:r>
            <a:r>
              <a:rPr lang="en-US" dirty="0" smtClean="0">
                <a:solidFill>
                  <a:schemeClr val="tx1"/>
                </a:solidFill>
              </a:rPr>
              <a:t>happen?</a:t>
            </a:r>
          </a:p>
          <a:p>
            <a:r>
              <a:rPr lang="en-US" dirty="0">
                <a:solidFill>
                  <a:schemeClr val="accent2"/>
                </a:solidFill>
              </a:rPr>
              <a:t>the girl </a:t>
            </a:r>
            <a:r>
              <a:rPr lang="en-US" dirty="0" smtClean="0">
                <a:solidFill>
                  <a:schemeClr val="accent2"/>
                </a:solidFill>
              </a:rPr>
              <a:t>was running, she stumbled </a:t>
            </a:r>
            <a:r>
              <a:rPr lang="en-US" dirty="0">
                <a:solidFill>
                  <a:schemeClr val="accent2"/>
                </a:solidFill>
              </a:rPr>
              <a:t>on the stairs and </a:t>
            </a:r>
            <a:r>
              <a:rPr lang="en-US" dirty="0" smtClean="0">
                <a:solidFill>
                  <a:schemeClr val="accent2"/>
                </a:solidFill>
              </a:rPr>
              <a:t>fell. She broke her leg</a:t>
            </a:r>
            <a:endParaRPr lang="en-US" dirty="0" smtClean="0">
              <a:solidFill>
                <a:schemeClr val="accent2"/>
              </a:solidFill>
            </a:endParaRPr>
          </a:p>
          <a:p>
            <a:endParaRPr lang="en-US" dirty="0">
              <a:solidFill>
                <a:schemeClr val="accent2"/>
              </a:solidFill>
            </a:endParaRPr>
          </a:p>
          <a:p>
            <a:r>
              <a:rPr lang="en-US" dirty="0" smtClean="0">
                <a:solidFill>
                  <a:schemeClr val="accent2"/>
                </a:solidFill>
              </a:rPr>
              <a:t>-</a:t>
            </a:r>
            <a:r>
              <a:rPr lang="et-EE" dirty="0" smtClean="0">
                <a:solidFill>
                  <a:schemeClr val="tx1"/>
                </a:solidFill>
              </a:rPr>
              <a:t>What </a:t>
            </a:r>
            <a:r>
              <a:rPr lang="et-EE" dirty="0">
                <a:solidFill>
                  <a:schemeClr val="tx1"/>
                </a:solidFill>
              </a:rPr>
              <a:t>could have been done to prevent this </a:t>
            </a:r>
            <a:r>
              <a:rPr lang="et-EE" dirty="0" smtClean="0">
                <a:solidFill>
                  <a:schemeClr val="tx1"/>
                </a:solidFill>
              </a:rPr>
              <a:t>accident</a:t>
            </a:r>
            <a:r>
              <a:rPr lang="en-US" dirty="0" smtClean="0">
                <a:solidFill>
                  <a:schemeClr val="tx1"/>
                </a:solidFill>
              </a:rPr>
              <a:t>?</a:t>
            </a:r>
          </a:p>
          <a:p>
            <a:r>
              <a:rPr lang="en-US" dirty="0">
                <a:solidFill>
                  <a:schemeClr val="accent2"/>
                </a:solidFill>
              </a:rPr>
              <a:t>When children run, they should be careful, especially in places where there are stairs in the </a:t>
            </a:r>
            <a:r>
              <a:rPr lang="en-US" dirty="0" smtClean="0">
                <a:solidFill>
                  <a:schemeClr val="accent2"/>
                </a:solidFill>
              </a:rPr>
              <a:t>yard</a:t>
            </a:r>
            <a:r>
              <a:rPr lang="mk-MK" dirty="0" smtClean="0">
                <a:solidFill>
                  <a:schemeClr val="accent2"/>
                </a:solidFill>
              </a:rPr>
              <a:t>.</a:t>
            </a:r>
            <a:r>
              <a:rPr lang="en-US" dirty="0">
                <a:solidFill>
                  <a:schemeClr val="accent2"/>
                </a:solidFill>
              </a:rPr>
              <a:t> Talk to children about the dangers of uncontrolled running in places that are not </a:t>
            </a:r>
            <a:r>
              <a:rPr lang="en-US" dirty="0" smtClean="0">
                <a:solidFill>
                  <a:schemeClr val="accent2"/>
                </a:solidFill>
              </a:rPr>
              <a:t>flat</a:t>
            </a:r>
            <a:endParaRPr lang="en-US" dirty="0">
              <a:solidFill>
                <a:schemeClr val="accent2"/>
              </a:solidFill>
            </a:endParaRPr>
          </a:p>
          <a:p>
            <a:endParaRPr lang="en-US" dirty="0">
              <a:solidFill>
                <a:schemeClr val="accent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1911" y="78009"/>
            <a:ext cx="3076575" cy="90487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72581"/>
            <a:ext cx="2943225" cy="1596581"/>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87726" y="4202791"/>
            <a:ext cx="3654427" cy="2371497"/>
          </a:xfrm>
          <a:prstGeom prst="rect">
            <a:avLst/>
          </a:prstGeom>
        </p:spPr>
      </p:pic>
    </p:spTree>
    <p:extLst>
      <p:ext uri="{BB962C8B-B14F-4D97-AF65-F5344CB8AC3E}">
        <p14:creationId xmlns:p14="http://schemas.microsoft.com/office/powerpoint/2010/main" val="96135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0" y="942976"/>
            <a:ext cx="6873702" cy="762000"/>
          </a:xfrm>
        </p:spPr>
        <p:txBody>
          <a:bodyPr>
            <a:normAutofit/>
          </a:bodyPr>
          <a:lstStyle/>
          <a:p>
            <a:pPr algn="ctr"/>
            <a:r>
              <a:rPr lang="en-US" dirty="0" smtClean="0"/>
              <a:t>Situation 2: Bleeding </a:t>
            </a:r>
            <a:endParaRPr lang="en-US" dirty="0"/>
          </a:p>
        </p:txBody>
      </p:sp>
      <p:pic>
        <p:nvPicPr>
          <p:cNvPr id="3" name="Picture 2"/>
          <p:cNvPicPr>
            <a:picLocks noChangeAspect="1"/>
          </p:cNvPicPr>
          <p:nvPr/>
        </p:nvPicPr>
        <p:blipFill>
          <a:blip r:embed="rId2"/>
          <a:stretch>
            <a:fillRect/>
          </a:stretch>
        </p:blipFill>
        <p:spPr>
          <a:xfrm>
            <a:off x="0" y="0"/>
            <a:ext cx="2944623" cy="1597290"/>
          </a:xfrm>
          <a:prstGeom prst="rect">
            <a:avLst/>
          </a:prstGeom>
        </p:spPr>
      </p:pic>
      <p:pic>
        <p:nvPicPr>
          <p:cNvPr id="4" name="Picture 3"/>
          <p:cNvPicPr>
            <a:picLocks noChangeAspect="1"/>
          </p:cNvPicPr>
          <p:nvPr/>
        </p:nvPicPr>
        <p:blipFill>
          <a:blip r:embed="rId3"/>
          <a:stretch>
            <a:fillRect/>
          </a:stretch>
        </p:blipFill>
        <p:spPr>
          <a:xfrm>
            <a:off x="8966701" y="158456"/>
            <a:ext cx="3078747" cy="90228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6325" y="1628777"/>
            <a:ext cx="3036302" cy="4210048"/>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8149" y="1704976"/>
            <a:ext cx="2752725" cy="4057650"/>
          </a:xfrm>
          <a:prstGeom prst="rect">
            <a:avLst/>
          </a:prstGeom>
        </p:spPr>
      </p:pic>
      <p:sp>
        <p:nvSpPr>
          <p:cNvPr id="7" name="Rectangle 6"/>
          <p:cNvSpPr/>
          <p:nvPr/>
        </p:nvSpPr>
        <p:spPr>
          <a:xfrm>
            <a:off x="3810000" y="1781175"/>
            <a:ext cx="4105275" cy="5076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en-US" dirty="0" smtClean="0"/>
              <a:t>What has happened?</a:t>
            </a:r>
          </a:p>
          <a:p>
            <a:r>
              <a:rPr lang="en-US" dirty="0" smtClean="0">
                <a:solidFill>
                  <a:schemeClr val="tx1"/>
                </a:solidFill>
              </a:rPr>
              <a:t>The girl cut her finger with</a:t>
            </a:r>
            <a:r>
              <a:rPr lang="mk-MK" dirty="0" smtClean="0">
                <a:solidFill>
                  <a:schemeClr val="tx1"/>
                </a:solidFill>
              </a:rPr>
              <a:t> </a:t>
            </a:r>
            <a:r>
              <a:rPr lang="en-US" dirty="0" smtClean="0">
                <a:solidFill>
                  <a:schemeClr val="tx1"/>
                </a:solidFill>
              </a:rPr>
              <a:t>scissors</a:t>
            </a:r>
            <a:endParaRPr lang="mk-MK" dirty="0" smtClean="0">
              <a:solidFill>
                <a:schemeClr val="tx1"/>
              </a:solidFill>
            </a:endParaRPr>
          </a:p>
          <a:p>
            <a:endParaRPr lang="mk-MK" dirty="0">
              <a:solidFill>
                <a:schemeClr val="tx1"/>
              </a:solidFill>
            </a:endParaRPr>
          </a:p>
          <a:p>
            <a:pPr marL="285750" indent="-285750">
              <a:buFontTx/>
              <a:buChar char="-"/>
            </a:pPr>
            <a:r>
              <a:rPr lang="en-US" dirty="0" smtClean="0">
                <a:solidFill>
                  <a:schemeClr val="bg1"/>
                </a:solidFill>
              </a:rPr>
              <a:t>How has happened?</a:t>
            </a:r>
          </a:p>
          <a:p>
            <a:r>
              <a:rPr lang="en-US" dirty="0" smtClean="0">
                <a:solidFill>
                  <a:schemeClr val="tx1"/>
                </a:solidFill>
              </a:rPr>
              <a:t>She </a:t>
            </a:r>
            <a:r>
              <a:rPr lang="en-US" dirty="0">
                <a:solidFill>
                  <a:schemeClr val="tx1"/>
                </a:solidFill>
              </a:rPr>
              <a:t>cut </a:t>
            </a:r>
            <a:r>
              <a:rPr lang="en-US" dirty="0" smtClean="0">
                <a:solidFill>
                  <a:schemeClr val="tx1"/>
                </a:solidFill>
              </a:rPr>
              <a:t>with scissors the </a:t>
            </a:r>
            <a:r>
              <a:rPr lang="en-US" dirty="0">
                <a:solidFill>
                  <a:schemeClr val="tx1"/>
                </a:solidFill>
              </a:rPr>
              <a:t>butterfly </a:t>
            </a:r>
            <a:r>
              <a:rPr lang="en-US" dirty="0" smtClean="0">
                <a:solidFill>
                  <a:schemeClr val="tx1"/>
                </a:solidFill>
              </a:rPr>
              <a:t>she </a:t>
            </a:r>
            <a:r>
              <a:rPr lang="en-US" dirty="0">
                <a:solidFill>
                  <a:schemeClr val="tx1"/>
                </a:solidFill>
              </a:rPr>
              <a:t>had drawn </a:t>
            </a:r>
            <a:r>
              <a:rPr lang="en-US" dirty="0" smtClean="0">
                <a:solidFill>
                  <a:schemeClr val="tx1"/>
                </a:solidFill>
              </a:rPr>
              <a:t> </a:t>
            </a:r>
            <a:r>
              <a:rPr lang="en-US" dirty="0">
                <a:solidFill>
                  <a:schemeClr val="tx1"/>
                </a:solidFill>
              </a:rPr>
              <a:t>and painted it on </a:t>
            </a:r>
            <a:r>
              <a:rPr lang="en-US" dirty="0" smtClean="0">
                <a:solidFill>
                  <a:schemeClr val="tx1"/>
                </a:solidFill>
              </a:rPr>
              <a:t>paper</a:t>
            </a:r>
            <a:r>
              <a:rPr lang="en-US" dirty="0">
                <a:solidFill>
                  <a:schemeClr val="tx1"/>
                </a:solidFill>
              </a:rPr>
              <a:t> </a:t>
            </a:r>
            <a:r>
              <a:rPr lang="en-US" dirty="0" smtClean="0">
                <a:solidFill>
                  <a:schemeClr val="tx1"/>
                </a:solidFill>
              </a:rPr>
              <a:t>.</a:t>
            </a:r>
          </a:p>
          <a:p>
            <a:endParaRPr lang="en-US" dirty="0">
              <a:solidFill>
                <a:schemeClr val="tx1"/>
              </a:solidFill>
            </a:endParaRPr>
          </a:p>
          <a:p>
            <a:pPr marL="285750" indent="-285750">
              <a:buFontTx/>
              <a:buChar char="-"/>
            </a:pPr>
            <a:r>
              <a:rPr lang="et-EE" dirty="0" smtClean="0">
                <a:solidFill>
                  <a:schemeClr val="bg1"/>
                </a:solidFill>
              </a:rPr>
              <a:t>What </a:t>
            </a:r>
            <a:r>
              <a:rPr lang="et-EE" dirty="0">
                <a:solidFill>
                  <a:schemeClr val="bg1"/>
                </a:solidFill>
              </a:rPr>
              <a:t>could have been done to prevent this accident</a:t>
            </a:r>
            <a:r>
              <a:rPr lang="en-US" dirty="0" smtClean="0">
                <a:solidFill>
                  <a:schemeClr val="bg1"/>
                </a:solidFill>
              </a:rPr>
              <a:t>?</a:t>
            </a:r>
          </a:p>
          <a:p>
            <a:r>
              <a:rPr lang="en-US" dirty="0">
                <a:solidFill>
                  <a:schemeClr val="tx1"/>
                </a:solidFill>
              </a:rPr>
              <a:t>Cutting with scissors is an activity that children love to do. sometimes due to carelessness they happen to be cut. Children will need to be told that scissors can be dangerous if not handled properly</a:t>
            </a:r>
          </a:p>
          <a:p>
            <a:r>
              <a:rPr lang="en-US" dirty="0" smtClean="0">
                <a:solidFill>
                  <a:schemeClr val="tx1"/>
                </a:solidFill>
              </a:rPr>
              <a:t> </a:t>
            </a:r>
            <a:endParaRPr lang="mk-MK" dirty="0">
              <a:solidFill>
                <a:schemeClr val="tx1"/>
              </a:solidFill>
            </a:endParaRPr>
          </a:p>
          <a:p>
            <a:endParaRPr lang="en-US" dirty="0" smtClean="0"/>
          </a:p>
          <a:p>
            <a:r>
              <a:rPr lang="mk-MK" dirty="0" smtClean="0"/>
              <a:t> </a:t>
            </a:r>
            <a:endParaRPr lang="en-US" dirty="0"/>
          </a:p>
        </p:txBody>
      </p:sp>
    </p:spTree>
    <p:extLst>
      <p:ext uri="{BB962C8B-B14F-4D97-AF65-F5344CB8AC3E}">
        <p14:creationId xmlns:p14="http://schemas.microsoft.com/office/powerpoint/2010/main" val="399147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6024" y="952500"/>
            <a:ext cx="6787977" cy="977900"/>
          </a:xfrm>
        </p:spPr>
        <p:txBody>
          <a:bodyPr/>
          <a:lstStyle/>
          <a:p>
            <a:pPr algn="ctr"/>
            <a:r>
              <a:rPr lang="en-US" dirty="0" smtClean="0"/>
              <a:t>Situation 3:Choking </a:t>
            </a:r>
            <a:r>
              <a:rPr lang="en-US" dirty="0"/>
              <a:t>with food</a:t>
            </a:r>
          </a:p>
        </p:txBody>
      </p:sp>
      <p:pic>
        <p:nvPicPr>
          <p:cNvPr id="3" name="Picture 2"/>
          <p:cNvPicPr>
            <a:picLocks noChangeAspect="1"/>
          </p:cNvPicPr>
          <p:nvPr/>
        </p:nvPicPr>
        <p:blipFill>
          <a:blip r:embed="rId2"/>
          <a:stretch>
            <a:fillRect/>
          </a:stretch>
        </p:blipFill>
        <p:spPr>
          <a:xfrm>
            <a:off x="0" y="104775"/>
            <a:ext cx="2944623" cy="1597290"/>
          </a:xfrm>
          <a:prstGeom prst="rect">
            <a:avLst/>
          </a:prstGeom>
        </p:spPr>
      </p:pic>
      <p:pic>
        <p:nvPicPr>
          <p:cNvPr id="4" name="Picture 3"/>
          <p:cNvPicPr>
            <a:picLocks noChangeAspect="1"/>
          </p:cNvPicPr>
          <p:nvPr/>
        </p:nvPicPr>
        <p:blipFill>
          <a:blip r:embed="rId3"/>
          <a:stretch>
            <a:fillRect/>
          </a:stretch>
        </p:blipFill>
        <p:spPr>
          <a:xfrm>
            <a:off x="8681278" y="114300"/>
            <a:ext cx="3078747" cy="90228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7648" y="2531034"/>
            <a:ext cx="2466975" cy="318135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1887" y="2531034"/>
            <a:ext cx="2514600" cy="3038475"/>
          </a:xfrm>
          <a:prstGeom prst="rect">
            <a:avLst/>
          </a:prstGeom>
        </p:spPr>
      </p:pic>
      <p:sp>
        <p:nvSpPr>
          <p:cNvPr id="7" name="Rectangle 6"/>
          <p:cNvSpPr/>
          <p:nvPr/>
        </p:nvSpPr>
        <p:spPr>
          <a:xfrm>
            <a:off x="6457949" y="1600199"/>
            <a:ext cx="5302075" cy="5324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What has happened?</a:t>
            </a:r>
          </a:p>
          <a:p>
            <a:r>
              <a:rPr lang="en-US" dirty="0">
                <a:solidFill>
                  <a:schemeClr val="tx1"/>
                </a:solidFill>
              </a:rPr>
              <a:t>The child began to </a:t>
            </a:r>
            <a:r>
              <a:rPr lang="en-US" dirty="0" smtClean="0">
                <a:solidFill>
                  <a:schemeClr val="tx1"/>
                </a:solidFill>
              </a:rPr>
              <a:t>choke</a:t>
            </a:r>
            <a:endParaRPr lang="mk-MK" dirty="0" smtClean="0">
              <a:solidFill>
                <a:schemeClr val="tx1"/>
              </a:solidFill>
            </a:endParaRPr>
          </a:p>
          <a:p>
            <a:endParaRPr lang="mk-MK" dirty="0">
              <a:solidFill>
                <a:schemeClr val="tx1"/>
              </a:solidFill>
            </a:endParaRPr>
          </a:p>
          <a:p>
            <a:pPr marL="285750" indent="-285750">
              <a:buFontTx/>
              <a:buChar char="-"/>
            </a:pPr>
            <a:r>
              <a:rPr lang="en-US" dirty="0" smtClean="0">
                <a:solidFill>
                  <a:schemeClr val="bg1"/>
                </a:solidFill>
              </a:rPr>
              <a:t>How </a:t>
            </a:r>
            <a:r>
              <a:rPr lang="en-US" dirty="0">
                <a:solidFill>
                  <a:schemeClr val="bg1"/>
                </a:solidFill>
              </a:rPr>
              <a:t>has happened</a:t>
            </a:r>
            <a:r>
              <a:rPr lang="en-US" dirty="0" smtClean="0">
                <a:solidFill>
                  <a:schemeClr val="bg1"/>
                </a:solidFill>
              </a:rPr>
              <a:t>?</a:t>
            </a:r>
            <a:endParaRPr lang="mk-MK" dirty="0" smtClean="0">
              <a:solidFill>
                <a:schemeClr val="bg1"/>
              </a:solidFill>
            </a:endParaRPr>
          </a:p>
          <a:p>
            <a:r>
              <a:rPr lang="en-US" dirty="0">
                <a:solidFill>
                  <a:schemeClr val="tx1"/>
                </a:solidFill>
              </a:rPr>
              <a:t>During the snack the child ate a tangerine. </a:t>
            </a:r>
            <a:r>
              <a:rPr lang="en-US" dirty="0" smtClean="0">
                <a:solidFill>
                  <a:schemeClr val="tx1"/>
                </a:solidFill>
              </a:rPr>
              <a:t>Small piece </a:t>
            </a:r>
            <a:r>
              <a:rPr lang="en-US" dirty="0">
                <a:solidFill>
                  <a:schemeClr val="tx1"/>
                </a:solidFill>
              </a:rPr>
              <a:t>of the </a:t>
            </a:r>
            <a:r>
              <a:rPr lang="en-US" dirty="0" smtClean="0">
                <a:solidFill>
                  <a:schemeClr val="tx1"/>
                </a:solidFill>
              </a:rPr>
              <a:t>tangerine </a:t>
            </a:r>
            <a:r>
              <a:rPr lang="en-US" dirty="0">
                <a:solidFill>
                  <a:schemeClr val="tx1"/>
                </a:solidFill>
              </a:rPr>
              <a:t>stopped in his </a:t>
            </a:r>
            <a:r>
              <a:rPr lang="en-US" dirty="0" smtClean="0">
                <a:solidFill>
                  <a:schemeClr val="tx1"/>
                </a:solidFill>
              </a:rPr>
              <a:t>throat.</a:t>
            </a:r>
          </a:p>
          <a:p>
            <a:endParaRPr lang="en-US" dirty="0" smtClean="0">
              <a:solidFill>
                <a:schemeClr val="tx1"/>
              </a:solidFill>
            </a:endParaRPr>
          </a:p>
          <a:p>
            <a:pPr marL="285750" indent="-285750">
              <a:buFontTx/>
              <a:buChar char="-"/>
            </a:pPr>
            <a:r>
              <a:rPr lang="et-EE" dirty="0" smtClean="0">
                <a:solidFill>
                  <a:schemeClr val="bg1"/>
                </a:solidFill>
              </a:rPr>
              <a:t>What </a:t>
            </a:r>
            <a:r>
              <a:rPr lang="et-EE" dirty="0">
                <a:solidFill>
                  <a:schemeClr val="bg1"/>
                </a:solidFill>
              </a:rPr>
              <a:t>could have been done to prevent this accident</a:t>
            </a:r>
            <a:r>
              <a:rPr lang="en-US" dirty="0" smtClean="0">
                <a:solidFill>
                  <a:schemeClr val="bg1"/>
                </a:solidFill>
              </a:rPr>
              <a:t>?</a:t>
            </a:r>
          </a:p>
          <a:p>
            <a:r>
              <a:rPr lang="en-US" dirty="0">
                <a:solidFill>
                  <a:schemeClr val="tx1"/>
                </a:solidFill>
              </a:rPr>
              <a:t>Children often talk to each other at </a:t>
            </a:r>
            <a:r>
              <a:rPr lang="en-US" dirty="0" smtClean="0">
                <a:solidFill>
                  <a:schemeClr val="tx1"/>
                </a:solidFill>
              </a:rPr>
              <a:t>during the lunch time without </a:t>
            </a:r>
            <a:r>
              <a:rPr lang="en-US" dirty="0">
                <a:solidFill>
                  <a:schemeClr val="tx1"/>
                </a:solidFill>
              </a:rPr>
              <a:t>paying attention to the food while chewing and </a:t>
            </a:r>
            <a:r>
              <a:rPr lang="en-US" dirty="0" smtClean="0">
                <a:solidFill>
                  <a:schemeClr val="tx1"/>
                </a:solidFill>
              </a:rPr>
              <a:t>swallowing it. </a:t>
            </a:r>
            <a:r>
              <a:rPr lang="en-US" dirty="0">
                <a:solidFill>
                  <a:schemeClr val="tx1"/>
                </a:solidFill>
              </a:rPr>
              <a:t>Unfortunately, this </a:t>
            </a:r>
            <a:r>
              <a:rPr lang="en-US" dirty="0" smtClean="0">
                <a:solidFill>
                  <a:schemeClr val="tx1"/>
                </a:solidFill>
              </a:rPr>
              <a:t>situations are happening. </a:t>
            </a:r>
            <a:r>
              <a:rPr lang="en-US" dirty="0">
                <a:solidFill>
                  <a:schemeClr val="tx1"/>
                </a:solidFill>
              </a:rPr>
              <a:t>Then we are </a:t>
            </a:r>
            <a:r>
              <a:rPr lang="en-US" dirty="0" smtClean="0">
                <a:solidFill>
                  <a:schemeClr val="tx1"/>
                </a:solidFill>
              </a:rPr>
              <a:t>discussing</a:t>
            </a:r>
            <a:r>
              <a:rPr lang="mk-MK" dirty="0" smtClean="0">
                <a:solidFill>
                  <a:schemeClr val="tx1"/>
                </a:solidFill>
              </a:rPr>
              <a:t> </a:t>
            </a:r>
            <a:r>
              <a:rPr lang="en-US" dirty="0" smtClean="0">
                <a:solidFill>
                  <a:schemeClr val="tx1"/>
                </a:solidFill>
              </a:rPr>
              <a:t>with </a:t>
            </a:r>
            <a:r>
              <a:rPr lang="en-US" dirty="0">
                <a:solidFill>
                  <a:schemeClr val="tx1"/>
                </a:solidFill>
              </a:rPr>
              <a:t>the children at least while they are having lunch to refrain from talking.</a:t>
            </a:r>
          </a:p>
          <a:p>
            <a:pPr marL="285750" indent="-285750">
              <a:buFontTx/>
              <a:buChar char="-"/>
            </a:pPr>
            <a:endParaRPr lang="en-US" dirty="0">
              <a:solidFill>
                <a:schemeClr val="bg1"/>
              </a:solidFill>
            </a:endParaRPr>
          </a:p>
          <a:p>
            <a:endParaRPr lang="en-US" dirty="0">
              <a:solidFill>
                <a:schemeClr val="tx1"/>
              </a:solidFill>
            </a:endParaRPr>
          </a:p>
          <a:p>
            <a:endParaRPr lang="en-US" dirty="0">
              <a:solidFill>
                <a:schemeClr val="tx1"/>
              </a:solidFill>
            </a:endParaRPr>
          </a:p>
          <a:p>
            <a:endParaRPr lang="en-US" dirty="0">
              <a:solidFill>
                <a:schemeClr val="bg1"/>
              </a:solidFill>
            </a:endParaRPr>
          </a:p>
        </p:txBody>
      </p:sp>
    </p:spTree>
    <p:extLst>
      <p:ext uri="{BB962C8B-B14F-4D97-AF65-F5344CB8AC3E}">
        <p14:creationId xmlns:p14="http://schemas.microsoft.com/office/powerpoint/2010/main" val="20649197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145</TotalTime>
  <Words>264</Words>
  <Application>Microsoft Office PowerPoint</Application>
  <PresentationFormat>Widescreen</PresentationFormat>
  <Paragraphs>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Trebuchet MS</vt:lpstr>
      <vt:lpstr>Wingdings 3</vt:lpstr>
      <vt:lpstr>Facet</vt:lpstr>
      <vt:lpstr>Situation 1: Lower leg fracture</vt:lpstr>
      <vt:lpstr>Situation 2: Bleeding </vt:lpstr>
      <vt:lpstr>Situation 3:Choking with food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 1: Lower leg fracture</dc:title>
  <dc:creator>marija</dc:creator>
  <cp:lastModifiedBy>marija</cp:lastModifiedBy>
  <cp:revision>13</cp:revision>
  <dcterms:created xsi:type="dcterms:W3CDTF">2021-02-18T09:04:13Z</dcterms:created>
  <dcterms:modified xsi:type="dcterms:W3CDTF">2021-02-18T17:32:32Z</dcterms:modified>
</cp:coreProperties>
</file>