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2520360" y="222480"/>
            <a:ext cx="5111640" cy="77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sng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Silk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-182640" y="1047200"/>
            <a:ext cx="9504000" cy="44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silk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natural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protein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fiber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animal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origin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576312" y="1427911"/>
            <a:ext cx="89280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Animal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silkworm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larva or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caterpillar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the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domestic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silkmoth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Bombyx mori.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21608" y="2152234"/>
            <a:ext cx="8856000" cy="44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silk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composed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proteins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: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fibroin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fr-FR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sericin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155016" y="2999533"/>
            <a:ext cx="1944000" cy="44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sng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Fibroin</a:t>
            </a:r>
            <a:r>
              <a:rPr lang="fr-FR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: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421608" y="5352461"/>
            <a:ext cx="2448000" cy="44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u="sng" strike="noStrik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Sericin</a:t>
            </a:r>
            <a:r>
              <a:rPr lang="fr-FR" sz="2000" b="0" strike="noStrik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: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6350" r="6888" b="53382"/>
          <a:stretch/>
        </p:blipFill>
        <p:spPr>
          <a:xfrm>
            <a:off x="779899" y="3430308"/>
            <a:ext cx="632329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2188" r="18803" b="64403"/>
          <a:stretch/>
        </p:blipFill>
        <p:spPr>
          <a:xfrm>
            <a:off x="2520354" y="5800200"/>
            <a:ext cx="5455543" cy="11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u="sng" dirty="0" err="1">
                <a:latin typeface="Comic Sans MS"/>
                <a:ea typeface="Comic Sans MS"/>
                <a:cs typeface="Comic Sans MS"/>
                <a:sym typeface="Comic Sans MS"/>
              </a:rPr>
              <a:t>Silk</a:t>
            </a:r>
            <a:endParaRPr sz="4400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3014600" y="2179775"/>
            <a:ext cx="20406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GLYCINE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3014600" y="4050375"/>
            <a:ext cx="19632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ALANINE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3076425" y="6663025"/>
            <a:ext cx="21180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latin typeface="Comic Sans MS"/>
                <a:ea typeface="Comic Sans MS"/>
                <a:cs typeface="Comic Sans MS"/>
                <a:sym typeface="Comic Sans MS"/>
              </a:rPr>
              <a:t>SERINE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5162650" y="1645275"/>
            <a:ext cx="4413000" cy="5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 dirty="0">
                <a:latin typeface="Comic Sans MS"/>
                <a:ea typeface="Comic Sans MS"/>
                <a:cs typeface="Comic Sans MS"/>
                <a:sym typeface="Comic Sans MS"/>
              </a:rPr>
              <a:t>Uses of </a:t>
            </a:r>
            <a:r>
              <a:rPr lang="fr-FR" sz="2000" u="sng" dirty="0" err="1">
                <a:latin typeface="Comic Sans MS"/>
                <a:ea typeface="Comic Sans MS"/>
                <a:cs typeface="Comic Sans MS"/>
                <a:sym typeface="Comic Sans MS"/>
              </a:rPr>
              <a:t>fibroin</a:t>
            </a:r>
            <a:r>
              <a:rPr lang="fr-FR" sz="2000" u="sng" dirty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65% of the thread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High </a:t>
            </a:r>
            <a:r>
              <a:rPr lang="fr-FR" sz="2000" dirty="0" err="1">
                <a:latin typeface="Comic Sans MS"/>
                <a:ea typeface="Comic Sans MS"/>
                <a:cs typeface="Comic Sans MS"/>
                <a:sym typeface="Comic Sans MS"/>
              </a:rPr>
              <a:t>resistance</a:t>
            </a: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fr-FR" sz="2000" dirty="0" err="1">
                <a:latin typeface="Comic Sans MS"/>
                <a:ea typeface="Comic Sans MS"/>
                <a:cs typeface="Comic Sans MS"/>
                <a:sym typeface="Comic Sans MS"/>
              </a:rPr>
              <a:t>ruggedness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Flexible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 dirty="0">
                <a:latin typeface="Comic Sans MS"/>
                <a:ea typeface="Comic Sans MS"/>
                <a:cs typeface="Comic Sans MS"/>
                <a:sym typeface="Comic Sans MS"/>
              </a:rPr>
              <a:t>Uses of </a:t>
            </a:r>
            <a:r>
              <a:rPr lang="fr-FR" sz="2000" u="sng" dirty="0" err="1">
                <a:latin typeface="Comic Sans MS"/>
                <a:ea typeface="Comic Sans MS"/>
                <a:cs typeface="Comic Sans MS"/>
                <a:sym typeface="Comic Sans MS"/>
              </a:rPr>
              <a:t>sericin</a:t>
            </a:r>
            <a:r>
              <a:rPr lang="fr-FR" sz="2000" u="sng" dirty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000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20%-25% of the thread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err="1">
                <a:latin typeface="Comic Sans MS"/>
                <a:ea typeface="Comic Sans MS"/>
                <a:cs typeface="Comic Sans MS"/>
                <a:sym typeface="Comic Sans MS"/>
              </a:rPr>
              <a:t>Coloring</a:t>
            </a:r>
            <a:r>
              <a:rPr lang="fr-FR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000" dirty="0" err="1">
                <a:latin typeface="Comic Sans MS"/>
                <a:ea typeface="Comic Sans MS"/>
                <a:cs typeface="Comic Sans MS"/>
                <a:sym typeface="Comic Sans MS"/>
              </a:rPr>
              <a:t>matter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3" name="Shape 83" descr="Résultat d’images pour feuillet beta" title="Afficher l’image sour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422" y="3265175"/>
            <a:ext cx="3864826" cy="16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l="-2258" r="76446" b="64712"/>
          <a:stretch/>
        </p:blipFill>
        <p:spPr>
          <a:xfrm>
            <a:off x="413900" y="1616350"/>
            <a:ext cx="2413226" cy="1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l="-9" t="617" r="75815" b="60524"/>
          <a:stretch/>
        </p:blipFill>
        <p:spPr>
          <a:xfrm>
            <a:off x="504000" y="3444266"/>
            <a:ext cx="2413226" cy="175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6">
            <a:alphaModFix/>
          </a:blip>
          <a:srcRect r="71473" b="61142"/>
          <a:stretch/>
        </p:blipFill>
        <p:spPr>
          <a:xfrm>
            <a:off x="642325" y="5534134"/>
            <a:ext cx="2413226" cy="149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F36A98-93DC-4861-BB49-B36BECEEA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960" y="1907459"/>
            <a:ext cx="4104703" cy="3744755"/>
          </a:xfrm>
          <a:prstGeom prst="rect">
            <a:avLst/>
          </a:prstGeom>
        </p:spPr>
      </p:pic>
      <p:sp>
        <p:nvSpPr>
          <p:cNvPr id="4" name="Shape 78">
            <a:extLst>
              <a:ext uri="{FF2B5EF4-FFF2-40B4-BE49-F238E27FC236}">
                <a16:creationId xmlns:a16="http://schemas.microsoft.com/office/drawing/2014/main" id="{0AAD4332-919C-429F-8313-561664492C13}"/>
              </a:ext>
            </a:extLst>
          </p:cNvPr>
          <p:cNvSpPr txBox="1">
            <a:spLocks/>
          </p:cNvSpPr>
          <p:nvPr/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400" u="sng" dirty="0" err="1">
                <a:latin typeface="Comic Sans MS"/>
                <a:ea typeface="Comic Sans MS"/>
                <a:cs typeface="Comic Sans MS"/>
                <a:sym typeface="Comic Sans MS"/>
              </a:rPr>
              <a:t>Wool</a:t>
            </a:r>
            <a:endParaRPr lang="fr-FR" sz="4400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5185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55">
            <a:extLst>
              <a:ext uri="{FF2B5EF4-FFF2-40B4-BE49-F238E27FC236}">
                <a16:creationId xmlns:a16="http://schemas.microsoft.com/office/drawing/2014/main" id="{AB1FA318-26AB-48A8-B99B-3086C7436E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1" y="1683114"/>
            <a:ext cx="18494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57">
            <a:extLst>
              <a:ext uri="{FF2B5EF4-FFF2-40B4-BE49-F238E27FC236}">
                <a16:creationId xmlns:a16="http://schemas.microsoft.com/office/drawing/2014/main" id="{1EB42941-067A-43DD-8407-8E90748778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70" y="1683114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molecule coton.png">
            <a:extLst>
              <a:ext uri="{FF2B5EF4-FFF2-40B4-BE49-F238E27FC236}">
                <a16:creationId xmlns:a16="http://schemas.microsoft.com/office/drawing/2014/main" id="{17F721FD-DB44-4C3A-AD4D-E32DC593D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675"/>
            <a:ext cx="3908100" cy="17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6">
            <a:extLst>
              <a:ext uri="{FF2B5EF4-FFF2-40B4-BE49-F238E27FC236}">
                <a16:creationId xmlns:a16="http://schemas.microsoft.com/office/drawing/2014/main" id="{35A7AD20-8B7B-4156-807D-BC47CECC8039}"/>
              </a:ext>
            </a:extLst>
          </p:cNvPr>
          <p:cNvSpPr txBox="1"/>
          <p:nvPr/>
        </p:nvSpPr>
        <p:spPr>
          <a:xfrm>
            <a:off x="1036843" y="3866317"/>
            <a:ext cx="8472488" cy="1855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i="1" u="sng" dirty="0">
                <a:latin typeface="Comic Sans MS" panose="030F0702030302020204" pitchFamily="66" charset="0"/>
                <a:sym typeface="Comic Sans MS" panose="030F0702030302020204" pitchFamily="66" charset="0"/>
              </a:rPr>
              <a:t>Cotton </a:t>
            </a:r>
            <a:r>
              <a:rPr lang="fr-FR" altLang="fr-FR" sz="2400" i="1" u="sng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is</a:t>
            </a:r>
            <a:r>
              <a:rPr lang="fr-FR" altLang="fr-FR" sz="2400" i="1" u="sng" dirty="0">
                <a:latin typeface="Comic Sans MS" panose="030F0702030302020204" pitchFamily="66" charset="0"/>
                <a:sym typeface="Comic Sans MS" panose="030F0702030302020204" pitchFamily="66" charset="0"/>
              </a:rPr>
              <a:t> made of :</a:t>
            </a:r>
          </a:p>
          <a:p>
            <a:pPr eaLnBrk="1" hangingPunct="1"/>
            <a:endParaRPr lang="fr-FR" altLang="fr-FR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/>
            <a:endParaRPr lang="fr-FR" altLang="fr-FR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/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Cellulose : </a:t>
            </a:r>
            <a:r>
              <a:rPr lang="fr-FR" altLang="fr-FR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around</a:t>
            </a:r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 95 %							</a:t>
            </a:r>
          </a:p>
          <a:p>
            <a:pPr eaLnBrk="1" hangingPunct="1"/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fr-FR" altLang="fr-FR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Protein</a:t>
            </a:r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 : </a:t>
            </a:r>
            <a:r>
              <a:rPr lang="fr-FR" altLang="fr-FR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around</a:t>
            </a:r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 1,6 %</a:t>
            </a:r>
          </a:p>
          <a:p>
            <a:pPr eaLnBrk="1" hangingPunct="1"/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						</a:t>
            </a:r>
            <a:r>
              <a:rPr lang="fr-FR" altLang="fr-FR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Waxes</a:t>
            </a:r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 : </a:t>
            </a:r>
            <a:r>
              <a:rPr lang="fr-FR" altLang="fr-FR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around</a:t>
            </a:r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 1 %	 </a:t>
            </a:r>
          </a:p>
          <a:p>
            <a:pPr eaLnBrk="1" hangingPunct="1"/>
            <a:r>
              <a:rPr lang="fr-FR" altLang="fr-FR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Other</a:t>
            </a:r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 : </a:t>
            </a:r>
            <a:r>
              <a:rPr lang="fr-FR" altLang="fr-FR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around</a:t>
            </a:r>
            <a:r>
              <a:rPr lang="fr-FR" altLang="fr-FR" dirty="0">
                <a:latin typeface="Comic Sans MS" panose="030F0702030302020204" pitchFamily="66" charset="0"/>
                <a:sym typeface="Comic Sans MS" panose="030F0702030302020204" pitchFamily="66" charset="0"/>
              </a:rPr>
              <a:t> 2,4 %</a:t>
            </a:r>
            <a:endParaRPr lang="fr-FR" altLang="fr-FR" sz="18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/>
            <a:endParaRPr lang="fr-FR" altLang="fr-FR" sz="18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9" name="Shape 78">
            <a:extLst>
              <a:ext uri="{FF2B5EF4-FFF2-40B4-BE49-F238E27FC236}">
                <a16:creationId xmlns:a16="http://schemas.microsoft.com/office/drawing/2014/main" id="{C8B9E09E-36ED-46AE-B7AA-FAA66472E081}"/>
              </a:ext>
            </a:extLst>
          </p:cNvPr>
          <p:cNvSpPr txBox="1">
            <a:spLocks/>
          </p:cNvSpPr>
          <p:nvPr/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400" u="sng" dirty="0">
                <a:latin typeface="Comic Sans MS"/>
                <a:ea typeface="Comic Sans MS"/>
                <a:cs typeface="Comic Sans MS"/>
                <a:sym typeface="Comic Sans MS"/>
              </a:rPr>
              <a:t>Cotton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9A1BE75-687B-4693-84B3-454AEC9976F4}"/>
              </a:ext>
            </a:extLst>
          </p:cNvPr>
          <p:cNvSpPr/>
          <p:nvPr/>
        </p:nvSpPr>
        <p:spPr>
          <a:xfrm>
            <a:off x="3908100" y="2189525"/>
            <a:ext cx="1643062" cy="3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9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793B5D-A142-4704-9D7E-6D0D43615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7" t="14136" r="15512" b="2068"/>
          <a:stretch/>
        </p:blipFill>
        <p:spPr>
          <a:xfrm>
            <a:off x="0" y="1487276"/>
            <a:ext cx="3005713" cy="4896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467CE6-F719-4B9B-8503-C3637A3E8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90" y="184862"/>
            <a:ext cx="7504762" cy="9544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C4BB63-7459-443C-8118-2803FE12A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562" y="1148489"/>
            <a:ext cx="1823509" cy="6775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771E0B-5C54-4071-AFF7-3EB916EA5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135" y="2041907"/>
            <a:ext cx="1823509" cy="6775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6024E0-2BB4-4F12-A872-C74C08457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134" y="3181636"/>
            <a:ext cx="1823509" cy="6775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64A8BF-03CC-4609-81CA-BC6794FB48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086" y="2709515"/>
            <a:ext cx="75604" cy="424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B8642E-805C-4A23-8F84-5A412885C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712" y="1608681"/>
            <a:ext cx="75604" cy="4247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281968-578B-46C7-B5B9-8545D645F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6903" y="1014935"/>
            <a:ext cx="655935" cy="4723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2D4A450-F82B-4DB7-B2AD-2B5EB3F1B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986" y="1202607"/>
            <a:ext cx="2338983" cy="4370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A2B4E3F-26CC-4436-8CB5-6BC691C98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7695" y="2033478"/>
            <a:ext cx="734435" cy="4370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82A9CC-0C53-4B56-9AF2-BA67E882EA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5679" y="2041907"/>
            <a:ext cx="803116" cy="437016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B228A4C-61DA-4A7A-9EC9-F009367FABFB}"/>
              </a:ext>
            </a:extLst>
          </p:cNvPr>
          <p:cNvCxnSpPr>
            <a:endCxn id="16" idx="0"/>
          </p:cNvCxnSpPr>
          <p:nvPr/>
        </p:nvCxnSpPr>
        <p:spPr>
          <a:xfrm flipH="1">
            <a:off x="7074913" y="1639623"/>
            <a:ext cx="367217" cy="39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C06A302-BB09-4068-B627-B83573650C33}"/>
              </a:ext>
            </a:extLst>
          </p:cNvPr>
          <p:cNvCxnSpPr>
            <a:stCxn id="15" idx="2"/>
          </p:cNvCxnSpPr>
          <p:nvPr/>
        </p:nvCxnSpPr>
        <p:spPr>
          <a:xfrm>
            <a:off x="7761478" y="1639623"/>
            <a:ext cx="346936" cy="40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2CF228F0-9E95-4D29-AECB-80822C674D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2758" y="2644466"/>
            <a:ext cx="2558730" cy="4370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714E479-8034-4D57-940B-10E3A4379E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2758" y="3110094"/>
            <a:ext cx="2558730" cy="437016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30793EB-7298-437B-AB1B-2B9C523DA800}"/>
              </a:ext>
            </a:extLst>
          </p:cNvPr>
          <p:cNvCxnSpPr>
            <a:cxnSpLocks/>
          </p:cNvCxnSpPr>
          <p:nvPr/>
        </p:nvCxnSpPr>
        <p:spPr>
          <a:xfrm flipH="1">
            <a:off x="2433726" y="1421115"/>
            <a:ext cx="611155" cy="1049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F5FF0DB-726F-4FF1-9ECD-23CFD37C77CC}"/>
              </a:ext>
            </a:extLst>
          </p:cNvPr>
          <p:cNvSpPr txBox="1"/>
          <p:nvPr/>
        </p:nvSpPr>
        <p:spPr>
          <a:xfrm>
            <a:off x="3328987" y="3888727"/>
            <a:ext cx="6431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clothing</a:t>
            </a:r>
            <a:r>
              <a:rPr lang="en-US" dirty="0"/>
              <a:t> : Clothing is very much in the forefront of the use of linen in textiles. Linen stay fresh in the summer, is intrinsically antibacterial and hypoallergenic.</a:t>
            </a:r>
          </a:p>
          <a:p>
            <a:r>
              <a:rPr lang="en-US" b="1" dirty="0"/>
              <a:t>In upholstery textile 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that is to say the textile that is dedicated to interior decoration, linen represents the natural that soothes us and which we like to surround ourselves with.</a:t>
            </a:r>
          </a:p>
          <a:p>
            <a:r>
              <a:rPr lang="en-US" b="1" dirty="0"/>
              <a:t>In technical fabrics </a:t>
            </a:r>
            <a:r>
              <a:rPr lang="en-US" dirty="0"/>
              <a:t>: </a:t>
            </a:r>
            <a:r>
              <a:rPr lang="en-US" b="1" dirty="0"/>
              <a:t> </a:t>
            </a:r>
            <a:r>
              <a:rPr lang="en-US" dirty="0"/>
              <a:t>called flax composites, they are used in automotive, boats, sports equipment. Linen composites are a future alternative to the use of carbon and fiberglass.</a:t>
            </a:r>
          </a:p>
        </p:txBody>
      </p:sp>
    </p:spTree>
    <p:extLst>
      <p:ext uri="{BB962C8B-B14F-4D97-AF65-F5344CB8AC3E}">
        <p14:creationId xmlns:p14="http://schemas.microsoft.com/office/powerpoint/2010/main" val="36878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E3B634-0681-4065-9689-AEA3AB02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31" y="3203811"/>
            <a:ext cx="7504762" cy="11520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8AA9C0-73F7-4A4A-B1F4-1ECA9E31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860" y="1301497"/>
            <a:ext cx="3666667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9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173</Words>
  <Application>Microsoft Office PowerPoint</Application>
  <PresentationFormat>Personnalisé</PresentationFormat>
  <Paragraphs>36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Times New Roman</vt:lpstr>
      <vt:lpstr>Office Theme</vt:lpstr>
      <vt:lpstr>Présentation PowerPoint</vt:lpstr>
      <vt:lpstr>Silk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MANUEL</dc:creator>
  <cp:lastModifiedBy>Benoît MANUEL</cp:lastModifiedBy>
  <cp:revision>13</cp:revision>
  <dcterms:modified xsi:type="dcterms:W3CDTF">2018-05-09T19:53:12Z</dcterms:modified>
</cp:coreProperties>
</file>