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109782"/>
              </p:ext>
            </p:extLst>
          </p:nvPr>
        </p:nvGraphicFramePr>
        <p:xfrm>
          <a:off x="1187624" y="692696"/>
          <a:ext cx="5838825" cy="1287780"/>
        </p:xfrm>
        <a:graphic>
          <a:graphicData uri="http://schemas.openxmlformats.org/drawingml/2006/table">
            <a:tbl>
              <a:tblPr/>
              <a:tblGrid>
                <a:gridCol w="666750"/>
                <a:gridCol w="5172075"/>
              </a:tblGrid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Fibre</a:t>
                      </a:r>
                      <a:endParaRPr lang="it-IT" dirty="0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Any product capable of being woven or otherwise made into fabrics; majority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fibres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have a polymer structure. 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i="0" u="none" strike="noStrike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Yarn</a:t>
                      </a:r>
                      <a:endParaRPr lang="it-IT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set of textile fibres obtained by twisting or spinning.</a:t>
                      </a:r>
                      <a:endParaRPr lang="en-US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i="0" u="none" strike="noStrike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Fabric</a:t>
                      </a:r>
                      <a:endParaRPr lang="it-IT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structure produced by interlacing or interloping of the yarns.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A8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E"/>
                    </a:solidFill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1149153" y="3109406"/>
            <a:ext cx="6912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Maps on classification </a:t>
            </a:r>
            <a:r>
              <a:rPr lang="en-US" b="1" dirty="0"/>
              <a:t>in natural, man-made… and </a:t>
            </a:r>
            <a:r>
              <a:rPr lang="en-US" b="1" dirty="0" smtClean="0"/>
              <a:t>source made directly on </a:t>
            </a:r>
            <a:r>
              <a:rPr lang="en-US" b="1" dirty="0" err="1" smtClean="0"/>
              <a:t>GoogleDrive</a:t>
            </a:r>
            <a:r>
              <a:rPr lang="en-US" b="1" dirty="0" smtClean="0"/>
              <a:t> </a:t>
            </a:r>
            <a:r>
              <a:rPr lang="en-US" b="1" dirty="0" smtClean="0"/>
              <a:t>presentation</a:t>
            </a:r>
          </a:p>
          <a:p>
            <a:r>
              <a:rPr lang="en-US" b="1" dirty="0" smtClean="0"/>
              <a:t>Table about code label </a:t>
            </a:r>
            <a:r>
              <a:rPr lang="en-US" b="1" dirty="0"/>
              <a:t>made directly on </a:t>
            </a:r>
            <a:r>
              <a:rPr lang="en-US" b="1" dirty="0" err="1"/>
              <a:t>GoogleDrive</a:t>
            </a:r>
            <a:r>
              <a:rPr lang="en-US" b="1" dirty="0"/>
              <a:t> presentation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02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o 23"/>
          <p:cNvGrpSpPr/>
          <p:nvPr/>
        </p:nvGrpSpPr>
        <p:grpSpPr>
          <a:xfrm>
            <a:off x="1515852" y="1052736"/>
            <a:ext cx="6552728" cy="4409330"/>
            <a:chOff x="107504" y="1556792"/>
            <a:chExt cx="6552728" cy="4409330"/>
          </a:xfrm>
        </p:grpSpPr>
        <p:sp>
          <p:nvSpPr>
            <p:cNvPr id="25" name="Rettangolo arrotondato 24"/>
            <p:cNvSpPr/>
            <p:nvPr/>
          </p:nvSpPr>
          <p:spPr>
            <a:xfrm>
              <a:off x="323528" y="1556792"/>
              <a:ext cx="5440796" cy="36933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323528" y="1566084"/>
              <a:ext cx="56886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chemeClr val="bg1"/>
                  </a:solidFill>
                  <a:latin typeface="Bradley Hand ITC" pitchFamily="66" charset="0"/>
                </a:rPr>
                <a:t>Almost</a:t>
              </a:r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 </a:t>
              </a:r>
              <a:r>
                <a:rPr lang="it-IT" b="1" dirty="0" err="1" smtClean="0">
                  <a:solidFill>
                    <a:schemeClr val="bg1"/>
                  </a:solidFill>
                  <a:latin typeface="Bradley Hand ITC" pitchFamily="66" charset="0"/>
                </a:rPr>
                <a:t>all</a:t>
              </a:r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 </a:t>
              </a:r>
              <a:r>
                <a:rPr lang="it-IT" b="1" dirty="0" err="1" smtClean="0">
                  <a:solidFill>
                    <a:schemeClr val="bg1"/>
                  </a:solidFill>
                  <a:latin typeface="Bradley Hand ITC" pitchFamily="66" charset="0"/>
                </a:rPr>
                <a:t>textile</a:t>
              </a:r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 </a:t>
              </a:r>
              <a:r>
                <a:rPr lang="it-IT" b="1" dirty="0" err="1" smtClean="0">
                  <a:solidFill>
                    <a:schemeClr val="bg1"/>
                  </a:solidFill>
                  <a:latin typeface="Bradley Hand ITC" pitchFamily="66" charset="0"/>
                </a:rPr>
                <a:t>fibres</a:t>
              </a:r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 </a:t>
              </a:r>
              <a:r>
                <a:rPr lang="it-IT" b="1" dirty="0" err="1" smtClean="0">
                  <a:solidFill>
                    <a:schemeClr val="bg1"/>
                  </a:solidFill>
                  <a:latin typeface="Bradley Hand ITC" pitchFamily="66" charset="0"/>
                </a:rPr>
                <a:t>have</a:t>
              </a:r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 a </a:t>
              </a:r>
              <a:r>
                <a:rPr lang="it-IT" b="1" dirty="0" err="1" smtClean="0">
                  <a:solidFill>
                    <a:srgbClr val="FF0000"/>
                  </a:solidFill>
                  <a:latin typeface="Bradley Hand ITC" pitchFamily="66" charset="0"/>
                </a:rPr>
                <a:t>polymer-based</a:t>
              </a:r>
              <a:r>
                <a:rPr lang="it-IT" b="1" dirty="0" smtClean="0">
                  <a:solidFill>
                    <a:srgbClr val="FF0000"/>
                  </a:solidFill>
                  <a:latin typeface="Bradley Hand ITC" pitchFamily="66" charset="0"/>
                </a:rPr>
                <a:t> </a:t>
              </a:r>
              <a:r>
                <a:rPr lang="it-IT" b="1" dirty="0" err="1" smtClean="0">
                  <a:solidFill>
                    <a:schemeClr val="bg1"/>
                  </a:solidFill>
                  <a:latin typeface="Bradley Hand ITC" pitchFamily="66" charset="0"/>
                </a:rPr>
                <a:t>structure</a:t>
              </a:r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 </a:t>
              </a:r>
              <a:endParaRPr lang="it-IT" b="1" dirty="0">
                <a:solidFill>
                  <a:schemeClr val="bg1"/>
                </a:solidFill>
                <a:latin typeface="Bradley Hand ITC" pitchFamily="66" charset="0"/>
              </a:endParaRPr>
            </a:p>
          </p:txBody>
        </p:sp>
        <p:cxnSp>
          <p:nvCxnSpPr>
            <p:cNvPr id="27" name="Connettore 1 26"/>
            <p:cNvCxnSpPr/>
            <p:nvPr/>
          </p:nvCxnSpPr>
          <p:spPr>
            <a:xfrm flipH="1">
              <a:off x="1335832" y="1926124"/>
              <a:ext cx="787896" cy="70149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ttangolo arrotondato 27"/>
            <p:cNvSpPr/>
            <p:nvPr/>
          </p:nvSpPr>
          <p:spPr>
            <a:xfrm>
              <a:off x="115888" y="2564904"/>
              <a:ext cx="1495400" cy="36933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107504" y="2564904"/>
              <a:ext cx="15037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FF0000"/>
                  </a:solidFill>
                  <a:latin typeface="Bradley Hand ITC" pitchFamily="66" charset="0"/>
                </a:rPr>
                <a:t>protein-based</a:t>
              </a:r>
              <a:endParaRPr lang="it-IT" b="1" dirty="0">
                <a:solidFill>
                  <a:schemeClr val="bg1"/>
                </a:solidFill>
                <a:latin typeface="Bradley Hand ITC" pitchFamily="66" charset="0"/>
              </a:endParaRPr>
            </a:p>
          </p:txBody>
        </p:sp>
        <p:sp>
          <p:nvSpPr>
            <p:cNvPr id="30" name="Rettangolo arrotondato 29"/>
            <p:cNvSpPr/>
            <p:nvPr/>
          </p:nvSpPr>
          <p:spPr>
            <a:xfrm>
              <a:off x="1988096" y="2546320"/>
              <a:ext cx="1639416" cy="36933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1979712" y="2546320"/>
              <a:ext cx="16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Bradley Hand ITC" pitchFamily="66" charset="0"/>
                </a:rPr>
                <a:t>cellulose-</a:t>
              </a:r>
              <a:r>
                <a:rPr lang="it-IT" b="1" dirty="0" err="1" smtClean="0">
                  <a:solidFill>
                    <a:srgbClr val="FF0000"/>
                  </a:solidFill>
                  <a:latin typeface="Bradley Hand ITC" pitchFamily="66" charset="0"/>
                </a:rPr>
                <a:t>based</a:t>
              </a:r>
              <a:endParaRPr lang="it-IT" b="1" dirty="0">
                <a:solidFill>
                  <a:schemeClr val="bg1"/>
                </a:solidFill>
                <a:latin typeface="Bradley Hand ITC" pitchFamily="66" charset="0"/>
              </a:endParaRPr>
            </a:p>
          </p:txBody>
        </p:sp>
        <p:sp>
          <p:nvSpPr>
            <p:cNvPr id="32" name="Rettangolo arrotondato 31"/>
            <p:cNvSpPr/>
            <p:nvPr/>
          </p:nvSpPr>
          <p:spPr>
            <a:xfrm>
              <a:off x="4012704" y="2555612"/>
              <a:ext cx="2583904" cy="36933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004320" y="2555612"/>
              <a:ext cx="2655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FF0000"/>
                  </a:solidFill>
                  <a:latin typeface="Bradley Hand ITC" pitchFamily="66" charset="0"/>
                </a:rPr>
                <a:t>synthetic</a:t>
              </a:r>
              <a:r>
                <a:rPr lang="it-IT" b="1" dirty="0" smtClean="0">
                  <a:solidFill>
                    <a:srgbClr val="FF0000"/>
                  </a:solidFill>
                  <a:latin typeface="Bradley Hand ITC" pitchFamily="66" charset="0"/>
                </a:rPr>
                <a:t> </a:t>
              </a:r>
              <a:r>
                <a:rPr lang="it-IT" b="1" dirty="0" err="1" smtClean="0">
                  <a:solidFill>
                    <a:srgbClr val="FF0000"/>
                  </a:solidFill>
                  <a:latin typeface="Bradley Hand ITC" pitchFamily="66" charset="0"/>
                </a:rPr>
                <a:t>polymer-based</a:t>
              </a:r>
              <a:endParaRPr lang="it-IT" b="1" dirty="0">
                <a:solidFill>
                  <a:schemeClr val="bg1"/>
                </a:solidFill>
                <a:latin typeface="Bradley Hand ITC" pitchFamily="66" charset="0"/>
              </a:endParaRPr>
            </a:p>
          </p:txBody>
        </p:sp>
        <p:cxnSp>
          <p:nvCxnSpPr>
            <p:cNvPr id="34" name="Connettore 1 33"/>
            <p:cNvCxnSpPr/>
            <p:nvPr/>
          </p:nvCxnSpPr>
          <p:spPr>
            <a:xfrm flipH="1">
              <a:off x="2839616" y="1935416"/>
              <a:ext cx="4192" cy="610904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/>
          </p:nvCxnSpPr>
          <p:spPr>
            <a:xfrm>
              <a:off x="3701167" y="1925986"/>
              <a:ext cx="510793" cy="62962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ttangolo arrotondato 35"/>
            <p:cNvSpPr/>
            <p:nvPr/>
          </p:nvSpPr>
          <p:spPr>
            <a:xfrm>
              <a:off x="107504" y="3401124"/>
              <a:ext cx="1495400" cy="903005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59904" y="3380799"/>
              <a:ext cx="15037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i="1" dirty="0" smtClean="0">
                  <a:solidFill>
                    <a:schemeClr val="bg1"/>
                  </a:solidFill>
                  <a:latin typeface="Bradley Hand ITC" pitchFamily="66" charset="0"/>
                </a:rPr>
                <a:t>e.g.</a:t>
              </a: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SILK</a:t>
              </a: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WOOL</a:t>
              </a:r>
              <a:endParaRPr lang="it-IT" b="1" dirty="0" smtClean="0">
                <a:solidFill>
                  <a:schemeClr val="bg1"/>
                </a:solidFill>
                <a:latin typeface="Bradley Hand ITC" pitchFamily="66" charset="0"/>
              </a:endParaRPr>
            </a:p>
          </p:txBody>
        </p:sp>
        <p:sp>
          <p:nvSpPr>
            <p:cNvPr id="38" name="Rettangolo arrotondato 37"/>
            <p:cNvSpPr/>
            <p:nvPr/>
          </p:nvSpPr>
          <p:spPr>
            <a:xfrm>
              <a:off x="2065121" y="3401124"/>
              <a:ext cx="1495400" cy="226012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2204120" y="3380799"/>
              <a:ext cx="1503784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i="1" dirty="0" smtClean="0">
                  <a:solidFill>
                    <a:schemeClr val="bg1"/>
                  </a:solidFill>
                  <a:latin typeface="Bradley Hand ITC" pitchFamily="66" charset="0"/>
                </a:rPr>
                <a:t>e.g.</a:t>
              </a: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COTTON</a:t>
              </a: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LINEN</a:t>
              </a:r>
            </a:p>
            <a:p>
              <a:r>
                <a:rPr lang="it-IT" b="1" dirty="0">
                  <a:solidFill>
                    <a:schemeClr val="bg1"/>
                  </a:solidFill>
                  <a:latin typeface="Bradley Hand ITC" pitchFamily="66" charset="0"/>
                </a:rPr>
                <a:t>HEMP</a:t>
              </a:r>
            </a:p>
            <a:p>
              <a:r>
                <a:rPr lang="it-IT" b="1" dirty="0">
                  <a:solidFill>
                    <a:schemeClr val="bg1"/>
                  </a:solidFill>
                  <a:latin typeface="Bradley Hand ITC" pitchFamily="66" charset="0"/>
                </a:rPr>
                <a:t>JUTA</a:t>
              </a: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VISCOSE</a:t>
              </a:r>
              <a:endParaRPr lang="it-IT" b="1" dirty="0" smtClean="0">
                <a:solidFill>
                  <a:schemeClr val="bg1"/>
                </a:solidFill>
                <a:latin typeface="Bradley Hand ITC" pitchFamily="66" charset="0"/>
              </a:endParaRP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ACETATE</a:t>
              </a: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RAYON</a:t>
              </a:r>
            </a:p>
            <a:p>
              <a:endParaRPr lang="it-IT" b="1" dirty="0">
                <a:solidFill>
                  <a:schemeClr val="bg1"/>
                </a:solidFill>
                <a:latin typeface="Bradley Hand ITC" pitchFamily="66" charset="0"/>
              </a:endParaRPr>
            </a:p>
          </p:txBody>
        </p:sp>
        <p:sp>
          <p:nvSpPr>
            <p:cNvPr id="40" name="Rettangolo arrotondato 39"/>
            <p:cNvSpPr/>
            <p:nvPr/>
          </p:nvSpPr>
          <p:spPr>
            <a:xfrm>
              <a:off x="4441384" y="3377317"/>
              <a:ext cx="1570775" cy="14918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4508376" y="3356992"/>
              <a:ext cx="150378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i="1" dirty="0" smtClean="0">
                  <a:solidFill>
                    <a:schemeClr val="bg1"/>
                  </a:solidFill>
                  <a:latin typeface="Bradley Hand ITC" pitchFamily="66" charset="0"/>
                </a:rPr>
                <a:t>e.g.</a:t>
              </a: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POLYESTER</a:t>
              </a: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POLYAMIDE</a:t>
              </a: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(NYLON)</a:t>
              </a:r>
            </a:p>
            <a:p>
              <a:r>
                <a:rPr lang="it-IT" b="1" dirty="0" smtClean="0">
                  <a:solidFill>
                    <a:schemeClr val="bg1"/>
                  </a:solidFill>
                  <a:latin typeface="Bradley Hand ITC" pitchFamily="66" charset="0"/>
                </a:rPr>
                <a:t>ACRYLIC</a:t>
              </a:r>
            </a:p>
            <a:p>
              <a:endParaRPr lang="it-IT" b="1" dirty="0">
                <a:solidFill>
                  <a:schemeClr val="bg1"/>
                </a:solidFill>
                <a:latin typeface="Bradley Hand ITC" pitchFamily="66" charset="0"/>
              </a:endParaRPr>
            </a:p>
          </p:txBody>
        </p:sp>
        <p:cxnSp>
          <p:nvCxnSpPr>
            <p:cNvPr id="42" name="Connettore 1 41"/>
            <p:cNvCxnSpPr/>
            <p:nvPr/>
          </p:nvCxnSpPr>
          <p:spPr>
            <a:xfrm>
              <a:off x="900950" y="2934236"/>
              <a:ext cx="0" cy="46779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/>
          </p:nvCxnSpPr>
          <p:spPr>
            <a:xfrm>
              <a:off x="2843808" y="2924944"/>
              <a:ext cx="0" cy="46779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>
              <a:off x="5004048" y="2924944"/>
              <a:ext cx="0" cy="46779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74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Silk</a:t>
            </a:r>
            <a:r>
              <a:rPr lang="it-IT" dirty="0"/>
              <a:t> </a:t>
            </a:r>
            <a:r>
              <a:rPr lang="it-IT" dirty="0" err="1"/>
              <a:t>filament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double </a:t>
            </a:r>
            <a:r>
              <a:rPr lang="it-IT" dirty="0" err="1"/>
              <a:t>strand</a:t>
            </a:r>
            <a:r>
              <a:rPr lang="it-IT" dirty="0"/>
              <a:t> of </a:t>
            </a:r>
            <a:r>
              <a:rPr lang="it-IT" dirty="0" err="1"/>
              <a:t>fibroin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held</a:t>
            </a:r>
            <a:r>
              <a:rPr lang="it-IT" dirty="0"/>
              <a:t> </a:t>
            </a:r>
            <a:r>
              <a:rPr lang="it-IT" dirty="0" err="1"/>
              <a:t>together</a:t>
            </a:r>
            <a:r>
              <a:rPr lang="it-IT" dirty="0"/>
              <a:t> by </a:t>
            </a:r>
            <a:r>
              <a:rPr lang="it-IT" dirty="0" err="1" smtClean="0"/>
              <a:t>sericin</a:t>
            </a:r>
            <a:r>
              <a:rPr lang="it-IT" dirty="0" smtClean="0"/>
              <a:t>, a </a:t>
            </a:r>
            <a:r>
              <a:rPr lang="it-IT" dirty="0" err="1"/>
              <a:t>gummy</a:t>
            </a:r>
            <a:r>
              <a:rPr lang="it-IT" dirty="0"/>
              <a:t> </a:t>
            </a:r>
            <a:r>
              <a:rPr lang="it-IT" dirty="0" err="1" smtClean="0"/>
              <a:t>substance</a:t>
            </a:r>
            <a:r>
              <a:rPr lang="it-IT" dirty="0" smtClean="0"/>
              <a:t>, </a:t>
            </a:r>
            <a:r>
              <a:rPr lang="it-IT" dirty="0" err="1"/>
              <a:t>called</a:t>
            </a:r>
            <a:r>
              <a:rPr lang="it-IT" dirty="0"/>
              <a:t> </a:t>
            </a:r>
            <a:r>
              <a:rPr lang="it-IT" dirty="0" smtClean="0"/>
              <a:t>«</a:t>
            </a:r>
            <a:r>
              <a:rPr lang="it-IT" dirty="0" err="1" smtClean="0"/>
              <a:t>silk</a:t>
            </a:r>
            <a:r>
              <a:rPr lang="it-IT" dirty="0" smtClean="0"/>
              <a:t> </a:t>
            </a:r>
            <a:r>
              <a:rPr lang="it-IT" dirty="0" err="1" smtClean="0"/>
              <a:t>gum</a:t>
            </a:r>
            <a:r>
              <a:rPr lang="it-IT" dirty="0" smtClean="0"/>
              <a:t>».</a:t>
            </a:r>
          </a:p>
          <a:p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of </a:t>
            </a:r>
            <a:r>
              <a:rPr lang="it-IT" dirty="0" err="1" smtClean="0"/>
              <a:t>sericin</a:t>
            </a:r>
            <a:r>
              <a:rPr lang="it-IT" dirty="0" smtClean="0"/>
              <a:t>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envelop</a:t>
            </a:r>
            <a:r>
              <a:rPr lang="it-IT" dirty="0"/>
              <a:t> the </a:t>
            </a:r>
            <a:r>
              <a:rPr lang="it-IT" dirty="0" err="1"/>
              <a:t>fibroin</a:t>
            </a:r>
            <a:r>
              <a:rPr lang="it-IT" dirty="0"/>
              <a:t>. </a:t>
            </a:r>
            <a:endParaRPr lang="it-IT" dirty="0" smtClean="0"/>
          </a:p>
          <a:p>
            <a:endParaRPr lang="en-US" dirty="0" smtClean="0"/>
          </a:p>
          <a:p>
            <a:r>
              <a:rPr lang="en-US" dirty="0"/>
              <a:t>The </a:t>
            </a:r>
            <a:r>
              <a:rPr lang="en-US" dirty="0" err="1"/>
              <a:t>sericin</a:t>
            </a:r>
            <a:r>
              <a:rPr lang="en-US" dirty="0"/>
              <a:t> dissolves in water, but not completely, so when the filaments are pulled up, the remaining </a:t>
            </a:r>
            <a:r>
              <a:rPr lang="en-US" dirty="0" err="1" smtClean="0"/>
              <a:t>sericin</a:t>
            </a:r>
            <a:r>
              <a:rPr lang="en-US" dirty="0" smtClean="0"/>
              <a:t> </a:t>
            </a:r>
            <a:r>
              <a:rPr lang="en-US" dirty="0"/>
              <a:t>dries to air and holds the threads together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Degumming” is the process of removing the </a:t>
            </a:r>
            <a:r>
              <a:rPr lang="en-US" dirty="0" err="1"/>
              <a:t>sericin</a:t>
            </a:r>
            <a:r>
              <a:rPr lang="en-US" dirty="0"/>
              <a:t>.</a:t>
            </a:r>
          </a:p>
          <a:p>
            <a:r>
              <a:rPr lang="it-IT" dirty="0"/>
              <a:t>In </a:t>
            </a:r>
            <a:r>
              <a:rPr lang="it-IT" dirty="0" err="1"/>
              <a:t>presence</a:t>
            </a:r>
            <a:r>
              <a:rPr lang="it-IT" dirty="0"/>
              <a:t> of </a:t>
            </a:r>
            <a:r>
              <a:rPr lang="it-IT" dirty="0" err="1"/>
              <a:t>sericin</a:t>
            </a:r>
            <a:r>
              <a:rPr lang="it-IT" dirty="0"/>
              <a:t> the </a:t>
            </a:r>
            <a:r>
              <a:rPr lang="it-IT" dirty="0" err="1"/>
              <a:t>fibres</a:t>
            </a:r>
            <a:r>
              <a:rPr lang="it-IT" dirty="0"/>
              <a:t> are hard and </a:t>
            </a:r>
            <a:r>
              <a:rPr lang="it-IT" dirty="0" err="1"/>
              <a:t>tough</a:t>
            </a:r>
            <a:r>
              <a:rPr lang="it-IT" dirty="0"/>
              <a:t> and </a:t>
            </a:r>
            <a:r>
              <a:rPr lang="it-IT" dirty="0" err="1"/>
              <a:t>become</a:t>
            </a:r>
            <a:r>
              <a:rPr lang="it-IT" dirty="0"/>
              <a:t> soft and </a:t>
            </a:r>
            <a:r>
              <a:rPr lang="it-IT" dirty="0" err="1"/>
              <a:t>lustrous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removal</a:t>
            </a:r>
            <a:r>
              <a:rPr lang="it-IT" dirty="0"/>
              <a:t>. </a:t>
            </a:r>
            <a:r>
              <a:rPr lang="it-IT" dirty="0" smtClean="0"/>
              <a:t>For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reason</a:t>
            </a:r>
            <a:r>
              <a:rPr lang="it-IT" dirty="0" smtClean="0"/>
              <a:t>, r</a:t>
            </a:r>
            <a:r>
              <a:rPr lang="en-US" dirty="0" smtClean="0"/>
              <a:t>aw </a:t>
            </a:r>
            <a:r>
              <a:rPr lang="en-US" dirty="0"/>
              <a:t>silk with the gum still on the filament is called </a:t>
            </a:r>
            <a:r>
              <a:rPr lang="en-US" dirty="0" smtClean="0"/>
              <a:t>“hard silk”; degummed </a:t>
            </a:r>
            <a:r>
              <a:rPr lang="en-US" dirty="0"/>
              <a:t>silk is </a:t>
            </a:r>
            <a:r>
              <a:rPr lang="en-US" dirty="0" smtClean="0"/>
              <a:t>“soft silk”.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17032"/>
            <a:ext cx="1653648" cy="220486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49076" y="3459020"/>
            <a:ext cx="2040666" cy="272088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26" y="3915104"/>
            <a:ext cx="2675723" cy="200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1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07976" y="26064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 silk, also the wool is a protein </a:t>
            </a:r>
            <a:r>
              <a:rPr lang="en-US" dirty="0" err="1" smtClean="0"/>
              <a:t>fibre</a:t>
            </a:r>
            <a:r>
              <a:rPr lang="en-US" dirty="0" smtClean="0"/>
              <a:t>: it contains the “</a:t>
            </a:r>
            <a:r>
              <a:rPr lang="en-US" b="1" dirty="0" smtClean="0"/>
              <a:t>keratin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Fibrous </a:t>
            </a:r>
            <a:r>
              <a:rPr lang="en-US" dirty="0"/>
              <a:t>keratin molecules supercoil to form a very stable, left-handed </a:t>
            </a:r>
            <a:r>
              <a:rPr lang="en-US" dirty="0" err="1"/>
              <a:t>superhelical</a:t>
            </a:r>
            <a:r>
              <a:rPr lang="en-US" dirty="0"/>
              <a:t> </a:t>
            </a:r>
            <a:r>
              <a:rPr lang="en-US" dirty="0" smtClean="0"/>
              <a:t>motif.</a:t>
            </a:r>
          </a:p>
          <a:p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540529" y="126876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u="sng" dirty="0"/>
              <a:t>Wool is made of :</a:t>
            </a:r>
            <a:endParaRPr lang="en-US" dirty="0"/>
          </a:p>
          <a:p>
            <a:r>
              <a:rPr lang="en-US" dirty="0"/>
              <a:t>Keratin: around 33% </a:t>
            </a:r>
          </a:p>
          <a:p>
            <a:r>
              <a:rPr lang="en-US" dirty="0"/>
              <a:t>Grease: around 28%</a:t>
            </a:r>
          </a:p>
          <a:p>
            <a:r>
              <a:rPr lang="en-US" dirty="0" err="1"/>
              <a:t>Suint</a:t>
            </a:r>
            <a:r>
              <a:rPr lang="en-US" dirty="0"/>
              <a:t>: around 12% </a:t>
            </a:r>
          </a:p>
          <a:p>
            <a:r>
              <a:rPr lang="en-US" dirty="0"/>
              <a:t>Other: around 26 %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18816" y="285293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Synthetic </a:t>
            </a:r>
            <a:r>
              <a:rPr lang="en-US" dirty="0"/>
              <a:t>fibers are obtained in the laboratory, generally derived from a condensation </a:t>
            </a:r>
            <a:r>
              <a:rPr lang="en-US" dirty="0" smtClean="0"/>
              <a:t>reaction.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030" name="Picture 6" descr="https://lh3.googleusercontent.com/qvPvBVZI7nhDyrHzjKo5K5rSOPB52JrTygvtPE4p11_yP4H7CmyXSKPqjT4ZAD2qIDiP2MZNZI4x60e9_M4u3Mpnfn1SQTnL9Xmhf0oZ9ep8V8kFtke8OcVkZBz2R-GEmyV_24jra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76" y="3861048"/>
            <a:ext cx="41624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h6.googleusercontent.com/508yZYGhcVou1DfCB1ggX94DQ-IdUWhFQ7ZdA4kDX0OS6np_diysI80cl0XnujBvAOSr5tccWU9996bxC2L7kncRvPNKJfqGKgh_fycnYHonx8KnplB6gGrQOKNhUSVqN6fW-7bo3w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1168"/>
            <a:ext cx="21145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4.googleusercontent.com/LKjndwDM_jd3_LcPA3Al2IdCcJBngg8c3HuqkmjLKOZxmkyyHZ3t4hixlX9NKPPm4RF8Y6tO1TF_WGD7kSmfaB5aVDkoNmtj0t80cxSwnBkbuXxH_HxU4l7UxJllqNLo7nBUzkFjj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41168"/>
            <a:ext cx="2381250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lh5.googleusercontent.com/bGBqAH7KrmrHP76lGLoZVfFCtPyjKWkLUjZcnttsXL7zPGrJ1aSIqCW-Gu05OM88Tv3YqdqA3GWXH1hfqsNh2cERi85Qj41077bzPLjqi1G_oJeDRjUPsOmhHRUQHUW9Rm55AaL7xf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8" y="1052736"/>
            <a:ext cx="216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h6.googleusercontent.com/9itYDufmkkowBq60AhiJUHSBhNoGk8p5ODS9_TNQHXrv6PyZ_Id8TNM8oZtHXWVTso-Mw17p9VsXwKwTpDLR5x-jSqUjc1EQF7IM_vmfpfz3Cd0XM_Kts85TrAcyj2rlQ5aytnr9x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60848"/>
            <a:ext cx="2326486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h6.googleusercontent.com/gP-Sgai-BGOPuTECHr9nFxAYbzNfBuYFAb4TsPAqQVzmVeUjt4eXQGG1c6VCyAQI1i_x9ySl_cjDGMeT5j7pkDm9RwBz93hLnCLg9DPuc6wIRGfv3IMJMvm-Oz7IMin5bGIfR-JJjb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152" y="1052736"/>
            <a:ext cx="216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8"/>
          <p:cNvSpPr/>
          <p:nvPr/>
        </p:nvSpPr>
        <p:spPr>
          <a:xfrm>
            <a:off x="507976" y="260648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Some natural pigments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2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257</Words>
  <Application>Microsoft Office PowerPoint</Application>
  <PresentationFormat>Presentazione su schermo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</dc:creator>
  <cp:lastModifiedBy>Paolo</cp:lastModifiedBy>
  <cp:revision>15</cp:revision>
  <dcterms:created xsi:type="dcterms:W3CDTF">2018-06-04T09:31:12Z</dcterms:created>
  <dcterms:modified xsi:type="dcterms:W3CDTF">2018-06-27T05:12:58Z</dcterms:modified>
</cp:coreProperties>
</file>