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Playfair Display" charset="0"/>
      <p:regular r:id="rId17"/>
      <p:bold r:id="rId18"/>
      <p:italic r:id="rId19"/>
      <p:boldItalic r:id="rId20"/>
    </p:embeddedFont>
    <p:embeddedFont>
      <p:font typeface="Syncopate" charset="0"/>
      <p:regular r:id="rId21"/>
      <p:bold r:id="rId22"/>
    </p:embeddedFont>
    <p:embeddedFont>
      <p:font typeface="AR BLANCA" pitchFamily="2"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www.infocif.es/ficha-empresa/rugs-by-in-line-sl" TargetMode="External"/><Relationship Id="rId3" Type="http://schemas.openxmlformats.org/officeDocument/2006/relationships/image" Target="../media/image12.jpeg"/><Relationship Id="rId7" Type="http://schemas.openxmlformats.org/officeDocument/2006/relationships/hyperlink" Target="http://www.infocif.es/telefono-direccion/alicante/alfombras-y-tapices-tadi-s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alfombrasimperio1979.com/tienda/alfombra-crevillente-circulos-p-345.html" TargetMode="External"/><Relationship Id="rId5" Type="http://schemas.openxmlformats.org/officeDocument/2006/relationships/hyperlink" Target="https://www.alfombrasnelo.com/" TargetMode="External"/><Relationship Id="rId4" Type="http://schemas.openxmlformats.org/officeDocument/2006/relationships/hyperlink" Target="http://ceeielche.emprenemjunts.es/?op=36&amp;id=13292"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file:///C:\Users\Enoth\Downloads\video%20fabricacion%20alfombras%20limited%20edition.mp4" TargetMode="Externa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www.youtube.com/watch?v=mCusqyCiUM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897450" y="1372250"/>
            <a:ext cx="6459300" cy="760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s" sz="4500" b="1">
                <a:solidFill>
                  <a:srgbClr val="351C75"/>
                </a:solidFill>
                <a:latin typeface="Playfair Display"/>
                <a:ea typeface="Playfair Display"/>
                <a:cs typeface="Playfair Display"/>
                <a:sym typeface="Playfair Display"/>
              </a:rPr>
              <a:t>FROM ESPARTO</a:t>
            </a:r>
            <a:endParaRPr sz="3600" b="1">
              <a:solidFill>
                <a:srgbClr val="20124D"/>
              </a:solidFill>
              <a:latin typeface="Playfair Display"/>
              <a:ea typeface="Playfair Display"/>
              <a:cs typeface="Playfair Display"/>
              <a:sym typeface="Playfair Display"/>
            </a:endParaRPr>
          </a:p>
        </p:txBody>
      </p:sp>
      <p:sp>
        <p:nvSpPr>
          <p:cNvPr id="55" name="Shape 55"/>
          <p:cNvSpPr txBox="1">
            <a:spLocks noGrp="1"/>
          </p:cNvSpPr>
          <p:nvPr>
            <p:ph type="subTitle" idx="1"/>
          </p:nvPr>
        </p:nvSpPr>
        <p:spPr>
          <a:xfrm rot="-726">
            <a:off x="-475541" y="4130636"/>
            <a:ext cx="8520600" cy="792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sz="4800" b="1">
                <a:solidFill>
                  <a:srgbClr val="0C343D"/>
                </a:solidFill>
                <a:latin typeface="Playfair Display"/>
                <a:ea typeface="Playfair Display"/>
                <a:cs typeface="Playfair Display"/>
                <a:sym typeface="Playfair Display"/>
              </a:rPr>
              <a:t>TO CARPET</a:t>
            </a:r>
            <a:endParaRPr sz="4800" b="1">
              <a:solidFill>
                <a:srgbClr val="0C343D"/>
              </a:solidFill>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215150"/>
            <a:ext cx="8520600" cy="1600800"/>
          </a:xfrm>
          <a:prstGeom prst="rect">
            <a:avLst/>
          </a:prstGeom>
          <a:solidFill>
            <a:srgbClr val="F5F5F5">
              <a:alpha val="57309"/>
            </a:srgbClr>
          </a:solidFill>
        </p:spPr>
        <p:txBody>
          <a:bodyPr spcFirstLastPara="1" wrap="square" lIns="91425" tIns="91425" rIns="91425" bIns="91425" anchor="t" anchorCtr="0">
            <a:noAutofit/>
          </a:bodyPr>
          <a:lstStyle/>
          <a:p>
            <a:pPr marL="0" lvl="0" indent="0" algn="ctr">
              <a:spcBef>
                <a:spcPts val="0"/>
              </a:spcBef>
              <a:spcAft>
                <a:spcPts val="0"/>
              </a:spcAft>
              <a:buNone/>
            </a:pPr>
            <a:r>
              <a:rPr lang="es" sz="3000" b="1">
                <a:solidFill>
                  <a:srgbClr val="000000"/>
                </a:solidFill>
                <a:latin typeface="Syncopate"/>
                <a:ea typeface="Syncopate"/>
                <a:cs typeface="Syncopate"/>
                <a:sym typeface="Syncopate"/>
              </a:rPr>
              <a:t>A Factory of Crevillente's carpets: Alfombras Hispania</a:t>
            </a:r>
            <a:endParaRPr sz="3000" b="1">
              <a:solidFill>
                <a:srgbClr val="000000"/>
              </a:solidFill>
              <a:latin typeface="Syncopate"/>
              <a:ea typeface="Syncopate"/>
              <a:cs typeface="Syncopate"/>
              <a:sym typeface="Syncopate"/>
            </a:endParaRPr>
          </a:p>
        </p:txBody>
      </p:sp>
      <p:sp>
        <p:nvSpPr>
          <p:cNvPr id="107" name="Shape 107"/>
          <p:cNvSpPr txBox="1">
            <a:spLocks noGrp="1"/>
          </p:cNvSpPr>
          <p:nvPr>
            <p:ph type="body" idx="1"/>
          </p:nvPr>
        </p:nvSpPr>
        <p:spPr>
          <a:xfrm>
            <a:off x="248850" y="2140700"/>
            <a:ext cx="8646300" cy="1939500"/>
          </a:xfrm>
          <a:prstGeom prst="rect">
            <a:avLst/>
          </a:prstGeom>
          <a:solidFill>
            <a:srgbClr val="3F2B4D">
              <a:alpha val="56540"/>
            </a:srgbClr>
          </a:solidFill>
        </p:spPr>
        <p:txBody>
          <a:bodyPr spcFirstLastPara="1" wrap="square" lIns="91425" tIns="91425" rIns="91425" bIns="91425" anchor="t" anchorCtr="0">
            <a:noAutofit/>
          </a:bodyPr>
          <a:lstStyle/>
          <a:p>
            <a:pPr marL="0" lvl="0" indent="0" algn="ctr">
              <a:spcBef>
                <a:spcPts val="0"/>
              </a:spcBef>
              <a:spcAft>
                <a:spcPts val="1600"/>
              </a:spcAft>
              <a:buNone/>
            </a:pPr>
            <a:r>
              <a:rPr lang="es" dirty="0">
                <a:solidFill>
                  <a:srgbClr val="FFFFFF"/>
                </a:solidFill>
                <a:latin typeface="AR BLANCA" pitchFamily="2" charset="0"/>
              </a:rPr>
              <a:t>Carpets Roman Spain is a Spanish company with a long experience in the manufacture of carpets. In functioning from 1929. We find her in Crevillente, City of the Carpet, and modal in the sector, thanks to the experience of the whole life of dedication and love for the product.</a:t>
            </a:r>
            <a:endParaRPr dirty="0">
              <a:solidFill>
                <a:srgbClr val="FFFFFF"/>
              </a:solidFill>
              <a:latin typeface="AR BLANCA"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308525"/>
            <a:ext cx="8459700" cy="1350900"/>
          </a:xfrm>
          <a:prstGeom prst="rect">
            <a:avLst/>
          </a:prstGeom>
          <a:solidFill>
            <a:srgbClr val="654A14">
              <a:alpha val="58850"/>
            </a:srgbClr>
          </a:solidFill>
        </p:spPr>
        <p:txBody>
          <a:bodyPr spcFirstLastPara="1" wrap="square" lIns="91425" tIns="91425" rIns="91425" bIns="91425" anchor="t" anchorCtr="0">
            <a:noAutofit/>
          </a:bodyPr>
          <a:lstStyle/>
          <a:p>
            <a:pPr marL="0" lvl="0" indent="0" algn="ctr">
              <a:spcBef>
                <a:spcPts val="0"/>
              </a:spcBef>
              <a:spcAft>
                <a:spcPts val="0"/>
              </a:spcAft>
              <a:buNone/>
            </a:pPr>
            <a:r>
              <a:rPr lang="es" sz="3000" b="1">
                <a:solidFill>
                  <a:srgbClr val="FFFFFF"/>
                </a:solidFill>
                <a:latin typeface="Syncopate"/>
                <a:ea typeface="Syncopate"/>
                <a:cs typeface="Syncopate"/>
                <a:sym typeface="Syncopate"/>
              </a:rPr>
              <a:t>The looms used by Factory of Crevillente's carpets</a:t>
            </a:r>
            <a:endParaRPr sz="3000" b="1">
              <a:solidFill>
                <a:srgbClr val="FFFFFF"/>
              </a:solidFill>
              <a:latin typeface="Syncopate"/>
              <a:ea typeface="Syncopate"/>
              <a:cs typeface="Syncopate"/>
              <a:sym typeface="Syncopate"/>
            </a:endParaRPr>
          </a:p>
          <a:p>
            <a:pPr marL="0" lvl="0" indent="0">
              <a:spcBef>
                <a:spcPts val="0"/>
              </a:spcBef>
              <a:spcAft>
                <a:spcPts val="0"/>
              </a:spcAft>
              <a:buNone/>
            </a:pPr>
            <a:endParaRPr/>
          </a:p>
        </p:txBody>
      </p:sp>
      <p:sp>
        <p:nvSpPr>
          <p:cNvPr id="113" name="Shape 113"/>
          <p:cNvSpPr txBox="1">
            <a:spLocks noGrp="1"/>
          </p:cNvSpPr>
          <p:nvPr>
            <p:ph type="body" idx="1"/>
          </p:nvPr>
        </p:nvSpPr>
        <p:spPr>
          <a:xfrm rot="121">
            <a:off x="311688" y="2200147"/>
            <a:ext cx="8520600" cy="2213400"/>
          </a:xfrm>
          <a:prstGeom prst="rect">
            <a:avLst/>
          </a:prstGeom>
          <a:solidFill>
            <a:srgbClr val="FFF2CC">
              <a:alpha val="50379"/>
            </a:srgbClr>
          </a:solidFill>
        </p:spPr>
        <p:txBody>
          <a:bodyPr spcFirstLastPara="1" wrap="square" lIns="91425" tIns="91425" rIns="91425" bIns="91425" anchor="t" anchorCtr="0">
            <a:noAutofit/>
          </a:bodyPr>
          <a:lstStyle/>
          <a:p>
            <a:pPr marL="0" lvl="0" indent="0" algn="ctr">
              <a:spcBef>
                <a:spcPts val="0"/>
              </a:spcBef>
              <a:spcAft>
                <a:spcPts val="1600"/>
              </a:spcAft>
              <a:buNone/>
            </a:pPr>
            <a:r>
              <a:rPr lang="es" dirty="0">
                <a:solidFill>
                  <a:schemeClr val="dk1"/>
                </a:solidFill>
                <a:latin typeface="AR BLANCA" pitchFamily="2" charset="0"/>
              </a:rPr>
              <a:t>They use three mechanical looms, with a few characteristics of different manufacture, and that changes depending on the carpet that we are going to weave, according to height, density and size of the tapestry. The third loom, which can make up to a maximum width of 3 meters takes the same number of bodies of colors and 9.108 bobinas.son capable of supporting the step of the years and a hard load of work, supporting an excellent precision.</a:t>
            </a:r>
            <a:endParaRPr dirty="0">
              <a:latin typeface="AR BLANCA"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292200"/>
            <a:ext cx="8520600" cy="1046700"/>
          </a:xfrm>
          <a:prstGeom prst="rect">
            <a:avLst/>
          </a:prstGeom>
          <a:solidFill>
            <a:srgbClr val="222222">
              <a:alpha val="37670"/>
            </a:srgbClr>
          </a:solidFill>
        </p:spPr>
        <p:txBody>
          <a:bodyPr spcFirstLastPara="1" wrap="square" lIns="91425" tIns="91425" rIns="91425" bIns="91425" anchor="t" anchorCtr="0">
            <a:noAutofit/>
          </a:bodyPr>
          <a:lstStyle/>
          <a:p>
            <a:pPr marL="0" lvl="0" indent="0" algn="ctr">
              <a:spcBef>
                <a:spcPts val="0"/>
              </a:spcBef>
              <a:spcAft>
                <a:spcPts val="0"/>
              </a:spcAft>
              <a:buNone/>
            </a:pPr>
            <a:r>
              <a:rPr lang="es" sz="3000" b="1">
                <a:solidFill>
                  <a:srgbClr val="FFFFFF"/>
                </a:solidFill>
                <a:latin typeface="Syncopate"/>
                <a:ea typeface="Syncopate"/>
                <a:cs typeface="Syncopate"/>
                <a:sym typeface="Syncopate"/>
              </a:rPr>
              <a:t>5 Best CREVILLENTE Carpet stores</a:t>
            </a:r>
            <a:endParaRPr sz="3000" b="1">
              <a:solidFill>
                <a:srgbClr val="FFFFFF"/>
              </a:solidFill>
              <a:latin typeface="Syncopate"/>
              <a:ea typeface="Syncopate"/>
              <a:cs typeface="Syncopate"/>
              <a:sym typeface="Syncopate"/>
            </a:endParaRPr>
          </a:p>
        </p:txBody>
      </p:sp>
      <p:sp>
        <p:nvSpPr>
          <p:cNvPr id="119" name="Shape 119"/>
          <p:cNvSpPr txBox="1">
            <a:spLocks noGrp="1"/>
          </p:cNvSpPr>
          <p:nvPr>
            <p:ph type="body" idx="1"/>
          </p:nvPr>
        </p:nvSpPr>
        <p:spPr>
          <a:xfrm>
            <a:off x="311700" y="1544575"/>
            <a:ext cx="8520600" cy="3416400"/>
          </a:xfrm>
          <a:prstGeom prst="rect">
            <a:avLst/>
          </a:prstGeom>
          <a:solidFill>
            <a:srgbClr val="222222">
              <a:alpha val="37670"/>
            </a:srgbClr>
          </a:solidFill>
        </p:spPr>
        <p:txBody>
          <a:bodyPr spcFirstLastPara="1" wrap="square" lIns="91425" tIns="91425" rIns="91425" bIns="91425" anchor="t" anchorCtr="0">
            <a:noAutofit/>
          </a:bodyPr>
          <a:lstStyle/>
          <a:p>
            <a:pPr marL="457200" lvl="0" indent="-330200" rtl="0">
              <a:spcBef>
                <a:spcPts val="0"/>
              </a:spcBef>
              <a:spcAft>
                <a:spcPts val="0"/>
              </a:spcAft>
              <a:buClr>
                <a:srgbClr val="000000"/>
              </a:buClr>
              <a:buSzPts val="1600"/>
              <a:buFont typeface="Spectral"/>
              <a:buChar char="●"/>
            </a:pPr>
            <a:r>
              <a:rPr lang="es" sz="1600" b="1" dirty="0">
                <a:solidFill>
                  <a:srgbClr val="000000"/>
                </a:solidFill>
                <a:latin typeface="AR BLANCA" pitchFamily="2" charset="0"/>
                <a:ea typeface="Spectral"/>
                <a:cs typeface="Spectral"/>
                <a:sym typeface="Spectral"/>
              </a:rPr>
              <a:t>Unifam Unión Fabricantes Alfombras Moquetas Revestimiento (5/5)</a:t>
            </a:r>
            <a:endParaRPr sz="1600" b="1" dirty="0">
              <a:solidFill>
                <a:srgbClr val="000000"/>
              </a:solidFill>
              <a:latin typeface="AR BLANCA" pitchFamily="2" charset="0"/>
              <a:ea typeface="Spectral"/>
              <a:cs typeface="Spectral"/>
              <a:sym typeface="Spectral"/>
            </a:endParaRPr>
          </a:p>
          <a:p>
            <a:pPr marL="914400" lvl="1" indent="-330200" rtl="0">
              <a:spcBef>
                <a:spcPts val="0"/>
              </a:spcBef>
              <a:spcAft>
                <a:spcPts val="0"/>
              </a:spcAft>
              <a:buClr>
                <a:srgbClr val="50FFF7"/>
              </a:buClr>
              <a:buSzPts val="1600"/>
              <a:buFont typeface="Spectral"/>
              <a:buChar char="○"/>
            </a:pPr>
            <a:r>
              <a:rPr lang="es" sz="1600" b="1" dirty="0">
                <a:solidFill>
                  <a:srgbClr val="50FFF7"/>
                </a:solidFill>
                <a:uFill>
                  <a:noFill/>
                </a:uFill>
                <a:latin typeface="AR BLANCA" pitchFamily="2" charset="0"/>
                <a:ea typeface="Spectral"/>
                <a:cs typeface="Spectral"/>
                <a:sym typeface="Spectral"/>
                <a:hlinkClick r:id="rId4"/>
              </a:rPr>
              <a:t>http://ceeielche.emprenemjunts.es/?op=36&amp;id=13292</a:t>
            </a:r>
            <a:endParaRPr sz="1600" b="1" dirty="0">
              <a:solidFill>
                <a:srgbClr val="50FFF7"/>
              </a:solidFill>
              <a:latin typeface="AR BLANCA" pitchFamily="2" charset="0"/>
              <a:ea typeface="Spectral"/>
              <a:cs typeface="Spectral"/>
              <a:sym typeface="Spectral"/>
            </a:endParaRPr>
          </a:p>
          <a:p>
            <a:pPr marL="457200" lvl="0" indent="-330200" rtl="0">
              <a:spcBef>
                <a:spcPts val="0"/>
              </a:spcBef>
              <a:spcAft>
                <a:spcPts val="0"/>
              </a:spcAft>
              <a:buClr>
                <a:srgbClr val="000000"/>
              </a:buClr>
              <a:buSzPts val="1600"/>
              <a:buFont typeface="Spectral"/>
              <a:buChar char="●"/>
            </a:pPr>
            <a:r>
              <a:rPr lang="es" sz="1600" b="1" dirty="0">
                <a:solidFill>
                  <a:srgbClr val="000000"/>
                </a:solidFill>
                <a:latin typeface="AR BLANCA" pitchFamily="2" charset="0"/>
                <a:ea typeface="Spectral"/>
                <a:cs typeface="Spectral"/>
                <a:sym typeface="Spectral"/>
              </a:rPr>
              <a:t>Alfombras Nelo (4,8 /5 )</a:t>
            </a:r>
            <a:endParaRPr sz="1600" b="1" dirty="0">
              <a:solidFill>
                <a:srgbClr val="000000"/>
              </a:solidFill>
              <a:latin typeface="AR BLANCA" pitchFamily="2" charset="0"/>
              <a:ea typeface="Spectral"/>
              <a:cs typeface="Spectral"/>
              <a:sym typeface="Spectral"/>
            </a:endParaRPr>
          </a:p>
          <a:p>
            <a:pPr marL="914400" lvl="1" indent="-330200" rtl="0">
              <a:spcBef>
                <a:spcPts val="0"/>
              </a:spcBef>
              <a:spcAft>
                <a:spcPts val="0"/>
              </a:spcAft>
              <a:buClr>
                <a:srgbClr val="50FFF7"/>
              </a:buClr>
              <a:buSzPts val="1600"/>
              <a:buFont typeface="Spectral"/>
              <a:buChar char="○"/>
            </a:pPr>
            <a:r>
              <a:rPr lang="es" sz="1600" b="1" dirty="0">
                <a:solidFill>
                  <a:srgbClr val="50FFF7"/>
                </a:solidFill>
                <a:uFill>
                  <a:noFill/>
                </a:uFill>
                <a:latin typeface="AR BLANCA" pitchFamily="2" charset="0"/>
                <a:ea typeface="Spectral"/>
                <a:cs typeface="Spectral"/>
                <a:sym typeface="Spectral"/>
                <a:hlinkClick r:id="rId5"/>
              </a:rPr>
              <a:t>https://www.alfombrasnelo.com/</a:t>
            </a:r>
            <a:endParaRPr sz="1600" b="1" dirty="0">
              <a:solidFill>
                <a:srgbClr val="50FFF7"/>
              </a:solidFill>
              <a:latin typeface="AR BLANCA" pitchFamily="2" charset="0"/>
              <a:ea typeface="Spectral"/>
              <a:cs typeface="Spectral"/>
              <a:sym typeface="Spectral"/>
            </a:endParaRPr>
          </a:p>
          <a:p>
            <a:pPr marL="457200" lvl="0" indent="-330200" rtl="0">
              <a:spcBef>
                <a:spcPts val="0"/>
              </a:spcBef>
              <a:spcAft>
                <a:spcPts val="0"/>
              </a:spcAft>
              <a:buClr>
                <a:srgbClr val="000000"/>
              </a:buClr>
              <a:buSzPts val="1600"/>
              <a:buFont typeface="Spectral"/>
              <a:buChar char="●"/>
            </a:pPr>
            <a:r>
              <a:rPr lang="es" sz="1600" b="1" dirty="0">
                <a:solidFill>
                  <a:srgbClr val="000000"/>
                </a:solidFill>
                <a:latin typeface="AR BLANCA" pitchFamily="2" charset="0"/>
                <a:ea typeface="Spectral"/>
                <a:cs typeface="Spectral"/>
                <a:sym typeface="Spectral"/>
              </a:rPr>
              <a:t>Alfombras imperio 1979 (4,7/5)</a:t>
            </a:r>
            <a:endParaRPr sz="1600" b="1" dirty="0">
              <a:solidFill>
                <a:srgbClr val="000000"/>
              </a:solidFill>
              <a:latin typeface="AR BLANCA" pitchFamily="2" charset="0"/>
              <a:ea typeface="Spectral"/>
              <a:cs typeface="Spectral"/>
              <a:sym typeface="Spectral"/>
            </a:endParaRPr>
          </a:p>
          <a:p>
            <a:pPr marL="914400" lvl="1" indent="-330200" rtl="0">
              <a:spcBef>
                <a:spcPts val="0"/>
              </a:spcBef>
              <a:spcAft>
                <a:spcPts val="0"/>
              </a:spcAft>
              <a:buClr>
                <a:srgbClr val="50FFF7"/>
              </a:buClr>
              <a:buSzPts val="1600"/>
              <a:buFont typeface="Spectral"/>
              <a:buChar char="○"/>
            </a:pPr>
            <a:r>
              <a:rPr lang="es" sz="1600" b="1" dirty="0">
                <a:solidFill>
                  <a:srgbClr val="50FFF7"/>
                </a:solidFill>
                <a:uFill>
                  <a:noFill/>
                </a:uFill>
                <a:latin typeface="AR BLANCA" pitchFamily="2" charset="0"/>
                <a:ea typeface="Spectral"/>
                <a:cs typeface="Spectral"/>
                <a:sym typeface="Spectral"/>
                <a:hlinkClick r:id="rId6"/>
              </a:rPr>
              <a:t>http://www.alfombrasimperio1979.com/tienda/alfombra-crevillente-circulos-p-345.html</a:t>
            </a:r>
            <a:endParaRPr sz="1600" b="1" dirty="0">
              <a:solidFill>
                <a:srgbClr val="50FFF7"/>
              </a:solidFill>
              <a:latin typeface="AR BLANCA" pitchFamily="2" charset="0"/>
              <a:ea typeface="Spectral"/>
              <a:cs typeface="Spectral"/>
              <a:sym typeface="Spectral"/>
            </a:endParaRPr>
          </a:p>
          <a:p>
            <a:pPr marL="457200" lvl="0" indent="-330200" rtl="0">
              <a:spcBef>
                <a:spcPts val="0"/>
              </a:spcBef>
              <a:spcAft>
                <a:spcPts val="0"/>
              </a:spcAft>
              <a:buClr>
                <a:srgbClr val="000000"/>
              </a:buClr>
              <a:buSzPts val="1600"/>
              <a:buFont typeface="Spectral"/>
              <a:buChar char="●"/>
            </a:pPr>
            <a:r>
              <a:rPr lang="es" sz="1600" b="1" dirty="0">
                <a:solidFill>
                  <a:srgbClr val="000000"/>
                </a:solidFill>
                <a:latin typeface="AR BLANCA" pitchFamily="2" charset="0"/>
                <a:ea typeface="Spectral"/>
                <a:cs typeface="Spectral"/>
                <a:sym typeface="Spectral"/>
              </a:rPr>
              <a:t>ALFOMBRAS Y TAPICES TADI SL (4,6/5)</a:t>
            </a:r>
            <a:endParaRPr sz="1600" b="1" dirty="0">
              <a:solidFill>
                <a:srgbClr val="000000"/>
              </a:solidFill>
              <a:latin typeface="AR BLANCA" pitchFamily="2" charset="0"/>
              <a:ea typeface="Spectral"/>
              <a:cs typeface="Spectral"/>
              <a:sym typeface="Spectral"/>
            </a:endParaRPr>
          </a:p>
          <a:p>
            <a:pPr marL="914400" lvl="1" indent="-330200" rtl="0">
              <a:spcBef>
                <a:spcPts val="0"/>
              </a:spcBef>
              <a:spcAft>
                <a:spcPts val="0"/>
              </a:spcAft>
              <a:buClr>
                <a:srgbClr val="50FFF7"/>
              </a:buClr>
              <a:buSzPts val="1600"/>
              <a:buFont typeface="Spectral"/>
              <a:buChar char="○"/>
            </a:pPr>
            <a:r>
              <a:rPr lang="es" sz="1600" b="1" dirty="0">
                <a:solidFill>
                  <a:srgbClr val="50FFF7"/>
                </a:solidFill>
                <a:uFill>
                  <a:noFill/>
                </a:uFill>
                <a:latin typeface="AR BLANCA" pitchFamily="2" charset="0"/>
                <a:ea typeface="Spectral"/>
                <a:cs typeface="Spectral"/>
                <a:sym typeface="Spectral"/>
                <a:hlinkClick r:id="rId7"/>
              </a:rPr>
              <a:t>http://www.infocif.es/telefono-direccion/alicante/alfombras-y-tapices-tadi-sl</a:t>
            </a:r>
            <a:endParaRPr sz="1600" b="1" dirty="0">
              <a:solidFill>
                <a:srgbClr val="50FFF7"/>
              </a:solidFill>
              <a:latin typeface="AR BLANCA" pitchFamily="2" charset="0"/>
              <a:ea typeface="Spectral"/>
              <a:cs typeface="Spectral"/>
              <a:sym typeface="Spectral"/>
            </a:endParaRPr>
          </a:p>
          <a:p>
            <a:pPr marL="457200" marR="0" lvl="0" indent="-330200" algn="l" rtl="0">
              <a:lnSpc>
                <a:spcPct val="115000"/>
              </a:lnSpc>
              <a:spcBef>
                <a:spcPts val="0"/>
              </a:spcBef>
              <a:spcAft>
                <a:spcPts val="0"/>
              </a:spcAft>
              <a:buClr>
                <a:schemeClr val="dk1"/>
              </a:buClr>
              <a:buSzPts val="1600"/>
              <a:buFont typeface="Spectral"/>
              <a:buChar char="●"/>
            </a:pPr>
            <a:r>
              <a:rPr lang="es" sz="1600" b="1" dirty="0">
                <a:solidFill>
                  <a:schemeClr val="dk1"/>
                </a:solidFill>
                <a:latin typeface="AR BLANCA" pitchFamily="2" charset="0"/>
                <a:ea typeface="Spectral"/>
                <a:cs typeface="Spectral"/>
                <a:sym typeface="Spectral"/>
              </a:rPr>
              <a:t>RUGS BY IN LINE, S.L (4,5/5)</a:t>
            </a:r>
            <a:endParaRPr sz="1600" b="1" dirty="0">
              <a:solidFill>
                <a:schemeClr val="dk1"/>
              </a:solidFill>
              <a:latin typeface="AR BLANCA" pitchFamily="2" charset="0"/>
              <a:ea typeface="Spectral"/>
              <a:cs typeface="Spectral"/>
              <a:sym typeface="Spectral"/>
            </a:endParaRPr>
          </a:p>
          <a:p>
            <a:pPr marL="914400" lvl="1" indent="-330200" rtl="0">
              <a:spcBef>
                <a:spcPts val="0"/>
              </a:spcBef>
              <a:spcAft>
                <a:spcPts val="0"/>
              </a:spcAft>
              <a:buClr>
                <a:srgbClr val="50FFF7"/>
              </a:buClr>
              <a:buSzPts val="1600"/>
              <a:buFont typeface="Spectral"/>
              <a:buChar char="○"/>
            </a:pPr>
            <a:r>
              <a:rPr lang="es" sz="1600" b="1" dirty="0">
                <a:solidFill>
                  <a:srgbClr val="50FFF7"/>
                </a:solidFill>
                <a:uFill>
                  <a:noFill/>
                </a:uFill>
                <a:latin typeface="AR BLANCA" pitchFamily="2" charset="0"/>
                <a:ea typeface="Spectral"/>
                <a:cs typeface="Spectral"/>
                <a:sym typeface="Spectral"/>
                <a:hlinkClick r:id="rId8"/>
              </a:rPr>
              <a:t>http://www.infocif.es/ficha-empresa/rugs-by-in-line-sl</a:t>
            </a:r>
            <a:endParaRPr sz="1600" b="1" dirty="0">
              <a:solidFill>
                <a:srgbClr val="50FFF7"/>
              </a:solidFill>
              <a:latin typeface="AR BLANCA" pitchFamily="2" charset="0"/>
              <a:ea typeface="Spectral"/>
              <a:cs typeface="Spectral"/>
              <a:sym typeface="Spectr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3"/>
        <p:cNvGrpSpPr/>
        <p:nvPr/>
      </p:nvGrpSpPr>
      <p:grpSpPr>
        <a:xfrm>
          <a:off x="0" y="0"/>
          <a:ext cx="0" cy="0"/>
          <a:chOff x="0" y="0"/>
          <a:chExt cx="0" cy="0"/>
        </a:xfrm>
      </p:grpSpPr>
      <p:pic>
        <p:nvPicPr>
          <p:cNvPr id="124" name="Shape 124" descr="Video sobre la fabricación de alfombras de la marca Limited Edition.&#10;&#10;&#10;http://www.tragaluzmobiliario.com/es/buscador-general/alfombras-limited-edition.html#inicio">
            <a:hlinkClick r:id="rId4"/>
          </p:cNvPr>
          <p:cNvPicPr preferRelativeResize="0"/>
          <p:nvPr/>
        </p:nvPicPr>
        <p:blipFill>
          <a:blip r:embed="rId5">
            <a:alphaModFix/>
          </a:blip>
          <a:stretch>
            <a:fillRect/>
          </a:stretch>
        </p:blipFill>
        <p:spPr>
          <a:xfrm>
            <a:off x="508375" y="528250"/>
            <a:ext cx="8127250" cy="4615250"/>
          </a:xfrm>
          <a:prstGeom prst="rect">
            <a:avLst/>
          </a:prstGeom>
          <a:noFill/>
          <a:ln>
            <a:noFill/>
          </a:ln>
        </p:spPr>
      </p:pic>
      <p:sp>
        <p:nvSpPr>
          <p:cNvPr id="125" name="Shape 1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3000" b="1">
                <a:solidFill>
                  <a:srgbClr val="FFFFFF"/>
                </a:solidFill>
                <a:latin typeface="Syncopate"/>
                <a:ea typeface="Syncopate"/>
                <a:cs typeface="Syncopate"/>
                <a:sym typeface="Syncopate"/>
              </a:rPr>
              <a:t>Carpet making</a:t>
            </a:r>
            <a:endParaRPr sz="3000" b="1">
              <a:solidFill>
                <a:srgbClr val="FFFFFF"/>
              </a:solidFill>
              <a:latin typeface="Syncopate"/>
              <a:ea typeface="Syncopate"/>
              <a:cs typeface="Syncopate"/>
              <a:sym typeface="Syncopate"/>
            </a:endParaRPr>
          </a:p>
          <a:p>
            <a:pPr marL="0" lvl="0" indent="0" algn="ctr" rtl="0">
              <a:spcBef>
                <a:spcPts val="0"/>
              </a:spcBef>
              <a:spcAft>
                <a:spcPts val="0"/>
              </a:spcAft>
              <a:buClr>
                <a:schemeClr val="dk1"/>
              </a:buClr>
              <a:buSzPts val="1100"/>
              <a:buFont typeface="Arial"/>
              <a:buNone/>
            </a:pPr>
            <a:endParaRPr sz="1350">
              <a:solidFill>
                <a:srgbClr val="585858"/>
              </a:solidFill>
            </a:endParaRPr>
          </a:p>
          <a:p>
            <a:pPr marL="0" lvl="0" indent="0" algn="ctr" rtl="0">
              <a:spcBef>
                <a:spcPts val="0"/>
              </a:spcBef>
              <a:spcAft>
                <a:spcPts val="0"/>
              </a:spcAft>
              <a:buNone/>
            </a:pPr>
            <a:endParaRPr b="1">
              <a:solidFill>
                <a:srgbClr val="FFFFFF"/>
              </a:solidFill>
              <a:latin typeface="Syncopate"/>
              <a:ea typeface="Syncopate"/>
              <a:cs typeface="Syncopate"/>
              <a:sym typeface="Syncopate"/>
            </a:endParaRPr>
          </a:p>
        </p:txBody>
      </p:sp>
      <p:pic>
        <p:nvPicPr>
          <p:cNvPr id="4" name="video fabricacion alfombras limited edition.mp4">
            <a:hlinkClick r:id="" action="ppaction://media"/>
          </p:cNvPr>
          <p:cNvPicPr>
            <a:picLocks noRot="1" noChangeAspect="1"/>
          </p:cNvPicPr>
          <p:nvPr>
            <a:videoFile r:link="rId1"/>
          </p:nvPr>
        </p:nvPicPr>
        <p:blipFill>
          <a:blip r:embed="rId6"/>
          <a:stretch>
            <a:fillRect/>
          </a:stretch>
        </p:blipFill>
        <p:spPr>
          <a:xfrm>
            <a:off x="447473" y="1057072"/>
            <a:ext cx="8197174" cy="35278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601150" y="402750"/>
            <a:ext cx="2808000" cy="7557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s" sz="3000" b="1">
                <a:solidFill>
                  <a:srgbClr val="CCEAFF"/>
                </a:solidFill>
                <a:latin typeface="Syncopate"/>
                <a:ea typeface="Syncopate"/>
                <a:cs typeface="Syncopate"/>
                <a:sym typeface="Syncopate"/>
              </a:rPr>
              <a:t>index</a:t>
            </a:r>
            <a:endParaRPr sz="3000">
              <a:solidFill>
                <a:srgbClr val="CCEAFF"/>
              </a:solidFill>
              <a:latin typeface="Syncopate"/>
              <a:ea typeface="Syncopate"/>
              <a:cs typeface="Syncopate"/>
              <a:sym typeface="Syncopate"/>
            </a:endParaRPr>
          </a:p>
        </p:txBody>
      </p:sp>
      <p:sp>
        <p:nvSpPr>
          <p:cNvPr id="61" name="Shape 61"/>
          <p:cNvSpPr txBox="1">
            <a:spLocks noGrp="1"/>
          </p:cNvSpPr>
          <p:nvPr>
            <p:ph type="body" idx="1"/>
          </p:nvPr>
        </p:nvSpPr>
        <p:spPr>
          <a:xfrm>
            <a:off x="3020025" y="1158450"/>
            <a:ext cx="4559400" cy="2241900"/>
          </a:xfrm>
          <a:prstGeom prst="rect">
            <a:avLst/>
          </a:prstGeom>
          <a:solidFill>
            <a:srgbClr val="CFE2F3">
              <a:alpha val="48440"/>
            </a:srgbClr>
          </a:solidFill>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rgbClr val="000000"/>
              </a:buClr>
              <a:buSzPts val="1800"/>
              <a:buFont typeface="Spectral"/>
              <a:buChar char="●"/>
            </a:pPr>
            <a:r>
              <a:rPr lang="es" sz="1800" b="1">
                <a:solidFill>
                  <a:srgbClr val="000000"/>
                </a:solidFill>
                <a:latin typeface="Spectral"/>
                <a:ea typeface="Spectral"/>
                <a:cs typeface="Spectral"/>
                <a:sym typeface="Spectral"/>
              </a:rPr>
              <a:t>Crevillente.</a:t>
            </a:r>
            <a:endParaRPr sz="1800" b="1">
              <a:solidFill>
                <a:srgbClr val="000000"/>
              </a:solidFill>
              <a:latin typeface="Spectral"/>
              <a:ea typeface="Spectral"/>
              <a:cs typeface="Spectral"/>
              <a:sym typeface="Spectral"/>
            </a:endParaRPr>
          </a:p>
          <a:p>
            <a:pPr marL="457200" lvl="0" indent="-342900" rtl="0">
              <a:lnSpc>
                <a:spcPct val="100000"/>
              </a:lnSpc>
              <a:spcBef>
                <a:spcPts val="0"/>
              </a:spcBef>
              <a:spcAft>
                <a:spcPts val="0"/>
              </a:spcAft>
              <a:buClr>
                <a:srgbClr val="000000"/>
              </a:buClr>
              <a:buSzPts val="1800"/>
              <a:buFont typeface="Spectral"/>
              <a:buChar char="●"/>
            </a:pPr>
            <a:r>
              <a:rPr lang="es" sz="1800" b="1">
                <a:solidFill>
                  <a:srgbClr val="000000"/>
                </a:solidFill>
                <a:latin typeface="Spectral"/>
                <a:ea typeface="Spectral"/>
                <a:cs typeface="Spectral"/>
                <a:sym typeface="Spectral"/>
              </a:rPr>
              <a:t>A little bit of a history.</a:t>
            </a:r>
            <a:endParaRPr sz="1800" b="1">
              <a:solidFill>
                <a:srgbClr val="000000"/>
              </a:solidFill>
              <a:latin typeface="Spectral"/>
              <a:ea typeface="Spectral"/>
              <a:cs typeface="Spectral"/>
              <a:sym typeface="Spectral"/>
            </a:endParaRPr>
          </a:p>
          <a:p>
            <a:pPr marL="457200" lvl="0" indent="-342900" rtl="0">
              <a:lnSpc>
                <a:spcPct val="100000"/>
              </a:lnSpc>
              <a:spcBef>
                <a:spcPts val="0"/>
              </a:spcBef>
              <a:spcAft>
                <a:spcPts val="0"/>
              </a:spcAft>
              <a:buClr>
                <a:srgbClr val="000000"/>
              </a:buClr>
              <a:buSzPts val="1800"/>
              <a:buFont typeface="Spectral"/>
              <a:buChar char="●"/>
            </a:pPr>
            <a:r>
              <a:rPr lang="es" sz="1800" b="1">
                <a:solidFill>
                  <a:srgbClr val="000000"/>
                </a:solidFill>
                <a:latin typeface="Spectral"/>
                <a:ea typeface="Spectral"/>
                <a:cs typeface="Spectral"/>
                <a:sym typeface="Spectral"/>
              </a:rPr>
              <a:t>Where does it come from?</a:t>
            </a:r>
            <a:endParaRPr sz="1800" b="1">
              <a:solidFill>
                <a:srgbClr val="000000"/>
              </a:solidFill>
              <a:latin typeface="Spectral"/>
              <a:ea typeface="Spectral"/>
              <a:cs typeface="Spectral"/>
              <a:sym typeface="Spectral"/>
            </a:endParaRPr>
          </a:p>
          <a:p>
            <a:pPr marL="457200" lvl="0" indent="-342900" rtl="0">
              <a:lnSpc>
                <a:spcPct val="100000"/>
              </a:lnSpc>
              <a:spcBef>
                <a:spcPts val="0"/>
              </a:spcBef>
              <a:spcAft>
                <a:spcPts val="0"/>
              </a:spcAft>
              <a:buClr>
                <a:srgbClr val="000000"/>
              </a:buClr>
              <a:buSzPts val="1800"/>
              <a:buFont typeface="Spectral"/>
              <a:buChar char="●"/>
            </a:pPr>
            <a:r>
              <a:rPr lang="es" sz="1800" b="1">
                <a:solidFill>
                  <a:srgbClr val="000000"/>
                </a:solidFill>
                <a:latin typeface="Spectral"/>
                <a:ea typeface="Spectral"/>
                <a:cs typeface="Spectral"/>
                <a:sym typeface="Spectral"/>
              </a:rPr>
              <a:t>A very important industry.</a:t>
            </a:r>
            <a:endParaRPr sz="1800" b="1">
              <a:solidFill>
                <a:srgbClr val="000000"/>
              </a:solidFill>
              <a:latin typeface="Spectral"/>
              <a:ea typeface="Spectral"/>
              <a:cs typeface="Spectral"/>
              <a:sym typeface="Spectral"/>
            </a:endParaRPr>
          </a:p>
          <a:p>
            <a:pPr marL="457200" lvl="0" indent="-342900" rtl="0">
              <a:lnSpc>
                <a:spcPct val="100000"/>
              </a:lnSpc>
              <a:spcBef>
                <a:spcPts val="0"/>
              </a:spcBef>
              <a:spcAft>
                <a:spcPts val="0"/>
              </a:spcAft>
              <a:buClr>
                <a:srgbClr val="000000"/>
              </a:buClr>
              <a:buSzPts val="1800"/>
              <a:buFont typeface="Spectral"/>
              <a:buChar char="●"/>
            </a:pPr>
            <a:r>
              <a:rPr lang="es" sz="1800" b="1">
                <a:solidFill>
                  <a:srgbClr val="000000"/>
                </a:solidFill>
                <a:latin typeface="Spectral"/>
                <a:ea typeface="Spectral"/>
                <a:cs typeface="Spectral"/>
                <a:sym typeface="Spectral"/>
              </a:rPr>
              <a:t>Carpet evolution.</a:t>
            </a:r>
            <a:endParaRPr sz="1800" b="1">
              <a:solidFill>
                <a:srgbClr val="000000"/>
              </a:solidFill>
              <a:latin typeface="Spectral"/>
              <a:ea typeface="Spectral"/>
              <a:cs typeface="Spectral"/>
              <a:sym typeface="Spectral"/>
            </a:endParaRPr>
          </a:p>
          <a:p>
            <a:pPr marL="457200" lvl="0" indent="-342900" rtl="0">
              <a:lnSpc>
                <a:spcPct val="100000"/>
              </a:lnSpc>
              <a:spcBef>
                <a:spcPts val="0"/>
              </a:spcBef>
              <a:spcAft>
                <a:spcPts val="0"/>
              </a:spcAft>
              <a:buClr>
                <a:srgbClr val="000000"/>
              </a:buClr>
              <a:buSzPts val="1800"/>
              <a:buFont typeface="Spectral"/>
              <a:buChar char="●"/>
            </a:pPr>
            <a:r>
              <a:rPr lang="es" sz="1800" b="1">
                <a:solidFill>
                  <a:srgbClr val="000000"/>
                </a:solidFill>
                <a:latin typeface="Spectral"/>
                <a:ea typeface="Spectral"/>
                <a:cs typeface="Spectral"/>
                <a:sym typeface="Spectral"/>
              </a:rPr>
              <a:t>Factory of Crevillente's carpets</a:t>
            </a:r>
            <a:endParaRPr sz="1800" b="1">
              <a:solidFill>
                <a:srgbClr val="000000"/>
              </a:solidFill>
              <a:latin typeface="Spectral"/>
              <a:ea typeface="Spectral"/>
              <a:cs typeface="Spectral"/>
              <a:sym typeface="Spectral"/>
            </a:endParaRPr>
          </a:p>
          <a:p>
            <a:pPr marL="457200" lvl="0" indent="-342900" rtl="0">
              <a:lnSpc>
                <a:spcPct val="100000"/>
              </a:lnSpc>
              <a:spcBef>
                <a:spcPts val="0"/>
              </a:spcBef>
              <a:spcAft>
                <a:spcPts val="0"/>
              </a:spcAft>
              <a:buClr>
                <a:srgbClr val="000000"/>
              </a:buClr>
              <a:buSzPts val="1800"/>
              <a:buFont typeface="Spectral"/>
              <a:buChar char="●"/>
            </a:pPr>
            <a:r>
              <a:rPr lang="es" sz="1800" b="1">
                <a:solidFill>
                  <a:srgbClr val="000000"/>
                </a:solidFill>
                <a:latin typeface="Spectral"/>
                <a:ea typeface="Spectral"/>
                <a:cs typeface="Spectral"/>
                <a:sym typeface="Spectral"/>
              </a:rPr>
              <a:t>5 Best Crevillente carpet stores.</a:t>
            </a:r>
            <a:endParaRPr sz="1800" b="1">
              <a:solidFill>
                <a:srgbClr val="000000"/>
              </a:solidFill>
              <a:latin typeface="Spectral"/>
              <a:ea typeface="Spectral"/>
              <a:cs typeface="Spectral"/>
              <a:sym typeface="Spectral"/>
            </a:endParaRPr>
          </a:p>
          <a:p>
            <a:pPr marL="457200" lvl="0" indent="-342900" rtl="0">
              <a:lnSpc>
                <a:spcPct val="100000"/>
              </a:lnSpc>
              <a:spcBef>
                <a:spcPts val="0"/>
              </a:spcBef>
              <a:spcAft>
                <a:spcPts val="0"/>
              </a:spcAft>
              <a:buClr>
                <a:srgbClr val="000000"/>
              </a:buClr>
              <a:buSzPts val="1800"/>
              <a:buFont typeface="Spectral"/>
              <a:buChar char="●"/>
            </a:pPr>
            <a:r>
              <a:rPr lang="es" sz="1800" b="1">
                <a:solidFill>
                  <a:srgbClr val="000000"/>
                </a:solidFill>
                <a:latin typeface="Spectral"/>
                <a:ea typeface="Spectral"/>
                <a:cs typeface="Spectral"/>
                <a:sym typeface="Spectral"/>
              </a:rPr>
              <a:t>Carpet making.</a:t>
            </a:r>
            <a:endParaRPr sz="1800" b="1">
              <a:solidFill>
                <a:srgbClr val="000000"/>
              </a:solidFill>
              <a:latin typeface="Spectral"/>
              <a:ea typeface="Spectral"/>
              <a:cs typeface="Spectral"/>
              <a:sym typeface="Spectr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64450" y="1584750"/>
            <a:ext cx="7415100" cy="1974000"/>
          </a:xfrm>
          <a:prstGeom prst="rect">
            <a:avLst/>
          </a:prstGeom>
          <a:solidFill>
            <a:srgbClr val="0C343D">
              <a:alpha val="35770"/>
            </a:srgbClr>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s" sz="6000" b="1">
                <a:solidFill>
                  <a:srgbClr val="B6D7A8"/>
                </a:solidFill>
                <a:latin typeface="Syncopate"/>
                <a:ea typeface="Syncopate"/>
                <a:cs typeface="Syncopate"/>
                <a:sym typeface="Syncopate"/>
              </a:rPr>
              <a:t>From esparto</a:t>
            </a:r>
            <a:r>
              <a:rPr lang="es" sz="6000" b="1">
                <a:solidFill>
                  <a:srgbClr val="0C343D"/>
                </a:solidFill>
                <a:latin typeface="Syncopate"/>
                <a:ea typeface="Syncopate"/>
                <a:cs typeface="Syncopate"/>
                <a:sym typeface="Syncopate"/>
              </a:rPr>
              <a:t> </a:t>
            </a:r>
            <a:endParaRPr sz="6000" b="1">
              <a:solidFill>
                <a:srgbClr val="0C343D"/>
              </a:solidFill>
              <a:latin typeface="Syncopate"/>
              <a:ea typeface="Syncopate"/>
              <a:cs typeface="Syncopate"/>
              <a:sym typeface="Syncopat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2150850"/>
            <a:ext cx="8520600" cy="8418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s" sz="6000" b="1">
                <a:solidFill>
                  <a:srgbClr val="FFFFFF"/>
                </a:solidFill>
                <a:latin typeface="Syncopate"/>
                <a:ea typeface="Syncopate"/>
                <a:cs typeface="Syncopate"/>
                <a:sym typeface="Syncopate"/>
              </a:rPr>
              <a:t>To carpet</a:t>
            </a:r>
            <a:endParaRPr sz="6000" b="1">
              <a:solidFill>
                <a:srgbClr val="FFFFFF"/>
              </a:solidFill>
              <a:latin typeface="Syncopate"/>
              <a:ea typeface="Syncopate"/>
              <a:cs typeface="Syncopate"/>
              <a:sym typeface="Syncopat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325375"/>
            <a:ext cx="8520600" cy="572700"/>
          </a:xfrm>
          <a:prstGeom prst="rect">
            <a:avLst/>
          </a:prstGeom>
          <a:solidFill>
            <a:srgbClr val="222222">
              <a:alpha val="53060"/>
            </a:srgbClr>
          </a:solidFill>
        </p:spPr>
        <p:txBody>
          <a:bodyPr spcFirstLastPara="1" wrap="square" lIns="91425" tIns="91425" rIns="91425" bIns="91425" anchor="t" anchorCtr="0">
            <a:noAutofit/>
          </a:bodyPr>
          <a:lstStyle/>
          <a:p>
            <a:pPr marL="0" lvl="0" indent="0" algn="ctr">
              <a:spcBef>
                <a:spcPts val="0"/>
              </a:spcBef>
              <a:spcAft>
                <a:spcPts val="0"/>
              </a:spcAft>
              <a:buNone/>
            </a:pPr>
            <a:r>
              <a:rPr lang="es" b="1">
                <a:solidFill>
                  <a:srgbClr val="F3F3F3"/>
                </a:solidFill>
                <a:latin typeface="Syncopate"/>
                <a:ea typeface="Syncopate"/>
                <a:cs typeface="Syncopate"/>
                <a:sym typeface="Syncopate"/>
              </a:rPr>
              <a:t>CREVILLENTE</a:t>
            </a:r>
            <a:endParaRPr b="1">
              <a:solidFill>
                <a:srgbClr val="F3F3F3"/>
              </a:solidFill>
              <a:latin typeface="Syncopate"/>
              <a:ea typeface="Syncopate"/>
              <a:cs typeface="Syncopate"/>
              <a:sym typeface="Syncopate"/>
            </a:endParaRPr>
          </a:p>
        </p:txBody>
      </p:sp>
      <p:sp>
        <p:nvSpPr>
          <p:cNvPr id="77" name="Shape 77"/>
          <p:cNvSpPr txBox="1">
            <a:spLocks noGrp="1"/>
          </p:cNvSpPr>
          <p:nvPr>
            <p:ph type="body" idx="1"/>
          </p:nvPr>
        </p:nvSpPr>
        <p:spPr>
          <a:xfrm>
            <a:off x="311700" y="1617650"/>
            <a:ext cx="8520600" cy="2359500"/>
          </a:xfrm>
          <a:prstGeom prst="rect">
            <a:avLst/>
          </a:prstGeom>
          <a:solidFill>
            <a:srgbClr val="222222">
              <a:alpha val="53060"/>
            </a:srgbClr>
          </a:solidFill>
        </p:spPr>
        <p:txBody>
          <a:bodyPr spcFirstLastPara="1" wrap="square" lIns="91425" tIns="91425" rIns="91425" bIns="91425" anchor="t" anchorCtr="0">
            <a:noAutofit/>
          </a:bodyPr>
          <a:lstStyle/>
          <a:p>
            <a:pPr marL="0" lvl="0" indent="0" algn="ctr" rtl="0">
              <a:spcBef>
                <a:spcPts val="600"/>
              </a:spcBef>
              <a:spcAft>
                <a:spcPts val="0"/>
              </a:spcAft>
              <a:buNone/>
            </a:pPr>
            <a:r>
              <a:rPr lang="es" dirty="0">
                <a:solidFill>
                  <a:srgbClr val="FFFFFF"/>
                </a:solidFill>
                <a:latin typeface="AR BLANCA" pitchFamily="2" charset="0"/>
                <a:ea typeface="Spectral"/>
                <a:cs typeface="Spectral"/>
                <a:sym typeface="Spectral"/>
              </a:rPr>
              <a:t>Crevillente is a municipality in the Valencian Community, Spain. It is located in the Sierra de Crevillente , in the province of Alicante, and its neighbour with the municipality of Elche, has 28 836 inhabitants </a:t>
            </a:r>
            <a:endParaRPr dirty="0">
              <a:solidFill>
                <a:srgbClr val="FFFFFF"/>
              </a:solidFill>
              <a:latin typeface="AR BLANCA" pitchFamily="2" charset="0"/>
              <a:ea typeface="Spectral"/>
              <a:cs typeface="Spectral"/>
              <a:sym typeface="Spectral"/>
            </a:endParaRPr>
          </a:p>
          <a:p>
            <a:pPr marL="0" lvl="0" indent="0" algn="ctr" rtl="0">
              <a:spcBef>
                <a:spcPts val="600"/>
              </a:spcBef>
              <a:spcAft>
                <a:spcPts val="0"/>
              </a:spcAft>
              <a:buClr>
                <a:schemeClr val="dk1"/>
              </a:buClr>
              <a:buSzPts val="1100"/>
              <a:buFont typeface="Arial"/>
              <a:buNone/>
            </a:pPr>
            <a:r>
              <a:rPr lang="es" dirty="0">
                <a:solidFill>
                  <a:srgbClr val="FFFFFF"/>
                </a:solidFill>
                <a:latin typeface="AR BLANCA" pitchFamily="2" charset="0"/>
                <a:ea typeface="Spectral"/>
                <a:cs typeface="Spectral"/>
                <a:sym typeface="Spectral"/>
              </a:rPr>
              <a:t>Crevillente has also stood out for its traditional carpet industry, which has conferred the nickname of City of the Carpet.</a:t>
            </a:r>
            <a:endParaRPr dirty="0">
              <a:solidFill>
                <a:srgbClr val="FFFFFF"/>
              </a:solidFill>
              <a:latin typeface="AR BLANCA" pitchFamily="2" charset="0"/>
              <a:ea typeface="Spectral"/>
              <a:cs typeface="Spectral"/>
              <a:sym typeface="Spectral"/>
            </a:endParaRPr>
          </a:p>
          <a:p>
            <a:pPr marL="0" lvl="0" indent="0">
              <a:spcBef>
                <a:spcPts val="600"/>
              </a:spcBef>
              <a:spcAft>
                <a:spcPts val="1600"/>
              </a:spcAft>
              <a:buNone/>
            </a:pPr>
            <a:endParaRPr dirty="0">
              <a:latin typeface="Spectral"/>
              <a:ea typeface="Spectral"/>
              <a:cs typeface="Spectral"/>
              <a:sym typeface="Spectr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311700" y="1473779"/>
            <a:ext cx="8520600" cy="1734600"/>
          </a:xfrm>
          <a:prstGeom prst="rect">
            <a:avLst/>
          </a:prstGeom>
          <a:solidFill>
            <a:srgbClr val="CFE2F3">
              <a:alpha val="48440"/>
            </a:srgbClr>
          </a:solidFill>
        </p:spPr>
        <p:txBody>
          <a:bodyPr spcFirstLastPara="1" wrap="square" lIns="91425" tIns="91425" rIns="91425" bIns="91425" anchor="t" anchorCtr="0">
            <a:noAutofit/>
          </a:bodyPr>
          <a:lstStyle/>
          <a:p>
            <a:pPr marL="0" lvl="0" indent="0" algn="ctr">
              <a:spcBef>
                <a:spcPts val="0"/>
              </a:spcBef>
              <a:spcAft>
                <a:spcPts val="1600"/>
              </a:spcAft>
              <a:buNone/>
            </a:pPr>
            <a:r>
              <a:rPr lang="es" b="1" dirty="0">
                <a:solidFill>
                  <a:srgbClr val="000000"/>
                </a:solidFill>
                <a:latin typeface="AR BLANCA" pitchFamily="2" charset="0"/>
                <a:ea typeface="Spectral"/>
                <a:cs typeface="Spectral"/>
                <a:sym typeface="Spectral"/>
              </a:rPr>
              <a:t>At the beginning of the twentieth century, with the arrival of the first mechanical looms, in Crevillente we began to weave wool rugs. The manufacture of Esparto does not cease, but the mechanical looms and the great work of a whole people for decades allow to be able to locate Crevillente in the carpets map of the world.</a:t>
            </a:r>
            <a:endParaRPr b="1" dirty="0">
              <a:solidFill>
                <a:srgbClr val="000000"/>
              </a:solidFill>
              <a:latin typeface="AR BLANCA" pitchFamily="2" charset="0"/>
              <a:ea typeface="Spectral"/>
              <a:cs typeface="Spectral"/>
              <a:sym typeface="Spectral"/>
            </a:endParaRPr>
          </a:p>
        </p:txBody>
      </p:sp>
      <p:sp>
        <p:nvSpPr>
          <p:cNvPr id="83" name="Shape 83"/>
          <p:cNvSpPr txBox="1"/>
          <p:nvPr/>
        </p:nvSpPr>
        <p:spPr>
          <a:xfrm>
            <a:off x="2651550" y="169450"/>
            <a:ext cx="4532100" cy="1050000"/>
          </a:xfrm>
          <a:prstGeom prst="rect">
            <a:avLst/>
          </a:prstGeom>
          <a:noFill/>
          <a:ln>
            <a:noFill/>
          </a:ln>
        </p:spPr>
        <p:txBody>
          <a:bodyPr spcFirstLastPara="1" wrap="square" lIns="91425" tIns="91425" rIns="91425" bIns="91425" anchor="t" anchorCtr="0">
            <a:noAutofit/>
          </a:bodyPr>
          <a:lstStyle/>
          <a:p>
            <a:pPr marL="0" marR="1054100" lvl="0" indent="0" algn="ctr" rtl="0">
              <a:lnSpc>
                <a:spcPct val="185714"/>
              </a:lnSpc>
              <a:spcBef>
                <a:spcPts val="0"/>
              </a:spcBef>
              <a:spcAft>
                <a:spcPts val="0"/>
              </a:spcAft>
              <a:buClr>
                <a:schemeClr val="dk1"/>
              </a:buClr>
              <a:buSzPts val="1100"/>
              <a:buFont typeface="Arial"/>
              <a:buNone/>
            </a:pPr>
            <a:r>
              <a:rPr lang="es" sz="1800" b="1">
                <a:solidFill>
                  <a:srgbClr val="274E13"/>
                </a:solidFill>
                <a:latin typeface="Syncopate"/>
                <a:ea typeface="Syncopate"/>
                <a:cs typeface="Syncopate"/>
                <a:sym typeface="Syncopate"/>
              </a:rPr>
              <a:t>A little bit of history</a:t>
            </a:r>
            <a:r>
              <a:rPr lang="es" sz="2400" b="1">
                <a:solidFill>
                  <a:srgbClr val="274E13"/>
                </a:solidFill>
                <a:latin typeface="Syncopate"/>
                <a:ea typeface="Syncopate"/>
                <a:cs typeface="Syncopate"/>
                <a:sym typeface="Syncopate"/>
              </a:rPr>
              <a:t> </a:t>
            </a:r>
            <a:endParaRPr sz="2400" b="1">
              <a:solidFill>
                <a:srgbClr val="274E13"/>
              </a:solidFill>
              <a:latin typeface="Syncopate"/>
              <a:ea typeface="Syncopate"/>
              <a:cs typeface="Syncopate"/>
              <a:sym typeface="Syncopate"/>
            </a:endParaRPr>
          </a:p>
          <a:p>
            <a:pPr marL="0" lvl="0" indent="0" algn="ctr">
              <a:spcBef>
                <a:spcPts val="1100"/>
              </a:spcBef>
              <a:spcAft>
                <a:spcPts val="0"/>
              </a:spcAft>
              <a:buNone/>
            </a:pPr>
            <a:endParaRPr>
              <a:solidFill>
                <a:srgbClr val="274E1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591850"/>
            <a:ext cx="8520600" cy="572700"/>
          </a:xfrm>
          <a:prstGeom prst="rect">
            <a:avLst/>
          </a:prstGeom>
          <a:solidFill>
            <a:srgbClr val="23706C">
              <a:alpha val="39220"/>
            </a:srgbClr>
          </a:solidFill>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3000" b="1">
                <a:solidFill>
                  <a:srgbClr val="FFFFFF"/>
                </a:solidFill>
                <a:latin typeface="Syncopate"/>
                <a:ea typeface="Syncopate"/>
                <a:cs typeface="Syncopate"/>
                <a:sym typeface="Syncopate"/>
              </a:rPr>
              <a:t>Where does it come from?</a:t>
            </a:r>
            <a:endParaRPr sz="3000" b="1">
              <a:solidFill>
                <a:srgbClr val="FFFFFF"/>
              </a:solidFill>
              <a:latin typeface="Syncopate"/>
              <a:ea typeface="Syncopate"/>
              <a:cs typeface="Syncopate"/>
              <a:sym typeface="Syncopate"/>
            </a:endParaRPr>
          </a:p>
          <a:p>
            <a:pPr marL="0" lvl="0" indent="0" algn="ctr" rtl="0">
              <a:spcBef>
                <a:spcPts val="0"/>
              </a:spcBef>
              <a:spcAft>
                <a:spcPts val="0"/>
              </a:spcAft>
              <a:buClr>
                <a:schemeClr val="dk1"/>
              </a:buClr>
              <a:buSzPts val="1100"/>
              <a:buFont typeface="Arial"/>
              <a:buNone/>
            </a:pPr>
            <a:endParaRPr sz="1350">
              <a:solidFill>
                <a:srgbClr val="585858"/>
              </a:solidFill>
            </a:endParaRPr>
          </a:p>
          <a:p>
            <a:pPr marL="0" lvl="0" indent="0" algn="ctr">
              <a:spcBef>
                <a:spcPts val="0"/>
              </a:spcBef>
              <a:spcAft>
                <a:spcPts val="0"/>
              </a:spcAft>
              <a:buNone/>
            </a:pPr>
            <a:endParaRPr b="1">
              <a:latin typeface="Syncopate"/>
              <a:ea typeface="Syncopate"/>
              <a:cs typeface="Syncopate"/>
              <a:sym typeface="Syncopate"/>
            </a:endParaRPr>
          </a:p>
        </p:txBody>
      </p:sp>
      <p:sp>
        <p:nvSpPr>
          <p:cNvPr id="89" name="Shape 89"/>
          <p:cNvSpPr txBox="1">
            <a:spLocks noGrp="1"/>
          </p:cNvSpPr>
          <p:nvPr>
            <p:ph type="body" idx="1"/>
          </p:nvPr>
        </p:nvSpPr>
        <p:spPr>
          <a:xfrm>
            <a:off x="311700" y="1752975"/>
            <a:ext cx="8520600" cy="2142600"/>
          </a:xfrm>
          <a:prstGeom prst="rect">
            <a:avLst/>
          </a:prstGeom>
          <a:solidFill>
            <a:srgbClr val="626262">
              <a:alpha val="64600"/>
            </a:srgbClr>
          </a:solidFill>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s" b="1" dirty="0">
                <a:solidFill>
                  <a:srgbClr val="FFFFFF"/>
                </a:solidFill>
                <a:latin typeface="AR BLANCA" pitchFamily="2" charset="0"/>
                <a:ea typeface="Spectral"/>
                <a:cs typeface="Spectral"/>
                <a:sym typeface="Spectral"/>
              </a:rPr>
              <a:t>As in the eighteenth century Crevillente was abundant the ancient mats of Esparto that were carried out manually since Arab period. In the middle of the XIX century the Esparto fillet appeared, obtaining a very high production. This is when one of the first hand looms (the grid loom) was introduced, with a large number of parts that will have the mechanical and automatic looms later</a:t>
            </a:r>
            <a:r>
              <a:rPr lang="es" b="1" dirty="0">
                <a:solidFill>
                  <a:srgbClr val="000000"/>
                </a:solidFill>
                <a:latin typeface="AR BLANCA" pitchFamily="2" charset="0"/>
                <a:ea typeface="Spectral"/>
                <a:cs typeface="Spectral"/>
                <a:sym typeface="Spectral"/>
              </a:rPr>
              <a:t>.</a:t>
            </a:r>
            <a:endParaRPr b="1" dirty="0">
              <a:solidFill>
                <a:srgbClr val="000000"/>
              </a:solidFill>
              <a:latin typeface="AR BLANCA" pitchFamily="2" charset="0"/>
              <a:ea typeface="Spectral"/>
              <a:cs typeface="Spectral"/>
              <a:sym typeface="Spectral"/>
            </a:endParaRPr>
          </a:p>
          <a:p>
            <a:pPr marL="0" lvl="0" indent="0">
              <a:spcBef>
                <a:spcPts val="1600"/>
              </a:spcBef>
              <a:spcAft>
                <a:spcPts val="0"/>
              </a:spcAft>
              <a:buClr>
                <a:schemeClr val="dk1"/>
              </a:buClr>
              <a:buSzPts val="1100"/>
              <a:buFont typeface="Arial"/>
              <a:buNone/>
            </a:pPr>
            <a:endParaRPr sz="1200" dirty="0">
              <a:solidFill>
                <a:srgbClr val="333333"/>
              </a:solidFill>
              <a:highlight>
                <a:srgbClr val="F5F5F5"/>
              </a:highlight>
            </a:endParaRPr>
          </a:p>
          <a:p>
            <a:pPr marL="0" lvl="0" indent="0">
              <a:spcBef>
                <a:spcPts val="160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59475" y="28850"/>
            <a:ext cx="5498400" cy="974400"/>
          </a:xfrm>
          <a:prstGeom prst="rect">
            <a:avLst/>
          </a:prstGeom>
          <a:solidFill>
            <a:srgbClr val="626262">
              <a:alpha val="64600"/>
            </a:srgbClr>
          </a:solidFill>
        </p:spPr>
        <p:txBody>
          <a:bodyPr spcFirstLastPara="1" wrap="square" lIns="91425" tIns="91425" rIns="91425" bIns="91425" anchor="t" anchorCtr="0">
            <a:noAutofit/>
          </a:bodyPr>
          <a:lstStyle/>
          <a:p>
            <a:pPr marL="0" lvl="0" indent="0" algn="ctr">
              <a:spcBef>
                <a:spcPts val="0"/>
              </a:spcBef>
              <a:spcAft>
                <a:spcPts val="0"/>
              </a:spcAft>
              <a:buNone/>
            </a:pPr>
            <a:r>
              <a:rPr lang="es" sz="3000" b="1">
                <a:solidFill>
                  <a:srgbClr val="5B0F00"/>
                </a:solidFill>
                <a:latin typeface="Syncopate"/>
                <a:ea typeface="Syncopate"/>
                <a:cs typeface="Syncopate"/>
                <a:sym typeface="Syncopate"/>
              </a:rPr>
              <a:t>A very important industry</a:t>
            </a:r>
            <a:endParaRPr sz="3000" b="1">
              <a:solidFill>
                <a:srgbClr val="5B0F00"/>
              </a:solidFill>
              <a:latin typeface="Syncopate"/>
              <a:ea typeface="Syncopate"/>
              <a:cs typeface="Syncopate"/>
              <a:sym typeface="Syncopate"/>
            </a:endParaRPr>
          </a:p>
        </p:txBody>
      </p:sp>
      <p:sp>
        <p:nvSpPr>
          <p:cNvPr id="95" name="Shape 95"/>
          <p:cNvSpPr txBox="1">
            <a:spLocks noGrp="1"/>
          </p:cNvSpPr>
          <p:nvPr>
            <p:ph type="body" idx="1"/>
          </p:nvPr>
        </p:nvSpPr>
        <p:spPr>
          <a:xfrm>
            <a:off x="169975" y="1137150"/>
            <a:ext cx="6321600" cy="1692300"/>
          </a:xfrm>
          <a:prstGeom prst="rect">
            <a:avLst/>
          </a:prstGeom>
          <a:solidFill>
            <a:srgbClr val="626262">
              <a:alpha val="38440"/>
            </a:srgbClr>
          </a:solidFill>
        </p:spPr>
        <p:txBody>
          <a:bodyPr spcFirstLastPara="1" wrap="square" lIns="91425" tIns="91425" rIns="91425" bIns="91425" anchor="t" anchorCtr="0">
            <a:noAutofit/>
          </a:bodyPr>
          <a:lstStyle/>
          <a:p>
            <a:pPr marL="0" lvl="0" indent="0" algn="ctr" rtl="0">
              <a:spcBef>
                <a:spcPts val="0"/>
              </a:spcBef>
              <a:spcAft>
                <a:spcPts val="1600"/>
              </a:spcAft>
              <a:buNone/>
            </a:pPr>
            <a:r>
              <a:rPr lang="es" dirty="0">
                <a:solidFill>
                  <a:srgbClr val="FFFFFF"/>
                </a:solidFill>
                <a:latin typeface="AR BLANCA" pitchFamily="2" charset="0"/>
                <a:ea typeface="Spectral"/>
                <a:cs typeface="Spectral"/>
                <a:sym typeface="Spectral"/>
              </a:rPr>
              <a:t>Crevillente carpet Industry occupies the first place in domestic production and export. The industry sinks its deepest roots in the artisanal production of Esparto and Reed, products that were sold, already in the 16th century.</a:t>
            </a:r>
            <a:endParaRPr dirty="0">
              <a:solidFill>
                <a:srgbClr val="FFFFFF"/>
              </a:solidFill>
              <a:latin typeface="AR BLANCA" pitchFamily="2" charset="0"/>
              <a:ea typeface="Spectral"/>
              <a:cs typeface="Spectral"/>
              <a:sym typeface="Spectr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31325" y="737425"/>
            <a:ext cx="8520600" cy="572700"/>
          </a:xfrm>
          <a:prstGeom prst="rect">
            <a:avLst/>
          </a:prstGeom>
          <a:solidFill>
            <a:srgbClr val="23706C">
              <a:alpha val="39220"/>
            </a:srgbClr>
          </a:solidFill>
        </p:spPr>
        <p:txBody>
          <a:bodyPr spcFirstLastPara="1" wrap="square" lIns="91425" tIns="91425" rIns="91425" bIns="91425" anchor="t" anchorCtr="0">
            <a:noAutofit/>
          </a:bodyPr>
          <a:lstStyle/>
          <a:p>
            <a:pPr marL="0" lvl="0" indent="0" algn="ctr">
              <a:spcBef>
                <a:spcPts val="0"/>
              </a:spcBef>
              <a:spcAft>
                <a:spcPts val="0"/>
              </a:spcAft>
              <a:buNone/>
            </a:pPr>
            <a:r>
              <a:rPr lang="es" sz="3000" b="1">
                <a:solidFill>
                  <a:srgbClr val="000000"/>
                </a:solidFill>
                <a:latin typeface="Syncopate"/>
                <a:ea typeface="Syncopate"/>
                <a:cs typeface="Syncopate"/>
                <a:sym typeface="Syncopate"/>
              </a:rPr>
              <a:t>Carpet evolution</a:t>
            </a:r>
            <a:endParaRPr sz="3000" b="1">
              <a:solidFill>
                <a:srgbClr val="000000"/>
              </a:solidFill>
              <a:latin typeface="Syncopate"/>
              <a:ea typeface="Syncopate"/>
              <a:cs typeface="Syncopate"/>
              <a:sym typeface="Syncopate"/>
            </a:endParaRPr>
          </a:p>
        </p:txBody>
      </p:sp>
      <p:sp>
        <p:nvSpPr>
          <p:cNvPr id="101" name="Shape 101"/>
          <p:cNvSpPr txBox="1">
            <a:spLocks noGrp="1"/>
          </p:cNvSpPr>
          <p:nvPr>
            <p:ph type="body" idx="1"/>
          </p:nvPr>
        </p:nvSpPr>
        <p:spPr>
          <a:xfrm>
            <a:off x="311700" y="2059875"/>
            <a:ext cx="8520600" cy="1927500"/>
          </a:xfrm>
          <a:prstGeom prst="rect">
            <a:avLst/>
          </a:prstGeom>
          <a:solidFill>
            <a:srgbClr val="626262">
              <a:alpha val="6460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s" dirty="0">
                <a:solidFill>
                  <a:srgbClr val="FFFFFF"/>
                </a:solidFill>
                <a:latin typeface="AR BLANCA" pitchFamily="2" charset="0"/>
                <a:ea typeface="Spectral"/>
                <a:cs typeface="Spectral"/>
                <a:sym typeface="Spectral"/>
              </a:rPr>
              <a:t>These pieces of stamens were coupled to the wooden looms and made the drawing of these through a cartonnages holes, which had already increased, so, you can talk about mixed loom, rod, double-sided and torsion bar. In the twentieth century mechanical looms were introduced, which replaced the hand looms, bringing their manufacturing process as we know it today.</a:t>
            </a:r>
            <a:endParaRPr dirty="0">
              <a:solidFill>
                <a:srgbClr val="FFFFFF"/>
              </a:solidFill>
              <a:latin typeface="AR BLANCA" pitchFamily="2" charset="0"/>
              <a:ea typeface="Spectral"/>
              <a:cs typeface="Spectral"/>
              <a:sym typeface="Spectral"/>
            </a:endParaRPr>
          </a:p>
          <a:p>
            <a:pPr marL="0" lvl="0" indent="0">
              <a:spcBef>
                <a:spcPts val="1600"/>
              </a:spcBef>
              <a:spcAft>
                <a:spcPts val="0"/>
              </a:spcAft>
              <a:buClr>
                <a:schemeClr val="dk1"/>
              </a:buClr>
              <a:buSzPts val="1100"/>
              <a:buFont typeface="Arial"/>
              <a:buNone/>
            </a:pPr>
            <a:endParaRPr dirty="0"/>
          </a:p>
          <a:p>
            <a:pPr marL="0" lvl="0" indent="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586</Words>
  <Application>Microsoft Office PowerPoint</Application>
  <PresentationFormat>Presentación en pantalla (16:9)</PresentationFormat>
  <Paragraphs>40</Paragraphs>
  <Slides>14</Slides>
  <Notes>14</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Playfair Display</vt:lpstr>
      <vt:lpstr>Syncopate</vt:lpstr>
      <vt:lpstr>Spectral</vt:lpstr>
      <vt:lpstr>AR BLANCA</vt:lpstr>
      <vt:lpstr>Simple Light</vt:lpstr>
      <vt:lpstr>FROM ESPARTO</vt:lpstr>
      <vt:lpstr>index</vt:lpstr>
      <vt:lpstr>From esparto </vt:lpstr>
      <vt:lpstr>To carpet</vt:lpstr>
      <vt:lpstr>CREVILLENTE</vt:lpstr>
      <vt:lpstr>Diapositiva 6</vt:lpstr>
      <vt:lpstr>Where does it come from?  </vt:lpstr>
      <vt:lpstr>A very important industry</vt:lpstr>
      <vt:lpstr>Carpet evolution</vt:lpstr>
      <vt:lpstr>A Factory of Crevillente's carpets: Alfombras Hispania</vt:lpstr>
      <vt:lpstr>The looms used by Factory of Crevillente's carpets </vt:lpstr>
      <vt:lpstr>5 Best CREVILLENTE Carpet stores</vt:lpstr>
      <vt:lpstr>Carpet making  </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ESPARTO</dc:title>
  <cp:lastModifiedBy>Enoth álvarez</cp:lastModifiedBy>
  <cp:revision>1</cp:revision>
  <dcterms:modified xsi:type="dcterms:W3CDTF">2018-06-29T12:09:44Z</dcterms:modified>
</cp:coreProperties>
</file>