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90D044-83CE-46D4-9AFF-E861E558465E}" type="datetimeFigureOut">
              <a:rPr lang="es-ES" smtClean="0"/>
              <a:t>17/04/2018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455223-14C2-4328-8AE4-B36FB3F2BE9D}"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0D044-83CE-46D4-9AFF-E861E558465E}" type="datetimeFigureOut">
              <a:rPr lang="es-ES" smtClean="0"/>
              <a:t>17/04/2018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55223-14C2-4328-8AE4-B36FB3F2BE9D}"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de contaminaciÃ³n fibras textiles"/>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620688" y="-747464"/>
            <a:ext cx="12612822" cy="9459617"/>
          </a:xfrm>
          <a:prstGeom prst="rect">
            <a:avLst/>
          </a:prstGeom>
          <a:noFill/>
        </p:spPr>
      </p:pic>
      <p:sp>
        <p:nvSpPr>
          <p:cNvPr id="5" name="4 Rectángulo"/>
          <p:cNvSpPr/>
          <p:nvPr/>
        </p:nvSpPr>
        <p:spPr>
          <a:xfrm>
            <a:off x="132201" y="2348880"/>
            <a:ext cx="8976303" cy="286232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EFFECTS ON THE</a:t>
            </a:r>
          </a:p>
          <a:p>
            <a:pPr algn="ctr"/>
            <a:r>
              <a:rPr lang="es-ES" sz="60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ENVIRONMENT OF </a:t>
            </a:r>
            <a:r>
              <a:rPr lang="es-E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FIBRES</a:t>
            </a:r>
          </a:p>
          <a:p>
            <a:pPr algn="ctr"/>
            <a:r>
              <a:rPr lang="es-E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FABRICS PRODUCTION</a:t>
            </a:r>
            <a:endParaRPr lang="es-ES"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6 Rectángulo"/>
          <p:cNvSpPr/>
          <p:nvPr/>
        </p:nvSpPr>
        <p:spPr>
          <a:xfrm>
            <a:off x="6012160" y="6165304"/>
            <a:ext cx="3067891"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Alicante, </a:t>
            </a:r>
            <a:r>
              <a:rPr lang="es-E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spain</a:t>
            </a:r>
            <a:endPar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n relacionada"/>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088232" y="-27384"/>
            <a:ext cx="11700792" cy="7020475"/>
          </a:xfrm>
          <a:prstGeom prst="rect">
            <a:avLst/>
          </a:prstGeom>
          <a:noFill/>
        </p:spPr>
      </p:pic>
      <p:sp>
        <p:nvSpPr>
          <p:cNvPr id="3" name="2 Marcador de contenido"/>
          <p:cNvSpPr>
            <a:spLocks noGrp="1"/>
          </p:cNvSpPr>
          <p:nvPr>
            <p:ph idx="1"/>
          </p:nvPr>
        </p:nvSpPr>
        <p:spPr>
          <a:xfrm>
            <a:off x="179512" y="1368152"/>
            <a:ext cx="8229600" cy="5373216"/>
          </a:xfrm>
        </p:spPr>
        <p:txBody>
          <a:bodyPr>
            <a:normAutofit/>
          </a:bodyPr>
          <a:lstStyle/>
          <a:p>
            <a:pPr>
              <a:buNone/>
            </a:pPr>
            <a:r>
              <a:rPr lang="en-US" sz="2000" dirty="0" smtClean="0"/>
              <a:t>      The </a:t>
            </a:r>
            <a:r>
              <a:rPr lang="en-US" sz="2000" dirty="0"/>
              <a:t>main environmental impacts related to </a:t>
            </a:r>
            <a:r>
              <a:rPr lang="en-US" sz="2000" dirty="0" smtClean="0"/>
              <a:t>this industry </a:t>
            </a:r>
            <a:r>
              <a:rPr lang="en-US" sz="2000" dirty="0"/>
              <a:t>have to do with the wastewater that it generates and the chemical load they contain. Other important problems are the consumption of water and energy, odors, solid waste, noise and generation of atmospheric emissions</a:t>
            </a:r>
            <a:r>
              <a:rPr lang="en-US" sz="2000" dirty="0" smtClean="0"/>
              <a:t>.</a:t>
            </a:r>
          </a:p>
        </p:txBody>
      </p:sp>
      <p:sp>
        <p:nvSpPr>
          <p:cNvPr id="4" name="3 Rectángulo"/>
          <p:cNvSpPr/>
          <p:nvPr/>
        </p:nvSpPr>
        <p:spPr>
          <a:xfrm>
            <a:off x="35496" y="116632"/>
            <a:ext cx="895944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Main</a:t>
            </a:r>
            <a:r>
              <a:rPr lang="es-E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8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Environmental</a:t>
            </a:r>
            <a:endParaRPr lang="es-E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42" name="Picture 2" descr="Imagen relacionada"/>
          <p:cNvPicPr>
            <a:picLocks noChangeAspect="1" noChangeArrowheads="1"/>
          </p:cNvPicPr>
          <p:nvPr/>
        </p:nvPicPr>
        <p:blipFill>
          <a:blip r:embed="rId3" cstate="print"/>
          <a:srcRect/>
          <a:stretch>
            <a:fillRect/>
          </a:stretch>
        </p:blipFill>
        <p:spPr bwMode="auto">
          <a:xfrm>
            <a:off x="1259630" y="2852936"/>
            <a:ext cx="6120682" cy="3672408"/>
          </a:xfrm>
          <a:prstGeom prst="rect">
            <a:avLst/>
          </a:prstGeom>
          <a:solidFill>
            <a:schemeClr val="tx1"/>
          </a:solidFill>
          <a:ln w="3810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n relacionada"/>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052736" y="-27384"/>
            <a:ext cx="11700792" cy="7020475"/>
          </a:xfrm>
          <a:prstGeom prst="rect">
            <a:avLst/>
          </a:prstGeom>
          <a:noFill/>
        </p:spPr>
      </p:pic>
      <p:sp>
        <p:nvSpPr>
          <p:cNvPr id="3" name="2 Marcador de contenido"/>
          <p:cNvSpPr>
            <a:spLocks noGrp="1"/>
          </p:cNvSpPr>
          <p:nvPr>
            <p:ph idx="1"/>
          </p:nvPr>
        </p:nvSpPr>
        <p:spPr>
          <a:xfrm>
            <a:off x="179512" y="1368152"/>
            <a:ext cx="8229600" cy="5373216"/>
          </a:xfrm>
        </p:spPr>
        <p:txBody>
          <a:bodyPr>
            <a:normAutofit/>
          </a:bodyPr>
          <a:lstStyle/>
          <a:p>
            <a:pPr>
              <a:buNone/>
            </a:pPr>
            <a:r>
              <a:rPr lang="en-US" sz="2000" dirty="0" smtClean="0"/>
              <a:t>      </a:t>
            </a:r>
            <a:r>
              <a:rPr lang="en-US" sz="2000" dirty="0"/>
              <a:t>Taking into account all these negative aspects, in recent years alternatives to conventional forms of production have been developed to achieve less polluting textile products. Greenpeace, through its </a:t>
            </a:r>
            <a:r>
              <a:rPr lang="en-US" sz="2000" dirty="0" err="1"/>
              <a:t>Detox</a:t>
            </a:r>
            <a:r>
              <a:rPr lang="en-US" sz="2000" dirty="0"/>
              <a:t> campaign, urges large textile companies to stop using its garments chemical elements that may have harmful effects on the health of humanity and the entire planet</a:t>
            </a:r>
            <a:r>
              <a:rPr lang="en-US" sz="2000" dirty="0" smtClean="0"/>
              <a:t>.</a:t>
            </a:r>
            <a:endParaRPr lang="en-US" sz="2000" dirty="0"/>
          </a:p>
        </p:txBody>
      </p:sp>
      <p:sp>
        <p:nvSpPr>
          <p:cNvPr id="4" name="3 Rectángulo"/>
          <p:cNvSpPr/>
          <p:nvPr/>
        </p:nvSpPr>
        <p:spPr>
          <a:xfrm>
            <a:off x="35496" y="116632"/>
            <a:ext cx="895944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Main</a:t>
            </a:r>
            <a:r>
              <a:rPr lang="es-E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8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Environmental</a:t>
            </a:r>
            <a:endParaRPr lang="es-E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5364" name="Picture 4" descr="Resultado de imagen de detox campaign"/>
          <p:cNvPicPr>
            <a:picLocks noChangeAspect="1" noChangeArrowheads="1"/>
          </p:cNvPicPr>
          <p:nvPr/>
        </p:nvPicPr>
        <p:blipFill>
          <a:blip r:embed="rId3" cstate="print"/>
          <a:srcRect/>
          <a:stretch>
            <a:fillRect/>
          </a:stretch>
        </p:blipFill>
        <p:spPr bwMode="auto">
          <a:xfrm rot="254021">
            <a:off x="5008057" y="4162087"/>
            <a:ext cx="3556689" cy="1207021"/>
          </a:xfrm>
          <a:prstGeom prst="rect">
            <a:avLst/>
          </a:prstGeom>
          <a:noFill/>
          <a:ln w="38100">
            <a:solidFill>
              <a:schemeClr val="tx1"/>
            </a:solidFill>
          </a:ln>
        </p:spPr>
      </p:pic>
      <p:pic>
        <p:nvPicPr>
          <p:cNvPr id="15362" name="Picture 2" descr="Resultado de imagen de detox campaign"/>
          <p:cNvPicPr>
            <a:picLocks noChangeAspect="1" noChangeArrowheads="1"/>
          </p:cNvPicPr>
          <p:nvPr/>
        </p:nvPicPr>
        <p:blipFill>
          <a:blip r:embed="rId4" cstate="print"/>
          <a:srcRect/>
          <a:stretch>
            <a:fillRect/>
          </a:stretch>
        </p:blipFill>
        <p:spPr bwMode="auto">
          <a:xfrm rot="21433810">
            <a:off x="939998" y="3312008"/>
            <a:ext cx="4339211" cy="3254409"/>
          </a:xfrm>
          <a:prstGeom prst="rect">
            <a:avLst/>
          </a:prstGeom>
          <a:noFill/>
          <a:ln w="3810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n relacionada"/>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052736" y="-27384"/>
            <a:ext cx="11700792" cy="7020475"/>
          </a:xfrm>
          <a:prstGeom prst="rect">
            <a:avLst/>
          </a:prstGeom>
          <a:noFill/>
        </p:spPr>
      </p:pic>
      <p:sp>
        <p:nvSpPr>
          <p:cNvPr id="3" name="2 Marcador de contenido"/>
          <p:cNvSpPr>
            <a:spLocks noGrp="1"/>
          </p:cNvSpPr>
          <p:nvPr>
            <p:ph idx="1"/>
          </p:nvPr>
        </p:nvSpPr>
        <p:spPr>
          <a:xfrm>
            <a:off x="179512" y="1368152"/>
            <a:ext cx="8229600" cy="5373216"/>
          </a:xfrm>
        </p:spPr>
        <p:txBody>
          <a:bodyPr>
            <a:normAutofit fontScale="92500"/>
          </a:bodyPr>
          <a:lstStyle/>
          <a:p>
            <a:pPr>
              <a:buNone/>
            </a:pPr>
            <a:r>
              <a:rPr lang="en-US" sz="2000" dirty="0" smtClean="0"/>
              <a:t>      </a:t>
            </a:r>
            <a:r>
              <a:rPr lang="en-US" sz="2000" dirty="0"/>
              <a:t>There are </a:t>
            </a:r>
            <a:r>
              <a:rPr lang="en-US" sz="2000" dirty="0" smtClean="0"/>
              <a:t>seven </a:t>
            </a:r>
            <a:r>
              <a:rPr lang="en-US" sz="2000" dirty="0"/>
              <a:t>chemical substances that must be eliminated in the textile industry by 2020 according to the </a:t>
            </a:r>
            <a:r>
              <a:rPr lang="en-US" sz="2000" dirty="0" smtClean="0"/>
              <a:t>WHO:</a:t>
            </a:r>
          </a:p>
          <a:p>
            <a:pPr>
              <a:buNone/>
            </a:pPr>
            <a:r>
              <a:rPr lang="en-US" sz="2000" b="1" dirty="0" smtClean="0"/>
              <a:t>·</a:t>
            </a:r>
            <a:r>
              <a:rPr lang="en-US" sz="2000" b="1" dirty="0" err="1" smtClean="0"/>
              <a:t>Alkylphenols</a:t>
            </a:r>
            <a:r>
              <a:rPr lang="en-US" sz="2000" dirty="0" smtClean="0"/>
              <a:t> -&gt; because they are persistent, </a:t>
            </a:r>
            <a:r>
              <a:rPr lang="en-US" sz="2000" dirty="0" err="1" smtClean="0"/>
              <a:t>bioaccumulative</a:t>
            </a:r>
            <a:r>
              <a:rPr lang="en-US" sz="2000" dirty="0" smtClean="0"/>
              <a:t> and toxic (PBT)</a:t>
            </a:r>
          </a:p>
          <a:p>
            <a:pPr>
              <a:buNone/>
            </a:pPr>
            <a:r>
              <a:rPr lang="en-US" sz="2000" b="1" dirty="0" smtClean="0"/>
              <a:t>·Phthalates</a:t>
            </a:r>
            <a:r>
              <a:rPr lang="en-US" sz="2000" dirty="0" smtClean="0"/>
              <a:t> -&gt; qualified as very harmful for reproduction in mammals</a:t>
            </a:r>
          </a:p>
          <a:p>
            <a:pPr>
              <a:buNone/>
            </a:pPr>
            <a:r>
              <a:rPr lang="en-US" sz="2000" b="1" dirty="0"/>
              <a:t>·</a:t>
            </a:r>
            <a:r>
              <a:rPr lang="en-US" sz="2000" b="1" dirty="0" err="1" smtClean="0"/>
              <a:t>Brominated</a:t>
            </a:r>
            <a:r>
              <a:rPr lang="en-US" sz="2000" dirty="0" smtClean="0"/>
              <a:t> </a:t>
            </a:r>
            <a:r>
              <a:rPr lang="en-US" sz="2000" b="1" dirty="0"/>
              <a:t>and</a:t>
            </a:r>
            <a:r>
              <a:rPr lang="en-US" sz="2000" dirty="0"/>
              <a:t> </a:t>
            </a:r>
            <a:r>
              <a:rPr lang="en-US" sz="2000" b="1" dirty="0"/>
              <a:t>chlorinated</a:t>
            </a:r>
            <a:r>
              <a:rPr lang="en-US" sz="2000" dirty="0"/>
              <a:t> </a:t>
            </a:r>
            <a:r>
              <a:rPr lang="en-US" sz="2000" b="1" dirty="0" smtClean="0"/>
              <a:t>flame</a:t>
            </a:r>
            <a:r>
              <a:rPr lang="en-US" sz="2000" dirty="0" smtClean="0"/>
              <a:t> -&gt; </a:t>
            </a:r>
            <a:r>
              <a:rPr lang="en-US" sz="2000" dirty="0"/>
              <a:t>classified as "priority hazardous substances" according to Community </a:t>
            </a:r>
            <a:r>
              <a:rPr lang="en-US" sz="2000" dirty="0" smtClean="0"/>
              <a:t>legislation</a:t>
            </a:r>
          </a:p>
          <a:p>
            <a:pPr>
              <a:buNone/>
            </a:pPr>
            <a:r>
              <a:rPr lang="en-US" sz="2000" b="1" dirty="0"/>
              <a:t>·</a:t>
            </a:r>
            <a:r>
              <a:rPr lang="en-US" sz="2000" b="1" dirty="0" err="1" smtClean="0"/>
              <a:t>Azo</a:t>
            </a:r>
            <a:r>
              <a:rPr lang="en-US" sz="2000" dirty="0" smtClean="0"/>
              <a:t> </a:t>
            </a:r>
            <a:r>
              <a:rPr lang="en-US" sz="2000" b="1" dirty="0" smtClean="0"/>
              <a:t>dyes</a:t>
            </a:r>
            <a:r>
              <a:rPr lang="en-US" sz="2000" dirty="0" smtClean="0"/>
              <a:t> -&gt; </a:t>
            </a:r>
            <a:r>
              <a:rPr lang="en-US" sz="2000" dirty="0"/>
              <a:t>prohibited by the European Union for releasing chemical substances, tin organic compounds, for persisting in the environment and possible affectation to the immune and reproductive systems </a:t>
            </a:r>
            <a:r>
              <a:rPr lang="en-US" sz="2000" dirty="0" err="1"/>
              <a:t>perfluorinated</a:t>
            </a:r>
            <a:r>
              <a:rPr lang="en-US" sz="2000" dirty="0"/>
              <a:t> (</a:t>
            </a:r>
            <a:r>
              <a:rPr lang="en-US" sz="2000" dirty="0" smtClean="0"/>
              <a:t>PFCs)</a:t>
            </a:r>
          </a:p>
          <a:p>
            <a:pPr>
              <a:buNone/>
            </a:pPr>
            <a:r>
              <a:rPr lang="en-US" sz="2000" b="1" dirty="0" smtClean="0"/>
              <a:t>·</a:t>
            </a:r>
            <a:r>
              <a:rPr lang="en-US" sz="2000" b="1" dirty="0" err="1" smtClean="0"/>
              <a:t>Chlorobenzenes</a:t>
            </a:r>
            <a:r>
              <a:rPr lang="en-US" sz="2000" dirty="0" smtClean="0"/>
              <a:t> -&gt; </a:t>
            </a:r>
            <a:r>
              <a:rPr lang="en-US" sz="2000" dirty="0"/>
              <a:t>related to liver, thyroid and central nervous system </a:t>
            </a:r>
            <a:r>
              <a:rPr lang="en-US" sz="2000" dirty="0" smtClean="0"/>
              <a:t>conditions</a:t>
            </a:r>
          </a:p>
          <a:p>
            <a:pPr>
              <a:buNone/>
            </a:pPr>
            <a:r>
              <a:rPr lang="en-US" sz="2000" b="1" dirty="0" smtClean="0"/>
              <a:t>·Chlorinated</a:t>
            </a:r>
            <a:r>
              <a:rPr lang="en-US" sz="2000" dirty="0" smtClean="0"/>
              <a:t> </a:t>
            </a:r>
            <a:r>
              <a:rPr lang="en-US" sz="2000" b="1" dirty="0" smtClean="0"/>
              <a:t>solvents</a:t>
            </a:r>
            <a:r>
              <a:rPr lang="en-US" sz="2000" dirty="0" smtClean="0"/>
              <a:t> -&gt; </a:t>
            </a:r>
            <a:r>
              <a:rPr lang="en-US" sz="2000" dirty="0"/>
              <a:t>because they are considered substances that deplete the ozone layer and that can persist in l </a:t>
            </a:r>
            <a:r>
              <a:rPr lang="en-US" sz="2000" dirty="0" smtClean="0"/>
              <a:t>environment</a:t>
            </a:r>
          </a:p>
          <a:p>
            <a:pPr>
              <a:buNone/>
            </a:pPr>
            <a:r>
              <a:rPr lang="en-US" sz="2000" b="1" dirty="0" smtClean="0"/>
              <a:t>·</a:t>
            </a:r>
            <a:r>
              <a:rPr lang="en-US" sz="2000" b="1" dirty="0" err="1" smtClean="0"/>
              <a:t>Chlorophenols</a:t>
            </a:r>
            <a:r>
              <a:rPr lang="en-US" sz="2000" b="1" dirty="0" smtClean="0"/>
              <a:t> </a:t>
            </a:r>
            <a:r>
              <a:rPr lang="en-US" sz="2000" dirty="0" smtClean="0"/>
              <a:t>-&gt; </a:t>
            </a:r>
            <a:r>
              <a:rPr lang="en-US" sz="2000" dirty="0"/>
              <a:t>which are highly toxic to humans and can affect many organs, and short-chain chlorinated </a:t>
            </a:r>
            <a:r>
              <a:rPr lang="en-US" sz="2000" dirty="0" err="1"/>
              <a:t>paraffins</a:t>
            </a:r>
            <a:r>
              <a:rPr lang="en-US" sz="2000" dirty="0"/>
              <a:t> (PCCC), which are highly toxic to aquatic organisms, do not degrade easily in the environment and have a high potential to accumulate in living organisms.</a:t>
            </a:r>
          </a:p>
        </p:txBody>
      </p:sp>
      <p:sp>
        <p:nvSpPr>
          <p:cNvPr id="4" name="3 Rectángulo"/>
          <p:cNvSpPr/>
          <p:nvPr/>
        </p:nvSpPr>
        <p:spPr>
          <a:xfrm>
            <a:off x="-60455" y="116632"/>
            <a:ext cx="9151352"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Chemical</a:t>
            </a:r>
            <a:r>
              <a:rPr lang="es-E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r>
              <a:rPr lang="es-ES" sz="8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ubstances</a:t>
            </a:r>
            <a:endParaRPr lang="es-E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n relacionada"/>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052736" y="-27384"/>
            <a:ext cx="11700792" cy="7020475"/>
          </a:xfrm>
          <a:prstGeom prst="rect">
            <a:avLst/>
          </a:prstGeom>
          <a:noFill/>
        </p:spPr>
      </p:pic>
      <p:sp>
        <p:nvSpPr>
          <p:cNvPr id="3" name="2 Marcador de contenido"/>
          <p:cNvSpPr>
            <a:spLocks noGrp="1"/>
          </p:cNvSpPr>
          <p:nvPr>
            <p:ph idx="1"/>
          </p:nvPr>
        </p:nvSpPr>
        <p:spPr>
          <a:xfrm>
            <a:off x="179512" y="1368152"/>
            <a:ext cx="8229600" cy="5373216"/>
          </a:xfrm>
        </p:spPr>
        <p:txBody>
          <a:bodyPr>
            <a:normAutofit/>
          </a:bodyPr>
          <a:lstStyle/>
          <a:p>
            <a:pPr>
              <a:buNone/>
            </a:pPr>
            <a:r>
              <a:rPr lang="en-US" sz="2000" dirty="0" smtClean="0"/>
              <a:t>      Several </a:t>
            </a:r>
            <a:r>
              <a:rPr lang="en-US" sz="2000" dirty="0"/>
              <a:t>textile companies have joined this initiative and are committed to eliminate these substances in their respective supply chains. This is the case of the Spanish </a:t>
            </a:r>
            <a:r>
              <a:rPr lang="en-US" sz="2000" dirty="0" err="1"/>
              <a:t>Inditex</a:t>
            </a:r>
            <a:r>
              <a:rPr lang="en-US" sz="2000" dirty="0"/>
              <a:t> and Mango, and other international brands such as Esprit, Levi's and </a:t>
            </a:r>
            <a:r>
              <a:rPr lang="en-US" sz="2000" dirty="0" smtClean="0"/>
              <a:t>Benetton.</a:t>
            </a:r>
            <a:endParaRPr lang="en-US" sz="2000" dirty="0"/>
          </a:p>
        </p:txBody>
      </p:sp>
      <p:sp>
        <p:nvSpPr>
          <p:cNvPr id="4" name="3 Rectángulo"/>
          <p:cNvSpPr/>
          <p:nvPr/>
        </p:nvSpPr>
        <p:spPr>
          <a:xfrm>
            <a:off x="2415926" y="116632"/>
            <a:ext cx="4198585"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Solutions</a:t>
            </a:r>
            <a:endParaRPr lang="es-E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6386" name="Picture 2" descr="Resultado de imagen de levis"/>
          <p:cNvPicPr>
            <a:picLocks noChangeAspect="1" noChangeArrowheads="1"/>
          </p:cNvPicPr>
          <p:nvPr/>
        </p:nvPicPr>
        <p:blipFill>
          <a:blip r:embed="rId3" cstate="print"/>
          <a:srcRect/>
          <a:stretch>
            <a:fillRect/>
          </a:stretch>
        </p:blipFill>
        <p:spPr bwMode="auto">
          <a:xfrm rot="21198645">
            <a:off x="979458" y="2904490"/>
            <a:ext cx="3688857" cy="1807541"/>
          </a:xfrm>
          <a:prstGeom prst="rect">
            <a:avLst/>
          </a:prstGeom>
          <a:noFill/>
          <a:ln w="38100">
            <a:solidFill>
              <a:schemeClr val="tx1"/>
            </a:solidFill>
          </a:ln>
        </p:spPr>
      </p:pic>
      <p:pic>
        <p:nvPicPr>
          <p:cNvPr id="16390" name="Picture 6" descr="Resultado de imagen de inditex"/>
          <p:cNvPicPr>
            <a:picLocks noChangeAspect="1" noChangeArrowheads="1"/>
          </p:cNvPicPr>
          <p:nvPr/>
        </p:nvPicPr>
        <p:blipFill>
          <a:blip r:embed="rId4" cstate="print"/>
          <a:srcRect/>
          <a:stretch>
            <a:fillRect/>
          </a:stretch>
        </p:blipFill>
        <p:spPr bwMode="auto">
          <a:xfrm rot="333212">
            <a:off x="465572" y="4307758"/>
            <a:ext cx="5337056" cy="2252655"/>
          </a:xfrm>
          <a:prstGeom prst="rect">
            <a:avLst/>
          </a:prstGeom>
          <a:noFill/>
          <a:ln w="38100">
            <a:solidFill>
              <a:schemeClr val="tx1"/>
            </a:solidFill>
          </a:ln>
        </p:spPr>
      </p:pic>
      <p:pic>
        <p:nvPicPr>
          <p:cNvPr id="16388" name="Picture 4" descr="Imagen relacionada"/>
          <p:cNvPicPr>
            <a:picLocks noChangeAspect="1" noChangeArrowheads="1"/>
          </p:cNvPicPr>
          <p:nvPr/>
        </p:nvPicPr>
        <p:blipFill>
          <a:blip r:embed="rId5" cstate="print"/>
          <a:srcRect/>
          <a:stretch>
            <a:fillRect/>
          </a:stretch>
        </p:blipFill>
        <p:spPr bwMode="auto">
          <a:xfrm rot="440722">
            <a:off x="4427511" y="3724621"/>
            <a:ext cx="4318744" cy="1438212"/>
          </a:xfrm>
          <a:prstGeom prst="rect">
            <a:avLst/>
          </a:prstGeom>
          <a:noFill/>
          <a:ln w="3810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n relacionada"/>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052736" y="-27384"/>
            <a:ext cx="11700792" cy="7020475"/>
          </a:xfrm>
          <a:prstGeom prst="rect">
            <a:avLst/>
          </a:prstGeom>
          <a:noFill/>
        </p:spPr>
      </p:pic>
      <p:sp>
        <p:nvSpPr>
          <p:cNvPr id="3" name="2 Marcador de contenido"/>
          <p:cNvSpPr>
            <a:spLocks noGrp="1"/>
          </p:cNvSpPr>
          <p:nvPr>
            <p:ph idx="1"/>
          </p:nvPr>
        </p:nvSpPr>
        <p:spPr>
          <a:xfrm>
            <a:off x="179512" y="1728192"/>
            <a:ext cx="8229600" cy="5373216"/>
          </a:xfrm>
        </p:spPr>
        <p:txBody>
          <a:bodyPr>
            <a:normAutofit/>
          </a:bodyPr>
          <a:lstStyle/>
          <a:p>
            <a:pPr>
              <a:buNone/>
            </a:pPr>
            <a:r>
              <a:rPr lang="en-US" sz="2000" dirty="0" smtClean="0"/>
              <a:t>      Not </a:t>
            </a:r>
            <a:r>
              <a:rPr lang="en-US" sz="2000" dirty="0"/>
              <a:t>only do you care if the item can be washed or not by hand, but you want to know the origin of the raw material, the </a:t>
            </a:r>
            <a:r>
              <a:rPr lang="en-US" sz="2000" dirty="0" smtClean="0"/>
              <a:t>spinning, </a:t>
            </a:r>
            <a:r>
              <a:rPr lang="en-US" sz="2000" dirty="0"/>
              <a:t>of the tinting and the manufacture of the fabric to know if the product is respectful with the environment and with the people who have </a:t>
            </a:r>
            <a:r>
              <a:rPr lang="en-US" sz="2000" dirty="0" smtClean="0"/>
              <a:t>made it. If the label does not make it easy, the citizen can also</a:t>
            </a:r>
            <a:endParaRPr lang="en-US" sz="2000" dirty="0"/>
          </a:p>
        </p:txBody>
      </p:sp>
      <p:sp>
        <p:nvSpPr>
          <p:cNvPr id="4" name="3 Rectángulo"/>
          <p:cNvSpPr/>
          <p:nvPr/>
        </p:nvSpPr>
        <p:spPr>
          <a:xfrm>
            <a:off x="1398126" y="116632"/>
            <a:ext cx="6234207"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a:t>
            </a: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can </a:t>
            </a:r>
            <a:r>
              <a:rPr lang="es-E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a:t>
            </a:r>
            <a:r>
              <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contribute</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s-E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a:t>
            </a: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reduce </a:t>
            </a:r>
            <a:r>
              <a:rPr lang="es-E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pollution</a:t>
            </a: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434" name="Picture 2" descr="Resultado de imagen de etiquetas textiles"/>
          <p:cNvPicPr>
            <a:picLocks noChangeAspect="1" noChangeArrowheads="1"/>
          </p:cNvPicPr>
          <p:nvPr/>
        </p:nvPicPr>
        <p:blipFill>
          <a:blip r:embed="rId3" cstate="print"/>
          <a:srcRect/>
          <a:stretch>
            <a:fillRect/>
          </a:stretch>
        </p:blipFill>
        <p:spPr bwMode="auto">
          <a:xfrm rot="350636">
            <a:off x="4350542" y="3502138"/>
            <a:ext cx="4440957" cy="2948797"/>
          </a:xfrm>
          <a:prstGeom prst="rect">
            <a:avLst/>
          </a:prstGeom>
          <a:noFill/>
          <a:ln w="38100">
            <a:solidFill>
              <a:schemeClr val="tx1"/>
            </a:solidFill>
          </a:ln>
        </p:spPr>
      </p:pic>
      <p:sp>
        <p:nvSpPr>
          <p:cNvPr id="9" name="8 CuadroTexto"/>
          <p:cNvSpPr txBox="1"/>
          <p:nvPr/>
        </p:nvSpPr>
        <p:spPr>
          <a:xfrm>
            <a:off x="539552" y="3243748"/>
            <a:ext cx="3672408" cy="3477875"/>
          </a:xfrm>
          <a:prstGeom prst="rect">
            <a:avLst/>
          </a:prstGeom>
          <a:noFill/>
        </p:spPr>
        <p:txBody>
          <a:bodyPr wrap="square" rtlCol="0">
            <a:spAutoFit/>
          </a:bodyPr>
          <a:lstStyle/>
          <a:p>
            <a:r>
              <a:rPr lang="en-US" sz="2000" dirty="0" smtClean="0"/>
              <a:t>find out if the company that has made that garment has any certification or seal of quality as "Made in Green by </a:t>
            </a:r>
            <a:r>
              <a:rPr lang="en-US" sz="2000" dirty="0" err="1" smtClean="0"/>
              <a:t>Oeko</a:t>
            </a:r>
            <a:r>
              <a:rPr lang="en-US" sz="2000" dirty="0" smtClean="0"/>
              <a:t>-Tex", the eco-label with the highest reputation worldwide to determine if textile garments contain harmful substances. Currently, it has more than 7,500 certified companies around the world.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488</Words>
  <Application>Microsoft Office PowerPoint</Application>
  <PresentationFormat>Presentación en pantalla (4:3)</PresentationFormat>
  <Paragraphs>23</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Diapositiva 1</vt:lpstr>
      <vt:lpstr>Diapositiva 2</vt:lpstr>
      <vt:lpstr>Diapositiva 3</vt:lpstr>
      <vt:lpstr>Diapositiva 4</vt:lpstr>
      <vt:lpstr>Diapositiva 5</vt:lpstr>
      <vt:lpstr>Diapositiva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TPV</dc:creator>
  <cp:lastModifiedBy>TPV</cp:lastModifiedBy>
  <cp:revision>10</cp:revision>
  <dcterms:created xsi:type="dcterms:W3CDTF">2018-04-16T22:07:13Z</dcterms:created>
  <dcterms:modified xsi:type="dcterms:W3CDTF">2018-04-16T23:35:43Z</dcterms:modified>
</cp:coreProperties>
</file>