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83" r:id="rId5"/>
    <p:sldId id="284" r:id="rId6"/>
    <p:sldId id="285" r:id="rId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0" autoAdjust="0"/>
    <p:restoredTop sz="94660"/>
  </p:normalViewPr>
  <p:slideViewPr>
    <p:cSldViewPr>
      <p:cViewPr varScale="1">
        <p:scale>
          <a:sx n="107" d="100"/>
          <a:sy n="107" d="100"/>
        </p:scale>
        <p:origin x="-165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C1E590-CFCB-4552-9553-DC19693A6C74}" type="datetimeFigureOut">
              <a:rPr lang="it-IT" smtClean="0"/>
              <a:t>30/06/2018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D1981E-832C-4B43-9A83-5D4181B23A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29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30/06/2018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56"/>
          <p:cNvSpPr txBox="1"/>
          <p:nvPr/>
        </p:nvSpPr>
        <p:spPr>
          <a:xfrm>
            <a:off x="207324" y="124950"/>
            <a:ext cx="6164875" cy="9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dirty="0" smtClean="0">
                <a:solidFill>
                  <a:srgbClr val="FF0000"/>
                </a:solidFill>
                <a:latin typeface="Monotype Corsiva" pitchFamily="66" charset="0"/>
                <a:ea typeface="Caveat"/>
                <a:cs typeface="Caveat"/>
                <a:sym typeface="Caveat"/>
              </a:rPr>
              <a:t>Chiaravalle </a:t>
            </a:r>
            <a:r>
              <a:rPr lang="it-IT" sz="2400" b="1" dirty="0" err="1" smtClean="0">
                <a:solidFill>
                  <a:srgbClr val="FF0000"/>
                </a:solidFill>
                <a:latin typeface="Monotype Corsiva" pitchFamily="66" charset="0"/>
                <a:ea typeface="Caveat"/>
                <a:cs typeface="Caveat"/>
                <a:sym typeface="Caveat"/>
              </a:rPr>
              <a:t>C.le</a:t>
            </a:r>
            <a:r>
              <a:rPr lang="it-IT" sz="2400" b="1" dirty="0" smtClean="0">
                <a:solidFill>
                  <a:srgbClr val="FF0000"/>
                </a:solidFill>
                <a:latin typeface="Monotype Corsiva" pitchFamily="66" charset="0"/>
                <a:ea typeface="Caveat"/>
                <a:cs typeface="Caveat"/>
                <a:sym typeface="Caveat"/>
              </a:rPr>
              <a:t> and </a:t>
            </a:r>
            <a:r>
              <a:rPr lang="it-IT" sz="2400" b="1" dirty="0" err="1" smtClean="0">
                <a:solidFill>
                  <a:srgbClr val="FF0000"/>
                </a:solidFill>
                <a:latin typeface="Monotype Corsiva" pitchFamily="66" charset="0"/>
                <a:ea typeface="Caveat"/>
                <a:cs typeface="Caveat"/>
                <a:sym typeface="Caveat"/>
              </a:rPr>
              <a:t>surroundings</a:t>
            </a:r>
            <a:r>
              <a:rPr lang="it-IT" sz="2400" b="1" dirty="0" smtClean="0">
                <a:solidFill>
                  <a:srgbClr val="FF0000"/>
                </a:solidFill>
                <a:latin typeface="Monotype Corsiva" pitchFamily="66" charset="0"/>
                <a:ea typeface="Caveat"/>
                <a:cs typeface="Caveat"/>
                <a:sym typeface="Caveat"/>
              </a:rPr>
              <a:t>, by </a:t>
            </a:r>
            <a:r>
              <a:rPr lang="it-IT" sz="2400" b="1" dirty="0" err="1" smtClean="0">
                <a:solidFill>
                  <a:srgbClr val="FF0000"/>
                </a:solidFill>
                <a:latin typeface="Monotype Corsiva" pitchFamily="66" charset="0"/>
                <a:ea typeface="Caveat"/>
                <a:cs typeface="Caveat"/>
                <a:sym typeface="Caveat"/>
              </a:rPr>
              <a:t>textile</a:t>
            </a:r>
            <a:r>
              <a:rPr lang="it-IT" sz="2400" b="1" dirty="0" smtClean="0">
                <a:solidFill>
                  <a:srgbClr val="FF0000"/>
                </a:solidFill>
                <a:latin typeface="Monotype Corsiva" pitchFamily="66" charset="0"/>
                <a:ea typeface="Caveat"/>
                <a:cs typeface="Caveat"/>
                <a:sym typeface="Caveat"/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  <a:latin typeface="Monotype Corsiva" pitchFamily="66" charset="0"/>
                <a:ea typeface="Caveat"/>
                <a:cs typeface="Caveat"/>
                <a:sym typeface="Caveat"/>
              </a:rPr>
              <a:t>tradition</a:t>
            </a:r>
            <a:endParaRPr lang="en-GB" sz="2400" b="1" dirty="0" smtClean="0">
              <a:solidFill>
                <a:srgbClr val="FF0000"/>
              </a:solidFill>
              <a:latin typeface="Monotype Corsiva" pitchFamily="66" charset="0"/>
              <a:ea typeface="Caveat"/>
              <a:cs typeface="Caveat"/>
              <a:sym typeface="Caveat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 err="1" smtClean="0">
                <a:solidFill>
                  <a:srgbClr val="FF0000"/>
                </a:solidFill>
                <a:latin typeface="Monotype Corsiva" pitchFamily="66" charset="0"/>
                <a:ea typeface="Caveat"/>
                <a:cs typeface="Caveat"/>
                <a:sym typeface="Caveat"/>
              </a:rPr>
              <a:t>eTwinning</a:t>
            </a:r>
            <a:r>
              <a:rPr lang="en-GB" b="1" dirty="0" smtClean="0">
                <a:solidFill>
                  <a:srgbClr val="FF0000"/>
                </a:solidFill>
                <a:latin typeface="Monotype Corsiva" pitchFamily="66" charset="0"/>
                <a:ea typeface="Caveat"/>
                <a:cs typeface="Caveat"/>
                <a:sym typeface="Caveat"/>
              </a:rPr>
              <a:t> </a:t>
            </a:r>
            <a:r>
              <a:rPr lang="en-GB" b="1" dirty="0">
                <a:solidFill>
                  <a:srgbClr val="FF0000"/>
                </a:solidFill>
                <a:latin typeface="Monotype Corsiva" pitchFamily="66" charset="0"/>
                <a:ea typeface="Caveat"/>
                <a:cs typeface="Caveat"/>
                <a:sym typeface="Caveat"/>
              </a:rPr>
              <a:t>project: “Textile fibres: chemistry, fashion and tradition”, 2018</a:t>
            </a:r>
            <a:endParaRPr b="1" dirty="0">
              <a:solidFill>
                <a:srgbClr val="FF0000"/>
              </a:solidFill>
              <a:latin typeface="Monotype Corsiva" pitchFamily="66" charset="0"/>
              <a:ea typeface="Caveat"/>
              <a:cs typeface="Caveat"/>
              <a:sym typeface="Caveat"/>
            </a:endParaRPr>
          </a:p>
        </p:txBody>
      </p:sp>
    </p:spTree>
    <p:extLst>
      <p:ext uri="{BB962C8B-B14F-4D97-AF65-F5344CB8AC3E}">
        <p14:creationId xmlns:p14="http://schemas.microsoft.com/office/powerpoint/2010/main" val="286219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39552" y="4077072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smtClean="0">
                <a:solidFill>
                  <a:schemeClr val="bg1"/>
                </a:solidFill>
                <a:latin typeface="Bradley Hand ITC" pitchFamily="66" charset="0"/>
              </a:rPr>
              <a:t>Chiaravalle </a:t>
            </a:r>
            <a:r>
              <a:rPr lang="it-IT" b="1" i="1" dirty="0" err="1" smtClean="0">
                <a:solidFill>
                  <a:schemeClr val="bg1"/>
                </a:solidFill>
                <a:latin typeface="Bradley Hand ITC" pitchFamily="66" charset="0"/>
              </a:rPr>
              <a:t>C.le</a:t>
            </a:r>
            <a:r>
              <a:rPr lang="it-IT" b="1" i="1" dirty="0" smtClean="0">
                <a:solidFill>
                  <a:schemeClr val="bg1"/>
                </a:solidFill>
                <a:latin typeface="Bradley Hand ITC" pitchFamily="66" charset="0"/>
              </a:rPr>
              <a:t> </a:t>
            </a:r>
            <a:r>
              <a:rPr lang="it-IT" b="1" i="1" dirty="0" err="1" smtClean="0">
                <a:solidFill>
                  <a:schemeClr val="bg1"/>
                </a:solidFill>
                <a:latin typeface="Bradley Hand ITC" pitchFamily="66" charset="0"/>
              </a:rPr>
              <a:t>is</a:t>
            </a:r>
            <a:r>
              <a:rPr lang="it-IT" b="1" i="1" dirty="0" smtClean="0">
                <a:solidFill>
                  <a:schemeClr val="bg1"/>
                </a:solidFill>
                <a:latin typeface="Bradley Hand ITC" pitchFamily="66" charset="0"/>
              </a:rPr>
              <a:t> </a:t>
            </a:r>
            <a:r>
              <a:rPr lang="it-IT" b="1" i="1" dirty="0" err="1" smtClean="0">
                <a:solidFill>
                  <a:schemeClr val="bg1"/>
                </a:solidFill>
                <a:latin typeface="Bradley Hand ITC" pitchFamily="66" charset="0"/>
              </a:rPr>
              <a:t>located</a:t>
            </a:r>
            <a:r>
              <a:rPr lang="it-IT" b="1" i="1" dirty="0" smtClean="0">
                <a:solidFill>
                  <a:schemeClr val="bg1"/>
                </a:solidFill>
                <a:latin typeface="Bradley Hand ITC" pitchFamily="66" charset="0"/>
              </a:rPr>
              <a:t> in Calabria.</a:t>
            </a:r>
            <a:endParaRPr lang="it-IT" b="1" i="1" dirty="0">
              <a:solidFill>
                <a:schemeClr val="bg1"/>
              </a:solidFill>
              <a:latin typeface="Bradley Hand ITC" pitchFamily="66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79512" y="4653136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  <a:latin typeface="Bradley Hand ITC" pitchFamily="66" charset="0"/>
              </a:rPr>
              <a:t>Italy is boot-shaped and Calabria is its tip!</a:t>
            </a:r>
          </a:p>
        </p:txBody>
      </p:sp>
      <p:cxnSp>
        <p:nvCxnSpPr>
          <p:cNvPr id="7" name="Connettore 1 6"/>
          <p:cNvCxnSpPr/>
          <p:nvPr/>
        </p:nvCxnSpPr>
        <p:spPr>
          <a:xfrm>
            <a:off x="5220072" y="5373216"/>
            <a:ext cx="144016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954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79127" y="5949280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smtClean="0">
                <a:solidFill>
                  <a:schemeClr val="bg1"/>
                </a:solidFill>
                <a:latin typeface="Bradley Hand ITC" pitchFamily="66" charset="0"/>
              </a:rPr>
              <a:t>Chiaravalle </a:t>
            </a:r>
            <a:r>
              <a:rPr lang="it-IT" b="1" i="1" dirty="0" err="1" smtClean="0">
                <a:solidFill>
                  <a:schemeClr val="bg1"/>
                </a:solidFill>
                <a:latin typeface="Bradley Hand ITC" pitchFamily="66" charset="0"/>
              </a:rPr>
              <a:t>C.le</a:t>
            </a:r>
            <a:r>
              <a:rPr lang="it-IT" b="1" i="1" dirty="0" smtClean="0">
                <a:solidFill>
                  <a:schemeClr val="bg1"/>
                </a:solidFill>
                <a:latin typeface="Bradley Hand ITC" pitchFamily="66" charset="0"/>
              </a:rPr>
              <a:t> </a:t>
            </a:r>
            <a:r>
              <a:rPr lang="it-IT" b="1" i="1" dirty="0" err="1" smtClean="0">
                <a:solidFill>
                  <a:schemeClr val="bg1"/>
                </a:solidFill>
                <a:latin typeface="Bradley Hand ITC" pitchFamily="66" charset="0"/>
              </a:rPr>
              <a:t>is</a:t>
            </a:r>
            <a:r>
              <a:rPr lang="it-IT" b="1" i="1" dirty="0" smtClean="0">
                <a:solidFill>
                  <a:schemeClr val="bg1"/>
                </a:solidFill>
                <a:latin typeface="Bradley Hand ITC" pitchFamily="66" charset="0"/>
              </a:rPr>
              <a:t> a city of </a:t>
            </a:r>
            <a:r>
              <a:rPr lang="it-IT" b="1" i="1" dirty="0" err="1" smtClean="0">
                <a:solidFill>
                  <a:schemeClr val="bg1"/>
                </a:solidFill>
                <a:latin typeface="Bradley Hand ITC" pitchFamily="66" charset="0"/>
              </a:rPr>
              <a:t>about</a:t>
            </a:r>
            <a:r>
              <a:rPr lang="it-IT" b="1" i="1" dirty="0" smtClean="0">
                <a:solidFill>
                  <a:schemeClr val="bg1"/>
                </a:solidFill>
                <a:latin typeface="Bradley Hand ITC" pitchFamily="66" charset="0"/>
              </a:rPr>
              <a:t> 6000 </a:t>
            </a:r>
            <a:r>
              <a:rPr lang="it-IT" b="1" i="1" dirty="0" err="1" smtClean="0">
                <a:solidFill>
                  <a:schemeClr val="bg1"/>
                </a:solidFill>
                <a:latin typeface="Bradley Hand ITC" pitchFamily="66" charset="0"/>
              </a:rPr>
              <a:t>inhabitants</a:t>
            </a:r>
            <a:r>
              <a:rPr lang="it-IT" b="1" i="1" dirty="0" smtClean="0">
                <a:solidFill>
                  <a:schemeClr val="bg1"/>
                </a:solidFill>
                <a:latin typeface="Bradley Hand ITC" pitchFamily="66" charset="0"/>
              </a:rPr>
              <a:t>.</a:t>
            </a:r>
          </a:p>
          <a:p>
            <a:r>
              <a:rPr lang="it-IT" b="1" i="1" dirty="0" smtClean="0">
                <a:solidFill>
                  <a:schemeClr val="bg1"/>
                </a:solidFill>
                <a:latin typeface="Bradley Hand ITC" pitchFamily="66" charset="0"/>
              </a:rPr>
              <a:t>The </a:t>
            </a:r>
            <a:r>
              <a:rPr lang="it-IT" b="1" i="1" dirty="0" err="1" smtClean="0">
                <a:solidFill>
                  <a:schemeClr val="bg1"/>
                </a:solidFill>
                <a:latin typeface="Bradley Hand ITC" pitchFamily="66" charset="0"/>
              </a:rPr>
              <a:t>altitude</a:t>
            </a:r>
            <a:r>
              <a:rPr lang="it-IT" b="1" i="1" dirty="0" smtClean="0">
                <a:solidFill>
                  <a:schemeClr val="bg1"/>
                </a:solidFill>
                <a:latin typeface="Bradley Hand ITC" pitchFamily="66" charset="0"/>
              </a:rPr>
              <a:t> </a:t>
            </a:r>
            <a:r>
              <a:rPr lang="it-IT" b="1" i="1" dirty="0" err="1" smtClean="0">
                <a:solidFill>
                  <a:schemeClr val="bg1"/>
                </a:solidFill>
                <a:latin typeface="Bradley Hand ITC" pitchFamily="66" charset="0"/>
              </a:rPr>
              <a:t>is</a:t>
            </a:r>
            <a:r>
              <a:rPr lang="it-IT" b="1" i="1" dirty="0" smtClean="0">
                <a:solidFill>
                  <a:schemeClr val="bg1"/>
                </a:solidFill>
                <a:latin typeface="Bradley Hand ITC" pitchFamily="66" charset="0"/>
              </a:rPr>
              <a:t> 545m. </a:t>
            </a:r>
            <a:endParaRPr lang="it-IT" b="1" i="1" dirty="0">
              <a:solidFill>
                <a:schemeClr val="bg1"/>
              </a:solidFill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20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139952" y="6191814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smtClean="0">
                <a:latin typeface="Bradley Hand ITC" pitchFamily="66" charset="0"/>
              </a:rPr>
              <a:t>«</a:t>
            </a:r>
            <a:r>
              <a:rPr lang="it-IT" b="1" i="1" dirty="0" err="1" smtClean="0">
                <a:latin typeface="Bradley Hand ITC" pitchFamily="66" charset="0"/>
              </a:rPr>
              <a:t>Razzona</a:t>
            </a:r>
            <a:r>
              <a:rPr lang="it-IT" b="1" i="1" dirty="0" smtClean="0">
                <a:latin typeface="Bradley Hand ITC" pitchFamily="66" charset="0"/>
              </a:rPr>
              <a:t>» </a:t>
            </a:r>
            <a:r>
              <a:rPr lang="it-IT" b="1" i="1" dirty="0" err="1" smtClean="0">
                <a:latin typeface="Bradley Hand ITC" pitchFamily="66" charset="0"/>
              </a:rPr>
              <a:t>locality</a:t>
            </a:r>
            <a:r>
              <a:rPr lang="it-IT" b="1" i="1" dirty="0" smtClean="0">
                <a:latin typeface="Bradley Hand ITC" pitchFamily="66" charset="0"/>
              </a:rPr>
              <a:t>, </a:t>
            </a:r>
            <a:r>
              <a:rPr lang="it-IT" b="1" i="1" dirty="0" err="1" smtClean="0">
                <a:latin typeface="Bradley Hand ITC" pitchFamily="66" charset="0"/>
              </a:rPr>
              <a:t>where</a:t>
            </a:r>
            <a:r>
              <a:rPr lang="it-IT" b="1" i="1" dirty="0" smtClean="0">
                <a:latin typeface="Bradley Hand ITC" pitchFamily="66" charset="0"/>
              </a:rPr>
              <a:t> the </a:t>
            </a:r>
            <a:r>
              <a:rPr lang="it-IT" b="1" i="1" dirty="0" err="1" smtClean="0">
                <a:latin typeface="Bradley Hand ITC" pitchFamily="66" charset="0"/>
              </a:rPr>
              <a:t>paesants</a:t>
            </a:r>
            <a:r>
              <a:rPr lang="it-IT" b="1" i="1" dirty="0" smtClean="0">
                <a:latin typeface="Bradley Hand ITC" pitchFamily="66" charset="0"/>
              </a:rPr>
              <a:t> </a:t>
            </a:r>
            <a:r>
              <a:rPr lang="it-IT" b="1" i="1" dirty="0" err="1" smtClean="0">
                <a:latin typeface="Bradley Hand ITC" pitchFamily="66" charset="0"/>
              </a:rPr>
              <a:t>raised</a:t>
            </a:r>
            <a:r>
              <a:rPr lang="it-IT" b="1" i="1" dirty="0" smtClean="0">
                <a:latin typeface="Bradley Hand ITC" pitchFamily="66" charset="0"/>
              </a:rPr>
              <a:t> </a:t>
            </a:r>
            <a:r>
              <a:rPr lang="it-IT" b="1" i="1" dirty="0" err="1" smtClean="0">
                <a:latin typeface="Bradley Hand ITC" pitchFamily="66" charset="0"/>
              </a:rPr>
              <a:t>silkworms</a:t>
            </a:r>
            <a:endParaRPr lang="it-IT" b="1" i="1" dirty="0"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60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139952" y="6191814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smtClean="0">
                <a:latin typeface="Bradley Hand ITC" pitchFamily="66" charset="0"/>
              </a:rPr>
              <a:t>«</a:t>
            </a:r>
            <a:r>
              <a:rPr lang="it-IT" b="1" i="1" dirty="0" err="1" smtClean="0">
                <a:latin typeface="Bradley Hand ITC" pitchFamily="66" charset="0"/>
              </a:rPr>
              <a:t>Razzona</a:t>
            </a:r>
            <a:r>
              <a:rPr lang="it-IT" b="1" i="1" dirty="0" smtClean="0">
                <a:latin typeface="Bradley Hand ITC" pitchFamily="66" charset="0"/>
              </a:rPr>
              <a:t>» </a:t>
            </a:r>
            <a:r>
              <a:rPr lang="it-IT" b="1" i="1" dirty="0" err="1" smtClean="0">
                <a:latin typeface="Bradley Hand ITC" pitchFamily="66" charset="0"/>
              </a:rPr>
              <a:t>locality</a:t>
            </a:r>
            <a:r>
              <a:rPr lang="it-IT" b="1" i="1" dirty="0" smtClean="0">
                <a:latin typeface="Bradley Hand ITC" pitchFamily="66" charset="0"/>
              </a:rPr>
              <a:t>, </a:t>
            </a:r>
            <a:r>
              <a:rPr lang="it-IT" b="1" i="1" dirty="0" err="1" smtClean="0">
                <a:latin typeface="Bradley Hand ITC" pitchFamily="66" charset="0"/>
              </a:rPr>
              <a:t>where</a:t>
            </a:r>
            <a:r>
              <a:rPr lang="it-IT" b="1" i="1" dirty="0" smtClean="0">
                <a:latin typeface="Bradley Hand ITC" pitchFamily="66" charset="0"/>
              </a:rPr>
              <a:t> the </a:t>
            </a:r>
            <a:r>
              <a:rPr lang="it-IT" b="1" i="1" dirty="0" err="1" smtClean="0">
                <a:latin typeface="Bradley Hand ITC" pitchFamily="66" charset="0"/>
              </a:rPr>
              <a:t>paesants</a:t>
            </a:r>
            <a:r>
              <a:rPr lang="it-IT" b="1" i="1" dirty="0" smtClean="0">
                <a:latin typeface="Bradley Hand ITC" pitchFamily="66" charset="0"/>
              </a:rPr>
              <a:t> </a:t>
            </a:r>
            <a:r>
              <a:rPr lang="it-IT" b="1" i="1" dirty="0" err="1" smtClean="0">
                <a:latin typeface="Bradley Hand ITC" pitchFamily="66" charset="0"/>
              </a:rPr>
              <a:t>raised</a:t>
            </a:r>
            <a:r>
              <a:rPr lang="it-IT" b="1" i="1" dirty="0" smtClean="0">
                <a:latin typeface="Bradley Hand ITC" pitchFamily="66" charset="0"/>
              </a:rPr>
              <a:t> </a:t>
            </a:r>
            <a:r>
              <a:rPr lang="it-IT" b="1" i="1" dirty="0" err="1" smtClean="0">
                <a:latin typeface="Bradley Hand ITC" pitchFamily="66" charset="0"/>
              </a:rPr>
              <a:t>silkworms</a:t>
            </a:r>
            <a:endParaRPr lang="it-IT" b="1" i="1" dirty="0"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13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139952" y="6191814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smtClean="0">
                <a:latin typeface="Bradley Hand ITC" pitchFamily="66" charset="0"/>
              </a:rPr>
              <a:t>«</a:t>
            </a:r>
            <a:r>
              <a:rPr lang="it-IT" b="1" i="1" dirty="0" err="1" smtClean="0">
                <a:latin typeface="Bradley Hand ITC" pitchFamily="66" charset="0"/>
              </a:rPr>
              <a:t>Razzona</a:t>
            </a:r>
            <a:r>
              <a:rPr lang="it-IT" b="1" i="1" dirty="0" smtClean="0">
                <a:latin typeface="Bradley Hand ITC" pitchFamily="66" charset="0"/>
              </a:rPr>
              <a:t>» </a:t>
            </a:r>
            <a:r>
              <a:rPr lang="it-IT" b="1" i="1" dirty="0" err="1" smtClean="0">
                <a:latin typeface="Bradley Hand ITC" pitchFamily="66" charset="0"/>
              </a:rPr>
              <a:t>locality</a:t>
            </a:r>
            <a:r>
              <a:rPr lang="it-IT" b="1" i="1" dirty="0" smtClean="0">
                <a:latin typeface="Bradley Hand ITC" pitchFamily="66" charset="0"/>
              </a:rPr>
              <a:t>, </a:t>
            </a:r>
            <a:r>
              <a:rPr lang="it-IT" b="1" i="1" dirty="0" err="1" smtClean="0">
                <a:latin typeface="Bradley Hand ITC" pitchFamily="66" charset="0"/>
              </a:rPr>
              <a:t>where</a:t>
            </a:r>
            <a:r>
              <a:rPr lang="it-IT" b="1" i="1" dirty="0" smtClean="0">
                <a:latin typeface="Bradley Hand ITC" pitchFamily="66" charset="0"/>
              </a:rPr>
              <a:t> the </a:t>
            </a:r>
            <a:r>
              <a:rPr lang="it-IT" b="1" i="1" dirty="0" err="1" smtClean="0">
                <a:latin typeface="Bradley Hand ITC" pitchFamily="66" charset="0"/>
              </a:rPr>
              <a:t>paesants</a:t>
            </a:r>
            <a:r>
              <a:rPr lang="it-IT" b="1" i="1" dirty="0" smtClean="0">
                <a:latin typeface="Bradley Hand ITC" pitchFamily="66" charset="0"/>
              </a:rPr>
              <a:t> </a:t>
            </a:r>
            <a:r>
              <a:rPr lang="it-IT" b="1" i="1" dirty="0" err="1" smtClean="0">
                <a:latin typeface="Bradley Hand ITC" pitchFamily="66" charset="0"/>
              </a:rPr>
              <a:t>raised</a:t>
            </a:r>
            <a:r>
              <a:rPr lang="it-IT" b="1" i="1" dirty="0" smtClean="0">
                <a:latin typeface="Bradley Hand ITC" pitchFamily="66" charset="0"/>
              </a:rPr>
              <a:t> </a:t>
            </a:r>
            <a:r>
              <a:rPr lang="it-IT" b="1" i="1" dirty="0" err="1" smtClean="0">
                <a:latin typeface="Bradley Hand ITC" pitchFamily="66" charset="0"/>
              </a:rPr>
              <a:t>silkworms</a:t>
            </a:r>
            <a:endParaRPr lang="it-IT" b="1" i="1" dirty="0"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85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83</Words>
  <Application>Microsoft Office PowerPoint</Application>
  <PresentationFormat>Presentazione su schermo (4:3)</PresentationFormat>
  <Paragraphs>9</Paragraphs>
  <Slides>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7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Paolo</dc:creator>
  <cp:lastModifiedBy>Paolo</cp:lastModifiedBy>
  <cp:revision>27</cp:revision>
  <dcterms:created xsi:type="dcterms:W3CDTF">2018-06-30T06:47:20Z</dcterms:created>
  <dcterms:modified xsi:type="dcterms:W3CDTF">2018-06-30T19:18:39Z</dcterms:modified>
</cp:coreProperties>
</file>