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86" r:id="rId2"/>
    <p:sldId id="287" r:id="rId3"/>
    <p:sldId id="271" r:id="rId4"/>
    <p:sldId id="282" r:id="rId5"/>
    <p:sldId id="288" r:id="rId6"/>
    <p:sldId id="289" r:id="rId7"/>
    <p:sldId id="260" r:id="rId8"/>
    <p:sldId id="261" r:id="rId9"/>
    <p:sldId id="273" r:id="rId10"/>
    <p:sldId id="281" r:id="rId1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0" autoAdjust="0"/>
    <p:restoredTop sz="94660"/>
  </p:normalViewPr>
  <p:slideViewPr>
    <p:cSldViewPr>
      <p:cViewPr varScale="1">
        <p:scale>
          <a:sx n="107" d="100"/>
          <a:sy n="107" d="100"/>
        </p:scale>
        <p:origin x="-165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C1E590-CFCB-4552-9553-DC19693A6C74}" type="datetimeFigureOut">
              <a:rPr lang="it-IT" smtClean="0"/>
              <a:t>30/06/2018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D1981E-832C-4B43-9A83-5D4181B23ACD}" type="slidenum">
              <a:rPr lang="it-IT" smtClean="0"/>
              <a:t>‹N›</a:t>
            </a:fld>
            <a:endParaRPr lang="it-IT"/>
          </a:p>
        </p:txBody>
      </p:sp>
    </p:spTree>
    <p:extLst>
      <p:ext uri="{BB962C8B-B14F-4D97-AF65-F5344CB8AC3E}">
        <p14:creationId xmlns:p14="http://schemas.microsoft.com/office/powerpoint/2010/main" val="30529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30/06/2018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30/06/2018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30/06/2018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30/06/2018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t>30/06/2018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F49D355-16BD-4E45-BD9A-5EA878CF7CBD}" type="datetimeFigureOut">
              <a:rPr lang="it-IT" smtClean="0"/>
              <a:t>30/06/2018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F49D355-16BD-4E45-BD9A-5EA878CF7CBD}" type="datetimeFigureOut">
              <a:rPr lang="it-IT" smtClean="0"/>
              <a:t>30/06/2018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F49D355-16BD-4E45-BD9A-5EA878CF7CBD}" type="datetimeFigureOut">
              <a:rPr lang="it-IT" smtClean="0"/>
              <a:t>30/06/2018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F49D355-16BD-4E45-BD9A-5EA878CF7CBD}" type="datetimeFigureOut">
              <a:rPr lang="it-IT" smtClean="0"/>
              <a:t>30/06/2018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t>30/06/2018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t>30/06/2018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9D355-16BD-4E45-BD9A-5EA878CF7CBD}" type="datetimeFigureOut">
              <a:rPr lang="it-IT" smtClean="0"/>
              <a:t>30/06/2018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41E1B-4F70-4964-A407-84C68BE8251C}"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p:cNvSpPr txBox="1"/>
          <p:nvPr/>
        </p:nvSpPr>
        <p:spPr>
          <a:xfrm>
            <a:off x="1619672" y="116632"/>
            <a:ext cx="6984776" cy="369332"/>
          </a:xfrm>
          <a:prstGeom prst="rect">
            <a:avLst/>
          </a:prstGeom>
          <a:noFill/>
        </p:spPr>
        <p:txBody>
          <a:bodyPr wrap="square" rtlCol="0">
            <a:spAutoFit/>
          </a:bodyPr>
          <a:lstStyle/>
          <a:p>
            <a:r>
              <a:rPr lang="it-IT" b="1" i="1" dirty="0" smtClean="0">
                <a:latin typeface="Bradley Hand ITC" pitchFamily="66" charset="0"/>
              </a:rPr>
              <a:t>In «contrada Foresta», </a:t>
            </a:r>
            <a:r>
              <a:rPr lang="it-IT" b="1" i="1" dirty="0" err="1" smtClean="0">
                <a:latin typeface="Bradley Hand ITC" pitchFamily="66" charset="0"/>
              </a:rPr>
              <a:t>there</a:t>
            </a:r>
            <a:r>
              <a:rPr lang="it-IT" b="1" i="1" dirty="0" smtClean="0">
                <a:latin typeface="Bradley Hand ITC" pitchFamily="66" charset="0"/>
              </a:rPr>
              <a:t> </a:t>
            </a:r>
            <a:r>
              <a:rPr lang="it-IT" b="1" i="1" dirty="0" err="1" smtClean="0">
                <a:latin typeface="Bradley Hand ITC" pitchFamily="66" charset="0"/>
              </a:rPr>
              <a:t>is</a:t>
            </a:r>
            <a:r>
              <a:rPr lang="it-IT" b="1" i="1" dirty="0" smtClean="0">
                <a:latin typeface="Bradley Hand ITC" pitchFamily="66" charset="0"/>
              </a:rPr>
              <a:t> an </a:t>
            </a:r>
            <a:r>
              <a:rPr lang="it-IT" b="1" i="1" dirty="0" err="1" smtClean="0">
                <a:latin typeface="Bradley Hand ITC" pitchFamily="66" charset="0"/>
              </a:rPr>
              <a:t>old</a:t>
            </a:r>
            <a:r>
              <a:rPr lang="it-IT" b="1" i="1" dirty="0" smtClean="0">
                <a:latin typeface="Bradley Hand ITC" pitchFamily="66" charset="0"/>
              </a:rPr>
              <a:t> </a:t>
            </a:r>
            <a:r>
              <a:rPr lang="it-IT" b="1" i="1" dirty="0" err="1" smtClean="0">
                <a:latin typeface="Bradley Hand ITC" pitchFamily="66" charset="0"/>
              </a:rPr>
              <a:t>warehouse</a:t>
            </a:r>
            <a:r>
              <a:rPr lang="it-IT" b="1" i="1" dirty="0" smtClean="0">
                <a:latin typeface="Bradley Hand ITC" pitchFamily="66" charset="0"/>
              </a:rPr>
              <a:t>, </a:t>
            </a:r>
            <a:r>
              <a:rPr lang="it-IT" b="1" i="1" dirty="0" err="1" smtClean="0">
                <a:latin typeface="Bradley Hand ITC" pitchFamily="66" charset="0"/>
              </a:rPr>
              <a:t>now</a:t>
            </a:r>
            <a:r>
              <a:rPr lang="it-IT" b="1" i="1" dirty="0" smtClean="0">
                <a:latin typeface="Bradley Hand ITC" pitchFamily="66" charset="0"/>
              </a:rPr>
              <a:t> under </a:t>
            </a:r>
            <a:r>
              <a:rPr lang="it-IT" b="1" i="1" dirty="0" err="1" smtClean="0">
                <a:latin typeface="Bradley Hand ITC" pitchFamily="66" charset="0"/>
              </a:rPr>
              <a:t>renovation</a:t>
            </a:r>
            <a:endParaRPr lang="it-IT" b="1" i="1" dirty="0">
              <a:latin typeface="Bradley Hand ITC" pitchFamily="66" charset="0"/>
            </a:endParaRPr>
          </a:p>
        </p:txBody>
      </p:sp>
    </p:spTree>
    <p:extLst>
      <p:ext uri="{BB962C8B-B14F-4D97-AF65-F5344CB8AC3E}">
        <p14:creationId xmlns:p14="http://schemas.microsoft.com/office/powerpoint/2010/main" val="4035406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6804248" y="6256661"/>
            <a:ext cx="2088232" cy="646331"/>
          </a:xfrm>
          <a:prstGeom prst="rect">
            <a:avLst/>
          </a:prstGeom>
          <a:noFill/>
        </p:spPr>
        <p:txBody>
          <a:bodyPr wrap="square" rtlCol="0">
            <a:spAutoFit/>
          </a:bodyPr>
          <a:lstStyle/>
          <a:p>
            <a:r>
              <a:rPr lang="it-IT" b="1" i="1" dirty="0" err="1" smtClean="0">
                <a:latin typeface="Bradley Hand ITC" pitchFamily="66" charset="0"/>
              </a:rPr>
              <a:t>Broom</a:t>
            </a:r>
            <a:r>
              <a:rPr lang="it-IT" b="1" i="1" dirty="0" smtClean="0">
                <a:latin typeface="Bradley Hand ITC" pitchFamily="66" charset="0"/>
              </a:rPr>
              <a:t> </a:t>
            </a:r>
            <a:r>
              <a:rPr lang="it-IT" b="1" i="1" dirty="0" err="1" smtClean="0">
                <a:latin typeface="Bradley Hand ITC" pitchFamily="66" charset="0"/>
              </a:rPr>
              <a:t>blanket</a:t>
            </a:r>
            <a:r>
              <a:rPr lang="it-IT" b="1" i="1" dirty="0" smtClean="0">
                <a:latin typeface="Bradley Hand ITC" pitchFamily="66" charset="0"/>
              </a:rPr>
              <a:t>, Argusto</a:t>
            </a:r>
            <a:endParaRPr lang="it-IT" b="1" i="1" dirty="0">
              <a:latin typeface="Bradley Hand ITC" pitchFamily="66" charset="0"/>
            </a:endParaRPr>
          </a:p>
        </p:txBody>
      </p:sp>
    </p:spTree>
    <p:extLst>
      <p:ext uri="{BB962C8B-B14F-4D97-AF65-F5344CB8AC3E}">
        <p14:creationId xmlns:p14="http://schemas.microsoft.com/office/powerpoint/2010/main" val="980394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p:cNvSpPr txBox="1"/>
          <p:nvPr/>
        </p:nvSpPr>
        <p:spPr>
          <a:xfrm>
            <a:off x="2699792" y="260648"/>
            <a:ext cx="5328592" cy="369332"/>
          </a:xfrm>
          <a:prstGeom prst="rect">
            <a:avLst/>
          </a:prstGeom>
          <a:noFill/>
        </p:spPr>
        <p:txBody>
          <a:bodyPr wrap="square" rtlCol="0">
            <a:spAutoFit/>
          </a:bodyPr>
          <a:lstStyle/>
          <a:p>
            <a:r>
              <a:rPr lang="it-IT" b="1" i="1" dirty="0" err="1" smtClean="0">
                <a:latin typeface="Bradley Hand ITC" pitchFamily="66" charset="0"/>
              </a:rPr>
              <a:t>Where</a:t>
            </a:r>
            <a:r>
              <a:rPr lang="it-IT" b="1" i="1" dirty="0" smtClean="0">
                <a:latin typeface="Bradley Hand ITC" pitchFamily="66" charset="0"/>
              </a:rPr>
              <a:t> </a:t>
            </a:r>
            <a:r>
              <a:rPr lang="it-IT" b="1" i="1" dirty="0" err="1" smtClean="0">
                <a:latin typeface="Bradley Hand ITC" pitchFamily="66" charset="0"/>
              </a:rPr>
              <a:t>ancient</a:t>
            </a:r>
            <a:r>
              <a:rPr lang="it-IT" b="1" i="1" dirty="0" smtClean="0">
                <a:latin typeface="Bradley Hand ITC" pitchFamily="66" charset="0"/>
              </a:rPr>
              <a:t> </a:t>
            </a:r>
            <a:r>
              <a:rPr lang="it-IT" b="1" i="1" dirty="0" err="1" smtClean="0">
                <a:latin typeface="Bradley Hand ITC" pitchFamily="66" charset="0"/>
              </a:rPr>
              <a:t>clothing</a:t>
            </a:r>
            <a:r>
              <a:rPr lang="it-IT" b="1" i="1" dirty="0" smtClean="0">
                <a:latin typeface="Bradley Hand ITC" pitchFamily="66" charset="0"/>
              </a:rPr>
              <a:t> </a:t>
            </a:r>
            <a:r>
              <a:rPr lang="it-IT" b="1" i="1" dirty="0" err="1" smtClean="0">
                <a:latin typeface="Bradley Hand ITC" pitchFamily="66" charset="0"/>
              </a:rPr>
              <a:t>is</a:t>
            </a:r>
            <a:r>
              <a:rPr lang="it-IT" b="1" i="1" dirty="0" smtClean="0">
                <a:latin typeface="Bradley Hand ITC" pitchFamily="66" charset="0"/>
              </a:rPr>
              <a:t> </a:t>
            </a:r>
            <a:r>
              <a:rPr lang="it-IT" b="1" i="1" dirty="0" err="1" smtClean="0">
                <a:latin typeface="Bradley Hand ITC" pitchFamily="66" charset="0"/>
              </a:rPr>
              <a:t>kept</a:t>
            </a:r>
            <a:endParaRPr lang="it-IT" b="1" i="1" dirty="0">
              <a:latin typeface="Bradley Hand ITC" pitchFamily="66" charset="0"/>
            </a:endParaRPr>
          </a:p>
        </p:txBody>
      </p:sp>
    </p:spTree>
    <p:extLst>
      <p:ext uri="{BB962C8B-B14F-4D97-AF65-F5344CB8AC3E}">
        <p14:creationId xmlns:p14="http://schemas.microsoft.com/office/powerpoint/2010/main" val="3440651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cxnSp>
        <p:nvCxnSpPr>
          <p:cNvPr id="4" name="Connettore 1 3"/>
          <p:cNvCxnSpPr/>
          <p:nvPr/>
        </p:nvCxnSpPr>
        <p:spPr>
          <a:xfrm>
            <a:off x="827584" y="6525344"/>
            <a:ext cx="57606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3131840" y="3356992"/>
            <a:ext cx="43204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nettore 1 7"/>
          <p:cNvCxnSpPr/>
          <p:nvPr/>
        </p:nvCxnSpPr>
        <p:spPr>
          <a:xfrm>
            <a:off x="2051720" y="548680"/>
            <a:ext cx="93610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1979712" y="3068960"/>
            <a:ext cx="93610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198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2771800" y="571812"/>
            <a:ext cx="5760640" cy="369332"/>
          </a:xfrm>
          <a:prstGeom prst="rect">
            <a:avLst/>
          </a:prstGeom>
          <a:noFill/>
        </p:spPr>
        <p:txBody>
          <a:bodyPr wrap="square" rtlCol="0">
            <a:spAutoFit/>
          </a:bodyPr>
          <a:lstStyle/>
          <a:p>
            <a:r>
              <a:rPr lang="en-US" b="1" dirty="0" smtClean="0">
                <a:solidFill>
                  <a:schemeClr val="bg1"/>
                </a:solidFill>
                <a:latin typeface="Bradley Hand ITC" pitchFamily="66" charset="0"/>
              </a:rPr>
              <a:t>Ancient spinning mill, in San Vito</a:t>
            </a:r>
            <a:endParaRPr lang="it-IT" b="1" i="1" dirty="0">
              <a:solidFill>
                <a:schemeClr val="bg1"/>
              </a:solidFill>
              <a:latin typeface="Bradley Hand ITC" pitchFamily="66" charset="0"/>
            </a:endParaRPr>
          </a:p>
        </p:txBody>
      </p:sp>
    </p:spTree>
    <p:extLst>
      <p:ext uri="{BB962C8B-B14F-4D97-AF65-F5344CB8AC3E}">
        <p14:creationId xmlns:p14="http://schemas.microsoft.com/office/powerpoint/2010/main" val="2244541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p:cNvSpPr txBox="1"/>
          <p:nvPr/>
        </p:nvSpPr>
        <p:spPr>
          <a:xfrm>
            <a:off x="124271" y="6309320"/>
            <a:ext cx="5760640" cy="369332"/>
          </a:xfrm>
          <a:prstGeom prst="rect">
            <a:avLst/>
          </a:prstGeom>
          <a:noFill/>
        </p:spPr>
        <p:txBody>
          <a:bodyPr wrap="square" rtlCol="0">
            <a:spAutoFit/>
          </a:bodyPr>
          <a:lstStyle/>
          <a:p>
            <a:r>
              <a:rPr lang="en-US" b="1" dirty="0" smtClean="0">
                <a:latin typeface="Bradley Hand ITC" pitchFamily="66" charset="0"/>
              </a:rPr>
              <a:t>Where once the carding of wool took place, in </a:t>
            </a:r>
            <a:r>
              <a:rPr lang="en-US" b="1" dirty="0" err="1" smtClean="0">
                <a:latin typeface="Bradley Hand ITC" pitchFamily="66" charset="0"/>
              </a:rPr>
              <a:t>Cardinale</a:t>
            </a:r>
            <a:endParaRPr lang="it-IT" b="1" i="1" dirty="0">
              <a:latin typeface="Bradley Hand ITC" pitchFamily="66" charset="0"/>
            </a:endParaRPr>
          </a:p>
        </p:txBody>
      </p:sp>
    </p:spTree>
    <p:extLst>
      <p:ext uri="{BB962C8B-B14F-4D97-AF65-F5344CB8AC3E}">
        <p14:creationId xmlns:p14="http://schemas.microsoft.com/office/powerpoint/2010/main" val="34442830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6851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124271" y="6309320"/>
            <a:ext cx="5760640" cy="369332"/>
          </a:xfrm>
          <a:prstGeom prst="rect">
            <a:avLst/>
          </a:prstGeom>
          <a:noFill/>
        </p:spPr>
        <p:txBody>
          <a:bodyPr wrap="square" rtlCol="0">
            <a:spAutoFit/>
          </a:bodyPr>
          <a:lstStyle/>
          <a:p>
            <a:r>
              <a:rPr lang="en-US" b="1" dirty="0" smtClean="0">
                <a:solidFill>
                  <a:srgbClr val="FFFF00"/>
                </a:solidFill>
                <a:latin typeface="Bradley Hand ITC" pitchFamily="66" charset="0"/>
              </a:rPr>
              <a:t>Along </a:t>
            </a:r>
            <a:r>
              <a:rPr lang="en-US" b="1" dirty="0">
                <a:solidFill>
                  <a:srgbClr val="FFFF00"/>
                </a:solidFill>
                <a:latin typeface="Bradley Hand ITC" pitchFamily="66" charset="0"/>
              </a:rPr>
              <a:t>the road between </a:t>
            </a:r>
            <a:r>
              <a:rPr lang="en-US" b="1" dirty="0" err="1">
                <a:solidFill>
                  <a:srgbClr val="FFFF00"/>
                </a:solidFill>
                <a:latin typeface="Bradley Hand ITC" pitchFamily="66" charset="0"/>
              </a:rPr>
              <a:t>Argusto</a:t>
            </a:r>
            <a:r>
              <a:rPr lang="en-US" b="1" dirty="0">
                <a:solidFill>
                  <a:srgbClr val="FFFF00"/>
                </a:solidFill>
                <a:latin typeface="Bradley Hand ITC" pitchFamily="66" charset="0"/>
              </a:rPr>
              <a:t> and </a:t>
            </a:r>
            <a:r>
              <a:rPr lang="en-US" b="1" dirty="0" err="1" smtClean="0">
                <a:solidFill>
                  <a:srgbClr val="FFFF00"/>
                </a:solidFill>
                <a:latin typeface="Bradley Hand ITC" pitchFamily="66" charset="0"/>
              </a:rPr>
              <a:t>Satriano</a:t>
            </a:r>
            <a:r>
              <a:rPr lang="en-US" b="1" dirty="0" smtClean="0">
                <a:solidFill>
                  <a:srgbClr val="FFFF00"/>
                </a:solidFill>
                <a:latin typeface="Bradley Hand ITC" pitchFamily="66" charset="0"/>
              </a:rPr>
              <a:t>: the broom</a:t>
            </a:r>
            <a:endParaRPr lang="it-IT" b="1" i="1" dirty="0">
              <a:solidFill>
                <a:srgbClr val="FFFF00"/>
              </a:solidFill>
              <a:latin typeface="Bradley Hand ITC" pitchFamily="66" charset="0"/>
            </a:endParaRPr>
          </a:p>
        </p:txBody>
      </p:sp>
    </p:spTree>
    <p:extLst>
      <p:ext uri="{BB962C8B-B14F-4D97-AF65-F5344CB8AC3E}">
        <p14:creationId xmlns:p14="http://schemas.microsoft.com/office/powerpoint/2010/main" val="27965153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364242" y="2924789"/>
            <a:ext cx="4607801" cy="2591888"/>
          </a:xfrm>
          <a:prstGeom prst="rect">
            <a:avLst/>
          </a:prstGeom>
        </p:spPr>
      </p:pic>
      <p:sp>
        <p:nvSpPr>
          <p:cNvPr id="3" name="Rettangolo 2"/>
          <p:cNvSpPr/>
          <p:nvPr/>
        </p:nvSpPr>
        <p:spPr>
          <a:xfrm>
            <a:off x="190352" y="260648"/>
            <a:ext cx="5976664" cy="6463308"/>
          </a:xfrm>
          <a:prstGeom prst="rect">
            <a:avLst/>
          </a:prstGeom>
        </p:spPr>
        <p:txBody>
          <a:bodyPr wrap="square">
            <a:spAutoFit/>
          </a:bodyPr>
          <a:lstStyle/>
          <a:p>
            <a:r>
              <a:rPr lang="en-US" b="1" dirty="0" smtClean="0">
                <a:latin typeface="Bradley Hand ITC" pitchFamily="66" charset="0"/>
              </a:rPr>
              <a:t>FABRICS FROM THE </a:t>
            </a:r>
            <a:r>
              <a:rPr lang="en-US" b="1" dirty="0">
                <a:latin typeface="Bradley Hand ITC" pitchFamily="66" charset="0"/>
              </a:rPr>
              <a:t>BROOM:</a:t>
            </a:r>
            <a:endParaRPr lang="en-US" dirty="0">
              <a:latin typeface="Bradley Hand ITC" pitchFamily="66" charset="0"/>
            </a:endParaRPr>
          </a:p>
          <a:p>
            <a:r>
              <a:rPr lang="en-US" b="1" dirty="0" smtClean="0">
                <a:latin typeface="Bradley Hand ITC" pitchFamily="66" charset="0"/>
              </a:rPr>
              <a:t>·The </a:t>
            </a:r>
            <a:r>
              <a:rPr lang="en-US" b="1" dirty="0">
                <a:latin typeface="Bradley Hand ITC" pitchFamily="66" charset="0"/>
              </a:rPr>
              <a:t>broom is collected</a:t>
            </a:r>
            <a:endParaRPr lang="en-US" dirty="0">
              <a:latin typeface="Bradley Hand ITC" pitchFamily="66" charset="0"/>
            </a:endParaRPr>
          </a:p>
          <a:p>
            <a:r>
              <a:rPr lang="en-US" b="1" dirty="0">
                <a:latin typeface="Bradley Hand ITC" pitchFamily="66" charset="0"/>
              </a:rPr>
              <a:t>· </a:t>
            </a:r>
            <a:r>
              <a:rPr lang="en-US" b="1" dirty="0" smtClean="0">
                <a:latin typeface="Bradley Hand ITC" pitchFamily="66" charset="0"/>
              </a:rPr>
              <a:t>It </a:t>
            </a:r>
            <a:r>
              <a:rPr lang="en-US" b="1" dirty="0">
                <a:latin typeface="Bradley Hand ITC" pitchFamily="66" charset="0"/>
              </a:rPr>
              <a:t>is done in bunches for how long it is </a:t>
            </a:r>
            <a:endParaRPr lang="en-US" dirty="0">
              <a:latin typeface="Bradley Hand ITC" pitchFamily="66" charset="0"/>
            </a:endParaRPr>
          </a:p>
          <a:p>
            <a:r>
              <a:rPr lang="en-US" b="1" dirty="0" smtClean="0">
                <a:latin typeface="Bradley Hand ITC" pitchFamily="66" charset="0"/>
              </a:rPr>
              <a:t>·It </a:t>
            </a:r>
            <a:r>
              <a:rPr lang="en-US" b="1" dirty="0">
                <a:latin typeface="Bradley Hand ITC" pitchFamily="66" charset="0"/>
              </a:rPr>
              <a:t>bends and with the broom itself attacks </a:t>
            </a:r>
            <a:endParaRPr lang="en-US" dirty="0">
              <a:latin typeface="Bradley Hand ITC" pitchFamily="66" charset="0"/>
            </a:endParaRPr>
          </a:p>
          <a:p>
            <a:r>
              <a:rPr lang="en-US" b="1" dirty="0" smtClean="0">
                <a:latin typeface="Bradley Hand ITC" pitchFamily="66" charset="0"/>
              </a:rPr>
              <a:t>·It </a:t>
            </a:r>
            <a:r>
              <a:rPr lang="en-US" b="1" dirty="0">
                <a:latin typeface="Bradley Hand ITC" pitchFamily="66" charset="0"/>
              </a:rPr>
              <a:t>is soaked in the river for three/four days  </a:t>
            </a:r>
            <a:endParaRPr lang="en-US" dirty="0">
              <a:latin typeface="Bradley Hand ITC" pitchFamily="66" charset="0"/>
            </a:endParaRPr>
          </a:p>
          <a:p>
            <a:r>
              <a:rPr lang="en-US" b="1" dirty="0">
                <a:latin typeface="Bradley Hand ITC" pitchFamily="66" charset="0"/>
              </a:rPr>
              <a:t>· </a:t>
            </a:r>
            <a:r>
              <a:rPr lang="en-US" b="1" dirty="0" smtClean="0">
                <a:latin typeface="Bradley Hand ITC" pitchFamily="66" charset="0"/>
              </a:rPr>
              <a:t>After </a:t>
            </a:r>
            <a:r>
              <a:rPr lang="en-US" b="1" dirty="0">
                <a:latin typeface="Bradley Hand ITC" pitchFamily="66" charset="0"/>
              </a:rPr>
              <a:t>drying it drains and with the remaining threads the bags are made</a:t>
            </a:r>
            <a:r>
              <a:rPr lang="en-US" b="1" dirty="0" smtClean="0">
                <a:latin typeface="Bradley Hand ITC" pitchFamily="66" charset="0"/>
              </a:rPr>
              <a:t>.</a:t>
            </a:r>
            <a:r>
              <a:rPr lang="en-US" dirty="0">
                <a:latin typeface="Bradley Hand ITC" pitchFamily="66" charset="0"/>
              </a:rPr>
              <a:t/>
            </a:r>
            <a:br>
              <a:rPr lang="en-US" dirty="0">
                <a:latin typeface="Bradley Hand ITC" pitchFamily="66" charset="0"/>
              </a:rPr>
            </a:br>
            <a:r>
              <a:rPr lang="en-US" b="1" dirty="0">
                <a:latin typeface="Bradley Hand ITC" pitchFamily="66" charset="0"/>
              </a:rPr>
              <a:t>PROCEEDINGS:</a:t>
            </a:r>
            <a:endParaRPr lang="en-US" dirty="0">
              <a:latin typeface="Bradley Hand ITC" pitchFamily="66" charset="0"/>
            </a:endParaRPr>
          </a:p>
          <a:p>
            <a:r>
              <a:rPr lang="en-US" b="1" dirty="0">
                <a:latin typeface="Bradley Hand ITC" pitchFamily="66" charset="0"/>
              </a:rPr>
              <a:t>In late spring the </a:t>
            </a:r>
            <a:r>
              <a:rPr lang="en-US" b="1" dirty="0" err="1">
                <a:latin typeface="Bradley Hand ITC" pitchFamily="66" charset="0"/>
              </a:rPr>
              <a:t>Calabrian</a:t>
            </a:r>
            <a:r>
              <a:rPr lang="en-US" b="1" dirty="0">
                <a:latin typeface="Bradley Hand ITC" pitchFamily="66" charset="0"/>
              </a:rPr>
              <a:t> mountains are filled with flowering brooms, robust and vigorous plants that, above all at one time, were used for the production of cheap textile fibers that were worked on the loom according to the ancient textile art of the </a:t>
            </a:r>
            <a:r>
              <a:rPr lang="en-US" b="1" dirty="0" err="1">
                <a:latin typeface="Bradley Hand ITC" pitchFamily="66" charset="0"/>
              </a:rPr>
              <a:t>Calabrian</a:t>
            </a:r>
            <a:r>
              <a:rPr lang="en-US" b="1" dirty="0">
                <a:latin typeface="Bradley Hand ITC" pitchFamily="66" charset="0"/>
              </a:rPr>
              <a:t> tradition. First it is collected, then it is done in bunches for how long it is, bends it with the broom itself. In order to transform the broom into yarn it is necessary to subject it to a long and complex treatment which consists in placing the broom soaked in the river for three / four days. After that, it is dried and then defaced and beating, then the carding and finally is spun with the help of a spindle and collected in skeins through the passage to the spinning wheel.</a:t>
            </a:r>
            <a:endParaRPr lang="en-US" dirty="0">
              <a:latin typeface="Bradley Hand ITC" pitchFamily="66" charset="0"/>
            </a:endParaRPr>
          </a:p>
          <a:p>
            <a:r>
              <a:rPr lang="en-US" b="1" dirty="0">
                <a:latin typeface="Bradley Hand ITC" pitchFamily="66" charset="0"/>
              </a:rPr>
              <a:t>This is how we obtained the yarn to be woven with the loom. Bags were made with the remains of the broom.</a:t>
            </a:r>
            <a:endParaRPr lang="en-US" dirty="0">
              <a:latin typeface="Bradley Hand ITC" pitchFamily="66" charset="0"/>
            </a:endParaRPr>
          </a:p>
        </p:txBody>
      </p:sp>
      <p:sp>
        <p:nvSpPr>
          <p:cNvPr id="4" name="CasellaDiTesto 3"/>
          <p:cNvSpPr txBox="1"/>
          <p:nvPr/>
        </p:nvSpPr>
        <p:spPr>
          <a:xfrm>
            <a:off x="4788024" y="420521"/>
            <a:ext cx="3672408" cy="923330"/>
          </a:xfrm>
          <a:prstGeom prst="rect">
            <a:avLst/>
          </a:prstGeom>
          <a:noFill/>
        </p:spPr>
        <p:txBody>
          <a:bodyPr wrap="square" rtlCol="0">
            <a:spAutoFit/>
          </a:bodyPr>
          <a:lstStyle/>
          <a:p>
            <a:pPr algn="ctr"/>
            <a:r>
              <a:rPr lang="en-US" b="1" dirty="0" smtClean="0">
                <a:solidFill>
                  <a:srgbClr val="FFFF00"/>
                </a:solidFill>
                <a:latin typeface="Bradley Hand ITC" pitchFamily="66" charset="0"/>
              </a:rPr>
              <a:t>This is the story told to </a:t>
            </a:r>
            <a:r>
              <a:rPr lang="en-US" b="1" dirty="0" err="1" smtClean="0">
                <a:solidFill>
                  <a:srgbClr val="FFFF00"/>
                </a:solidFill>
                <a:latin typeface="Bradley Hand ITC" pitchFamily="66" charset="0"/>
              </a:rPr>
              <a:t>MariaChiara</a:t>
            </a:r>
            <a:r>
              <a:rPr lang="en-US" b="1" dirty="0" smtClean="0">
                <a:solidFill>
                  <a:srgbClr val="FFFF00"/>
                </a:solidFill>
                <a:latin typeface="Bradley Hand ITC" pitchFamily="66" charset="0"/>
              </a:rPr>
              <a:t> by her grandmother  Maria and </a:t>
            </a:r>
          </a:p>
          <a:p>
            <a:pPr algn="ctr"/>
            <a:r>
              <a:rPr lang="en-US" b="1" dirty="0" smtClean="0">
                <a:solidFill>
                  <a:srgbClr val="FFFF00"/>
                </a:solidFill>
                <a:latin typeface="Bradley Hand ITC" pitchFamily="66" charset="0"/>
              </a:rPr>
              <a:t>the neighbor </a:t>
            </a:r>
            <a:r>
              <a:rPr lang="en-US" b="1" dirty="0" err="1" smtClean="0">
                <a:solidFill>
                  <a:srgbClr val="FFFF00"/>
                </a:solidFill>
                <a:latin typeface="Bradley Hand ITC" pitchFamily="66" charset="0"/>
              </a:rPr>
              <a:t>Mrs</a:t>
            </a:r>
            <a:r>
              <a:rPr lang="en-US" b="1" dirty="0" smtClean="0">
                <a:solidFill>
                  <a:srgbClr val="FFFF00"/>
                </a:solidFill>
                <a:latin typeface="Bradley Hand ITC" pitchFamily="66" charset="0"/>
              </a:rPr>
              <a:t> Teresa</a:t>
            </a:r>
            <a:endParaRPr lang="it-IT" b="1" i="1" dirty="0">
              <a:solidFill>
                <a:srgbClr val="FFFF00"/>
              </a:solidFill>
              <a:latin typeface="Bradley Hand ITC" pitchFamily="66" charset="0"/>
            </a:endParaRPr>
          </a:p>
        </p:txBody>
      </p:sp>
    </p:spTree>
    <p:extLst>
      <p:ext uri="{BB962C8B-B14F-4D97-AF65-F5344CB8AC3E}">
        <p14:creationId xmlns:p14="http://schemas.microsoft.com/office/powerpoint/2010/main" val="1754763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6804248" y="6256661"/>
            <a:ext cx="2088232" cy="646331"/>
          </a:xfrm>
          <a:prstGeom prst="rect">
            <a:avLst/>
          </a:prstGeom>
          <a:noFill/>
        </p:spPr>
        <p:txBody>
          <a:bodyPr wrap="square" rtlCol="0">
            <a:spAutoFit/>
          </a:bodyPr>
          <a:lstStyle/>
          <a:p>
            <a:r>
              <a:rPr lang="it-IT" b="1" i="1" dirty="0" err="1" smtClean="0">
                <a:solidFill>
                  <a:srgbClr val="FF0000"/>
                </a:solidFill>
                <a:latin typeface="Bradley Hand ITC" pitchFamily="66" charset="0"/>
              </a:rPr>
              <a:t>Broom</a:t>
            </a:r>
            <a:r>
              <a:rPr lang="it-IT" b="1" i="1" dirty="0" smtClean="0">
                <a:solidFill>
                  <a:srgbClr val="FF0000"/>
                </a:solidFill>
                <a:latin typeface="Bradley Hand ITC" pitchFamily="66" charset="0"/>
              </a:rPr>
              <a:t> </a:t>
            </a:r>
            <a:r>
              <a:rPr lang="it-IT" b="1" i="1" dirty="0" err="1" smtClean="0">
                <a:solidFill>
                  <a:srgbClr val="FF0000"/>
                </a:solidFill>
                <a:latin typeface="Bradley Hand ITC" pitchFamily="66" charset="0"/>
              </a:rPr>
              <a:t>blanket</a:t>
            </a:r>
            <a:r>
              <a:rPr lang="it-IT" b="1" i="1" dirty="0" smtClean="0">
                <a:solidFill>
                  <a:srgbClr val="FF0000"/>
                </a:solidFill>
                <a:latin typeface="Bradley Hand ITC" pitchFamily="66" charset="0"/>
              </a:rPr>
              <a:t>, Argusto</a:t>
            </a:r>
            <a:endParaRPr lang="it-IT" b="1" i="1" dirty="0">
              <a:solidFill>
                <a:srgbClr val="FF0000"/>
              </a:solidFill>
              <a:latin typeface="Bradley Hand ITC" pitchFamily="66" charset="0"/>
            </a:endParaRPr>
          </a:p>
        </p:txBody>
      </p:sp>
    </p:spTree>
    <p:extLst>
      <p:ext uri="{BB962C8B-B14F-4D97-AF65-F5344CB8AC3E}">
        <p14:creationId xmlns:p14="http://schemas.microsoft.com/office/powerpoint/2010/main" val="122571754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TotalTime>
  <Words>111</Words>
  <Application>Microsoft Office PowerPoint</Application>
  <PresentationFormat>Presentazione su schermo (4:3)</PresentationFormat>
  <Paragraphs>17</Paragraphs>
  <Slides>10</Slides>
  <Notes>0</Notes>
  <HiddenSlides>0</HiddenSlides>
  <MMClips>0</MMClips>
  <ScaleCrop>false</ScaleCrop>
  <HeadingPairs>
    <vt:vector size="4" baseType="variant">
      <vt:variant>
        <vt:lpstr>Tema</vt:lpstr>
      </vt:variant>
      <vt:variant>
        <vt:i4>1</vt:i4>
      </vt:variant>
      <vt:variant>
        <vt:lpstr>Titoli diapositive</vt:lpstr>
      </vt:variant>
      <vt:variant>
        <vt:i4>10</vt:i4>
      </vt:variant>
    </vt:vector>
  </HeadingPairs>
  <TitlesOfParts>
    <vt:vector size="11"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Paolo</dc:creator>
  <cp:lastModifiedBy>Paolo</cp:lastModifiedBy>
  <cp:revision>25</cp:revision>
  <dcterms:created xsi:type="dcterms:W3CDTF">2018-06-30T06:47:20Z</dcterms:created>
  <dcterms:modified xsi:type="dcterms:W3CDTF">2018-06-30T19:31:44Z</dcterms:modified>
</cp:coreProperties>
</file>