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layfair Display"/>
      <p:regular r:id="rId14"/>
      <p:bold r:id="rId15"/>
      <p:italic r:id="rId16"/>
      <p:boldItalic r:id="rId17"/>
    </p:embeddedFon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fairDisplay-bold.fntdata"/><Relationship Id="rId14" Type="http://schemas.openxmlformats.org/officeDocument/2006/relationships/font" Target="fonts/PlayfairDisplay-regular.fntdata"/><Relationship Id="rId17" Type="http://schemas.openxmlformats.org/officeDocument/2006/relationships/font" Target="fonts/PlayfairDisplay-boldItalic.fntdata"/><Relationship Id="rId16" Type="http://schemas.openxmlformats.org/officeDocument/2006/relationships/font" Target="fonts/PlayfairDisplay-italic.fntdata"/><Relationship Id="rId5" Type="http://schemas.openxmlformats.org/officeDocument/2006/relationships/notesMaster" Target="notesMasters/notesMaster1.xml"/><Relationship Id="rId19" Type="http://schemas.openxmlformats.org/officeDocument/2006/relationships/font" Target="fonts/Lato-bold.fntdata"/><Relationship Id="rId6" Type="http://schemas.openxmlformats.org/officeDocument/2006/relationships/slide" Target="slides/slide1.xml"/><Relationship Id="rId18"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txBox="1"/>
          <p:nvPr>
            <p:ph type="ctrTitle"/>
          </p:nvPr>
        </p:nvSpPr>
        <p:spPr>
          <a:xfrm>
            <a:off x="3096250" y="1627200"/>
            <a:ext cx="2951400" cy="1584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Shape 13"/>
          <p:cNvSpPr txBox="1"/>
          <p:nvPr>
            <p:ph idx="1" type="subTitle"/>
          </p:nvPr>
        </p:nvSpPr>
        <p:spPr>
          <a:xfrm>
            <a:off x="3096363" y="3266930"/>
            <a:ext cx="2951400" cy="701400"/>
          </a:xfrm>
          <a:prstGeom prst="rect">
            <a:avLst/>
          </a:prstGeom>
        </p:spPr>
        <p:txBody>
          <a:bodyPr anchorCtr="0" anchor="b" bIns="91425" lIns="91425" spcFirstLastPara="1" rIns="91425" wrap="square" tIns="91425"/>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Shape 1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 name="Shape 50"/>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Shape 51"/>
          <p:cNvSpPr txBox="1"/>
          <p:nvPr>
            <p:ph idx="1" type="body"/>
          </p:nvPr>
        </p:nvSpPr>
        <p:spPr>
          <a:xfrm>
            <a:off x="311700" y="29194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Shape 16"/>
          <p:cNvSpPr txBox="1"/>
          <p:nvPr>
            <p:ph type="title"/>
          </p:nvPr>
        </p:nvSpPr>
        <p:spPr>
          <a:xfrm>
            <a:off x="509550" y="1423875"/>
            <a:ext cx="8124900" cy="17982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Shape 1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Shape 2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Shape 24"/>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Shape 29"/>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Shape 3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Shape 33"/>
          <p:cNvSpPr txBox="1"/>
          <p:nvPr>
            <p:ph idx="1" type="body"/>
          </p:nvPr>
        </p:nvSpPr>
        <p:spPr>
          <a:xfrm>
            <a:off x="311700" y="1391378"/>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Shape 3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Shape 3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Shape 41"/>
          <p:cNvSpPr txBox="1"/>
          <p:nvPr>
            <p:ph type="title"/>
          </p:nvPr>
        </p:nvSpPr>
        <p:spPr>
          <a:xfrm>
            <a:off x="265500" y="1107950"/>
            <a:ext cx="4045200" cy="16836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Shape 42"/>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Shape 4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Shape 46"/>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7" name="Shape 4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legadoalcoy.wordpress.com/2016/12/06/alcoy-en-la-historia-industrial-de-espana/" TargetMode="External"/><Relationship Id="rId4" Type="http://schemas.openxmlformats.org/officeDocument/2006/relationships/hyperlink" Target="http://www.lasprovincias.es/20110814/comunitatvalenciana/alicante/retales-pasado-fabril-201108140754.html" TargetMode="External"/><Relationship Id="rId5" Type="http://schemas.openxmlformats.org/officeDocument/2006/relationships/hyperlink" Target="https://es.wikipedia.org/wiki/Real_F%C3%A1brica_de_Pa%C3%B1os_de_Alco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3096300" y="1779600"/>
            <a:ext cx="2951400" cy="15843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s"/>
              <a:t>Alcoy’s</a:t>
            </a:r>
            <a:endParaRPr/>
          </a:p>
          <a:p>
            <a:pPr indent="0" lvl="0" marL="0" rtl="0">
              <a:spcBef>
                <a:spcPts val="0"/>
              </a:spcBef>
              <a:spcAft>
                <a:spcPts val="0"/>
              </a:spcAft>
              <a:buNone/>
            </a:pPr>
            <a:r>
              <a:rPr lang="es"/>
              <a:t>T</a:t>
            </a:r>
            <a:r>
              <a:rPr lang="es"/>
              <a:t>extil Industry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Shape 6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a:t>What is Alcoy and Where is it.</a:t>
            </a:r>
            <a:endParaRPr/>
          </a:p>
        </p:txBody>
      </p:sp>
      <p:sp>
        <p:nvSpPr>
          <p:cNvPr id="65" name="Shape 65"/>
          <p:cNvSpPr txBox="1"/>
          <p:nvPr>
            <p:ph idx="1" type="body"/>
          </p:nvPr>
        </p:nvSpPr>
        <p:spPr>
          <a:xfrm>
            <a:off x="311700" y="1152475"/>
            <a:ext cx="35841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s"/>
              <a:t>Alcoy or Alcoi is an industrial and university city, region and municipality located in the province of Alicante, Spain. It had an important industry related to textile, paper and manufacture that made Alcoy the financial, commercial and cultural center in the surrounding area.</a:t>
            </a:r>
            <a:endParaRPr/>
          </a:p>
        </p:txBody>
      </p:sp>
      <p:pic>
        <p:nvPicPr>
          <p:cNvPr id="66" name="Shape 66"/>
          <p:cNvPicPr preferRelativeResize="0"/>
          <p:nvPr/>
        </p:nvPicPr>
        <p:blipFill>
          <a:blip r:embed="rId3">
            <a:alphaModFix/>
          </a:blip>
          <a:stretch>
            <a:fillRect/>
          </a:stretch>
        </p:blipFill>
        <p:spPr>
          <a:xfrm>
            <a:off x="4480175" y="1295989"/>
            <a:ext cx="3940625" cy="2729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a:t>Royal Cloth Factory of Alcoy</a:t>
            </a:r>
            <a:endParaRPr/>
          </a:p>
        </p:txBody>
      </p:sp>
      <p:sp>
        <p:nvSpPr>
          <p:cNvPr id="72" name="Shape 72"/>
          <p:cNvSpPr txBox="1"/>
          <p:nvPr>
            <p:ph idx="1" type="body"/>
          </p:nvPr>
        </p:nvSpPr>
        <p:spPr>
          <a:xfrm>
            <a:off x="311700" y="1152475"/>
            <a:ext cx="40902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s"/>
              <a:t>The Royal Cloth Factory of Alcoy was an eighteenth-century organization of textile manufacturers in Alcoy that produced clothes for the royal armies of the King and was popularly known as “Casa de la Bolla”. In this place, textile samples of all the production were subjected to a quality control and if they are adequate, were tagged with a quality seal.</a:t>
            </a:r>
            <a:endParaRPr/>
          </a:p>
        </p:txBody>
      </p:sp>
      <p:pic>
        <p:nvPicPr>
          <p:cNvPr id="73" name="Shape 73"/>
          <p:cNvPicPr preferRelativeResize="0"/>
          <p:nvPr/>
        </p:nvPicPr>
        <p:blipFill>
          <a:blip r:embed="rId3">
            <a:alphaModFix/>
          </a:blip>
          <a:stretch>
            <a:fillRect/>
          </a:stretch>
        </p:blipFill>
        <p:spPr>
          <a:xfrm>
            <a:off x="4572000" y="1255938"/>
            <a:ext cx="4236499" cy="2631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a:t>A school to fight the textile machines </a:t>
            </a:r>
            <a:endParaRPr/>
          </a:p>
        </p:txBody>
      </p:sp>
      <p:sp>
        <p:nvSpPr>
          <p:cNvPr id="79" name="Shape 79"/>
          <p:cNvSpPr txBox="1"/>
          <p:nvPr>
            <p:ph idx="1" type="body"/>
          </p:nvPr>
        </p:nvSpPr>
        <p:spPr>
          <a:xfrm>
            <a:off x="311700" y="1152475"/>
            <a:ext cx="3642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a:t>The Royal Cloth Factory of Alcoy, caused by different anti-machinist riots, founded in 1829 the first textile school of technical education: the School of Bolla.</a:t>
            </a:r>
            <a:endParaRPr/>
          </a:p>
          <a:p>
            <a:pPr indent="0" lvl="0" marL="0">
              <a:spcBef>
                <a:spcPts val="1600"/>
              </a:spcBef>
              <a:spcAft>
                <a:spcPts val="1600"/>
              </a:spcAft>
              <a:buNone/>
            </a:pPr>
            <a:r>
              <a:rPr lang="es"/>
              <a:t>And in 1931, the Royal Cloth Factory changed its name in Textil Alcoyana.</a:t>
            </a:r>
            <a:endParaRPr/>
          </a:p>
        </p:txBody>
      </p:sp>
      <p:pic>
        <p:nvPicPr>
          <p:cNvPr id="80" name="Shape 80"/>
          <p:cNvPicPr preferRelativeResize="0"/>
          <p:nvPr/>
        </p:nvPicPr>
        <p:blipFill rotWithShape="1">
          <a:blip r:embed="rId3">
            <a:alphaModFix/>
          </a:blip>
          <a:srcRect b="0" l="13011" r="14419" t="0"/>
          <a:stretch/>
        </p:blipFill>
        <p:spPr>
          <a:xfrm>
            <a:off x="4813950" y="1152463"/>
            <a:ext cx="2942500" cy="3037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a:t>The economy increased</a:t>
            </a:r>
            <a:endParaRPr/>
          </a:p>
        </p:txBody>
      </p:sp>
      <p:sp>
        <p:nvSpPr>
          <p:cNvPr id="86" name="Shape 86"/>
          <p:cNvSpPr txBox="1"/>
          <p:nvPr>
            <p:ph idx="1" type="body"/>
          </p:nvPr>
        </p:nvSpPr>
        <p:spPr>
          <a:xfrm>
            <a:off x="311700" y="1152475"/>
            <a:ext cx="37959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s"/>
              <a:t>A</a:t>
            </a:r>
            <a:r>
              <a:rPr lang="es"/>
              <a:t>round the half of the nineteenth century there was a big investment in textile machines and these exceeded the number of employees. During the nexts 50 years, the mechanization increased and the economy with it. More routes to trade </a:t>
            </a:r>
            <a:r>
              <a:rPr lang="es"/>
              <a:t>were built</a:t>
            </a:r>
            <a:r>
              <a:rPr lang="es"/>
              <a:t>, favoring globalization and lowering transportation taxes.</a:t>
            </a:r>
            <a:endParaRPr/>
          </a:p>
        </p:txBody>
      </p:sp>
      <p:pic>
        <p:nvPicPr>
          <p:cNvPr id="87" name="Shape 87"/>
          <p:cNvPicPr preferRelativeResize="0"/>
          <p:nvPr/>
        </p:nvPicPr>
        <p:blipFill>
          <a:blip r:embed="rId3">
            <a:alphaModFix/>
          </a:blip>
          <a:stretch>
            <a:fillRect/>
          </a:stretch>
        </p:blipFill>
        <p:spPr>
          <a:xfrm>
            <a:off x="4707250" y="1228263"/>
            <a:ext cx="3795900" cy="26869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a:t>The crisis (1975 – 1985)</a:t>
            </a:r>
            <a:endParaRPr/>
          </a:p>
        </p:txBody>
      </p:sp>
      <p:sp>
        <p:nvSpPr>
          <p:cNvPr id="93" name="Shape 93"/>
          <p:cNvSpPr txBox="1"/>
          <p:nvPr>
            <p:ph idx="1" type="body"/>
          </p:nvPr>
        </p:nvSpPr>
        <p:spPr>
          <a:xfrm>
            <a:off x="2874000" y="1538100"/>
            <a:ext cx="3396000" cy="2067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a:t>A</a:t>
            </a:r>
            <a:r>
              <a:rPr lang="es"/>
              <a:t>t the end of the twentieth century, after the Spanish Civil War, close and disappear practically all the significant industries in Alcoy. The main causes were: </a:t>
            </a:r>
            <a:endParaRPr/>
          </a:p>
          <a:p>
            <a:pPr indent="0" lvl="0" marL="0">
              <a:spcBef>
                <a:spcPts val="1600"/>
              </a:spcBef>
              <a:spcAft>
                <a:spcPts val="1600"/>
              </a:spcAft>
              <a:buNone/>
            </a:pPr>
            <a:r>
              <a:t/>
            </a:r>
            <a:endParaRPr/>
          </a:p>
        </p:txBody>
      </p:sp>
      <p:pic>
        <p:nvPicPr>
          <p:cNvPr id="94" name="Shape 94"/>
          <p:cNvPicPr preferRelativeResize="0"/>
          <p:nvPr/>
        </p:nvPicPr>
        <p:blipFill>
          <a:blip r:embed="rId3">
            <a:alphaModFix/>
          </a:blip>
          <a:stretch>
            <a:fillRect/>
          </a:stretch>
        </p:blipFill>
        <p:spPr>
          <a:xfrm>
            <a:off x="381075" y="1202850"/>
            <a:ext cx="1999201" cy="2737799"/>
          </a:xfrm>
          <a:prstGeom prst="rect">
            <a:avLst/>
          </a:prstGeom>
          <a:noFill/>
          <a:ln>
            <a:noFill/>
          </a:ln>
        </p:spPr>
      </p:pic>
      <p:pic>
        <p:nvPicPr>
          <p:cNvPr id="95" name="Shape 95"/>
          <p:cNvPicPr preferRelativeResize="0"/>
          <p:nvPr/>
        </p:nvPicPr>
        <p:blipFill>
          <a:blip r:embed="rId4">
            <a:alphaModFix/>
          </a:blip>
          <a:stretch>
            <a:fillRect/>
          </a:stretch>
        </p:blipFill>
        <p:spPr>
          <a:xfrm>
            <a:off x="6386048" y="1202850"/>
            <a:ext cx="2040602" cy="27378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idx="1" type="body"/>
          </p:nvPr>
        </p:nvSpPr>
        <p:spPr>
          <a:xfrm>
            <a:off x="382300" y="540323"/>
            <a:ext cx="4260300" cy="342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a:t>1) The huge increase in wage costs can no longer be brought to the sale prices. </a:t>
            </a:r>
            <a:endParaRPr/>
          </a:p>
          <a:p>
            <a:pPr indent="0" lvl="0" marL="0">
              <a:spcBef>
                <a:spcPts val="1600"/>
              </a:spcBef>
              <a:spcAft>
                <a:spcPts val="0"/>
              </a:spcAft>
              <a:buNone/>
            </a:pPr>
            <a:r>
              <a:rPr lang="es"/>
              <a:t>2) The opening of international trade. And the competition of imported manufactured products made with advanced technologies. </a:t>
            </a:r>
            <a:endParaRPr/>
          </a:p>
          <a:p>
            <a:pPr indent="0" lvl="0" marL="0">
              <a:spcBef>
                <a:spcPts val="1600"/>
              </a:spcBef>
              <a:spcAft>
                <a:spcPts val="0"/>
              </a:spcAft>
              <a:buNone/>
            </a:pPr>
            <a:r>
              <a:rPr lang="es"/>
              <a:t>3) The economic difference between a family industry of Alcoy and a multinational.</a:t>
            </a:r>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pic>
        <p:nvPicPr>
          <p:cNvPr id="101" name="Shape 101"/>
          <p:cNvPicPr preferRelativeResize="0"/>
          <p:nvPr/>
        </p:nvPicPr>
        <p:blipFill>
          <a:blip r:embed="rId3">
            <a:alphaModFix/>
          </a:blip>
          <a:stretch>
            <a:fillRect/>
          </a:stretch>
        </p:blipFill>
        <p:spPr>
          <a:xfrm>
            <a:off x="5296475" y="540313"/>
            <a:ext cx="2808925" cy="3914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a:t>Bibliography</a:t>
            </a:r>
            <a:endParaRPr/>
          </a:p>
        </p:txBody>
      </p:sp>
      <p:sp>
        <p:nvSpPr>
          <p:cNvPr id="107" name="Shape 10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rPr lang="es" sz="1400" u="sng">
                <a:solidFill>
                  <a:schemeClr val="hlink"/>
                </a:solidFill>
                <a:hlinkClick r:id="rId3"/>
              </a:rPr>
              <a:t>https://legadoalcoy.wordpress.com/2016/12/06/alcoy-en-la-historia-industrial-de-espana/</a:t>
            </a:r>
            <a:endParaRPr sz="1400"/>
          </a:p>
          <a:p>
            <a:pPr indent="0" lvl="0" marL="0">
              <a:spcBef>
                <a:spcPts val="1600"/>
              </a:spcBef>
              <a:spcAft>
                <a:spcPts val="0"/>
              </a:spcAft>
              <a:buNone/>
            </a:pPr>
            <a:r>
              <a:rPr lang="es" sz="1400" u="sng">
                <a:solidFill>
                  <a:schemeClr val="hlink"/>
                </a:solidFill>
                <a:hlinkClick r:id="rId4"/>
              </a:rPr>
              <a:t>http://www.lasprovincias.es/20110814/comunitatvalenciana/alicante/retales-pasado-fabril-201108140754.html</a:t>
            </a:r>
            <a:endParaRPr sz="1400"/>
          </a:p>
          <a:p>
            <a:pPr indent="0" lvl="0" marL="0">
              <a:spcBef>
                <a:spcPts val="1600"/>
              </a:spcBef>
              <a:spcAft>
                <a:spcPts val="0"/>
              </a:spcAft>
              <a:buNone/>
            </a:pPr>
            <a:r>
              <a:rPr lang="es" sz="1400" u="sng">
                <a:solidFill>
                  <a:schemeClr val="hlink"/>
                </a:solidFill>
                <a:hlinkClick r:id="rId5"/>
              </a:rPr>
              <a:t>https://es.wikipedia.org/wiki/Real_F%C3%A1brica_de_Pa%C3%B1os_de_Alcoy</a:t>
            </a:r>
            <a:endParaRPr sz="1400"/>
          </a:p>
          <a:p>
            <a:pPr indent="0" lvl="0" marL="0">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