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5/6/2018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5/6/2018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5/6/2018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5/6/2018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5/6/2018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5/6/2018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5/6/2018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5/6/2018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5/6/2018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5/6/2018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5/6/2018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5/6/2018</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lt-LT" b="1" dirty="0" err="1">
                <a:solidFill>
                  <a:srgbClr val="00B050"/>
                </a:solidFill>
              </a:rPr>
              <a:t>Textile</a:t>
            </a:r>
            <a:r>
              <a:rPr lang="lt-LT" b="1" dirty="0">
                <a:solidFill>
                  <a:srgbClr val="00B050"/>
                </a:solidFill>
              </a:rPr>
              <a:t> </a:t>
            </a:r>
            <a:r>
              <a:rPr lang="lt-LT" b="1" dirty="0" err="1" smtClean="0">
                <a:solidFill>
                  <a:srgbClr val="00B050"/>
                </a:solidFill>
              </a:rPr>
              <a:t>Yarns</a:t>
            </a:r>
            <a:r>
              <a:rPr lang="lt-LT" b="1" dirty="0">
                <a:solidFill>
                  <a:srgbClr val="00B050"/>
                </a:solidFill>
              </a:rPr>
              <a:t/>
            </a:r>
            <a:br>
              <a:rPr lang="lt-LT" b="1" dirty="0">
                <a:solidFill>
                  <a:srgbClr val="00B050"/>
                </a:solidFill>
              </a:rPr>
            </a:br>
            <a:endParaRPr lang="lt-LT" dirty="0">
              <a:solidFill>
                <a:srgbClr val="00B050"/>
              </a:solidFill>
            </a:endParaRPr>
          </a:p>
        </p:txBody>
      </p:sp>
      <p:sp>
        <p:nvSpPr>
          <p:cNvPr id="3" name="Subtitle 2"/>
          <p:cNvSpPr>
            <a:spLocks noGrp="1"/>
          </p:cNvSpPr>
          <p:nvPr>
            <p:ph type="subTitle" idx="1"/>
          </p:nvPr>
        </p:nvSpPr>
        <p:spPr/>
        <p:txBody>
          <a:bodyPr/>
          <a:lstStyle/>
          <a:p>
            <a:r>
              <a:rPr lang="lt-LT" b="1" dirty="0" err="1" smtClean="0">
                <a:solidFill>
                  <a:srgbClr val="002060"/>
                </a:solidFill>
              </a:rPr>
              <a:t>Definition</a:t>
            </a:r>
            <a:r>
              <a:rPr lang="lt-LT" b="1" dirty="0">
                <a:solidFill>
                  <a:srgbClr val="002060"/>
                </a:solidFill>
              </a:rPr>
              <a:t>, </a:t>
            </a:r>
            <a:r>
              <a:rPr lang="lt-LT" b="1" dirty="0" err="1" smtClean="0">
                <a:solidFill>
                  <a:srgbClr val="002060"/>
                </a:solidFill>
              </a:rPr>
              <a:t>Types</a:t>
            </a:r>
            <a:r>
              <a:rPr lang="en-US" b="1" dirty="0">
                <a:solidFill>
                  <a:srgbClr val="002060"/>
                </a:solidFill>
              </a:rPr>
              <a:t>,</a:t>
            </a:r>
            <a:r>
              <a:rPr lang="lt-LT" b="1" dirty="0" smtClean="0">
                <a:solidFill>
                  <a:srgbClr val="002060"/>
                </a:solidFill>
              </a:rPr>
              <a:t> </a:t>
            </a:r>
            <a:r>
              <a:rPr lang="lt-LT" b="1" dirty="0" err="1">
                <a:solidFill>
                  <a:srgbClr val="002060"/>
                </a:solidFill>
              </a:rPr>
              <a:t>Classification</a:t>
            </a:r>
            <a:endParaRPr lang="lt-LT" b="1" dirty="0">
              <a:solidFill>
                <a:srgbClr val="002060"/>
              </a:solidFill>
            </a:endParaRPr>
          </a:p>
        </p:txBody>
      </p:sp>
    </p:spTree>
    <p:extLst>
      <p:ext uri="{BB962C8B-B14F-4D97-AF65-F5344CB8AC3E}">
        <p14:creationId xmlns:p14="http://schemas.microsoft.com/office/powerpoint/2010/main" val="4834211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B050"/>
                </a:solidFill>
              </a:rPr>
              <a:t>quiz</a:t>
            </a:r>
            <a:endParaRPr lang="lt-LT" dirty="0">
              <a:solidFill>
                <a:srgbClr val="00B050"/>
              </a:solidFill>
            </a:endParaRPr>
          </a:p>
        </p:txBody>
      </p:sp>
      <p:sp>
        <p:nvSpPr>
          <p:cNvPr id="3" name="Content Placeholder 2"/>
          <p:cNvSpPr>
            <a:spLocks noGrp="1"/>
          </p:cNvSpPr>
          <p:nvPr>
            <p:ph idx="1"/>
          </p:nvPr>
        </p:nvSpPr>
        <p:spPr/>
        <p:txBody>
          <a:bodyPr/>
          <a:lstStyle/>
          <a:p>
            <a:r>
              <a:rPr lang="en-US" dirty="0" smtClean="0">
                <a:solidFill>
                  <a:srgbClr val="FF0000"/>
                </a:solidFill>
              </a:rPr>
              <a:t>1. What </a:t>
            </a:r>
            <a:r>
              <a:rPr lang="en-US" dirty="0">
                <a:solidFill>
                  <a:srgbClr val="FF0000"/>
                </a:solidFill>
              </a:rPr>
              <a:t>is the name of process used to make textile </a:t>
            </a:r>
            <a:r>
              <a:rPr lang="en-US" dirty="0" smtClean="0">
                <a:solidFill>
                  <a:srgbClr val="FF0000"/>
                </a:solidFill>
              </a:rPr>
              <a:t>yarn? (Carding/Weaving/Spinning/Sewing</a:t>
            </a:r>
            <a:r>
              <a:rPr lang="en-US" dirty="0" smtClean="0">
                <a:solidFill>
                  <a:srgbClr val="002060"/>
                </a:solidFill>
              </a:rPr>
              <a:t>) </a:t>
            </a:r>
          </a:p>
          <a:p>
            <a:r>
              <a:rPr lang="en-US" dirty="0" smtClean="0">
                <a:solidFill>
                  <a:srgbClr val="002060"/>
                </a:solidFill>
              </a:rPr>
              <a:t>2. </a:t>
            </a:r>
            <a:r>
              <a:rPr lang="en-US" dirty="0">
                <a:solidFill>
                  <a:srgbClr val="002060"/>
                </a:solidFill>
              </a:rPr>
              <a:t>What is the main difference between a fiber and a filament</a:t>
            </a:r>
            <a:r>
              <a:rPr lang="en-US" dirty="0" smtClean="0">
                <a:solidFill>
                  <a:srgbClr val="002060"/>
                </a:solidFill>
              </a:rPr>
              <a:t>?</a:t>
            </a:r>
            <a:endParaRPr lang="en-US" dirty="0">
              <a:solidFill>
                <a:srgbClr val="002060"/>
              </a:solidFill>
            </a:endParaRPr>
          </a:p>
          <a:p>
            <a:r>
              <a:rPr lang="en-US" dirty="0" smtClean="0">
                <a:solidFill>
                  <a:srgbClr val="002060"/>
                </a:solidFill>
              </a:rPr>
              <a:t>(</a:t>
            </a:r>
            <a:r>
              <a:rPr lang="en-US" dirty="0">
                <a:solidFill>
                  <a:srgbClr val="002060"/>
                </a:solidFill>
              </a:rPr>
              <a:t>All fibers are natural and all filaments are </a:t>
            </a:r>
            <a:r>
              <a:rPr lang="en-US" dirty="0" smtClean="0">
                <a:solidFill>
                  <a:srgbClr val="002060"/>
                </a:solidFill>
              </a:rPr>
              <a:t>synthetic/</a:t>
            </a:r>
            <a:r>
              <a:rPr lang="en-US" dirty="0">
                <a:solidFill>
                  <a:srgbClr val="002060"/>
                </a:solidFill>
              </a:rPr>
              <a:t>Fibers are long and strong and filaments are short and </a:t>
            </a:r>
            <a:r>
              <a:rPr lang="en-US" dirty="0" smtClean="0">
                <a:solidFill>
                  <a:srgbClr val="002060"/>
                </a:solidFill>
              </a:rPr>
              <a:t>weak/</a:t>
            </a:r>
            <a:r>
              <a:rPr lang="en-US" dirty="0">
                <a:solidFill>
                  <a:srgbClr val="002060"/>
                </a:solidFill>
              </a:rPr>
              <a:t>Fibers are used to make </a:t>
            </a:r>
            <a:r>
              <a:rPr lang="en-US" dirty="0" smtClean="0">
                <a:solidFill>
                  <a:srgbClr val="002060"/>
                </a:solidFill>
              </a:rPr>
              <a:t>filaments/</a:t>
            </a:r>
            <a:r>
              <a:rPr lang="en-US" dirty="0">
                <a:solidFill>
                  <a:srgbClr val="002060"/>
                </a:solidFill>
              </a:rPr>
              <a:t>A fiber is a short piece of hair and a filament is a long continuous </a:t>
            </a:r>
            <a:r>
              <a:rPr lang="en-US" dirty="0" smtClean="0">
                <a:solidFill>
                  <a:srgbClr val="002060"/>
                </a:solidFill>
              </a:rPr>
              <a:t>strand)</a:t>
            </a:r>
          </a:p>
          <a:p>
            <a:r>
              <a:rPr lang="en-US" dirty="0" smtClean="0">
                <a:solidFill>
                  <a:srgbClr val="FFC000"/>
                </a:solidFill>
              </a:rPr>
              <a:t>3. </a:t>
            </a:r>
            <a:r>
              <a:rPr lang="en-US" dirty="0">
                <a:solidFill>
                  <a:srgbClr val="FFC000"/>
                </a:solidFill>
              </a:rPr>
              <a:t>Which classification of textile yarns includes those that are created by twisting one or more strands of yarn to make a single yarn</a:t>
            </a:r>
            <a:r>
              <a:rPr lang="en-US" dirty="0" smtClean="0">
                <a:solidFill>
                  <a:srgbClr val="FFC000"/>
                </a:solidFill>
              </a:rPr>
              <a:t>? </a:t>
            </a:r>
          </a:p>
          <a:p>
            <a:r>
              <a:rPr lang="en-US" dirty="0" smtClean="0">
                <a:solidFill>
                  <a:srgbClr val="FFC000"/>
                </a:solidFill>
              </a:rPr>
              <a:t>(</a:t>
            </a:r>
            <a:r>
              <a:rPr lang="lt-LT" dirty="0" err="1">
                <a:solidFill>
                  <a:srgbClr val="FFC000"/>
                </a:solidFill>
              </a:rPr>
              <a:t>Specialty</a:t>
            </a:r>
            <a:r>
              <a:rPr lang="lt-LT" dirty="0">
                <a:solidFill>
                  <a:srgbClr val="FFC000"/>
                </a:solidFill>
              </a:rPr>
              <a:t> </a:t>
            </a:r>
            <a:r>
              <a:rPr lang="lt-LT" dirty="0" err="1" smtClean="0">
                <a:solidFill>
                  <a:srgbClr val="FFC000"/>
                </a:solidFill>
              </a:rPr>
              <a:t>yarns</a:t>
            </a:r>
            <a:r>
              <a:rPr lang="en-US" dirty="0" smtClean="0">
                <a:solidFill>
                  <a:srgbClr val="FFC000"/>
                </a:solidFill>
              </a:rPr>
              <a:t>/</a:t>
            </a:r>
            <a:r>
              <a:rPr lang="lt-LT" dirty="0" err="1">
                <a:solidFill>
                  <a:srgbClr val="FFC000"/>
                </a:solidFill>
              </a:rPr>
              <a:t>Staple</a:t>
            </a:r>
            <a:r>
              <a:rPr lang="lt-LT" dirty="0">
                <a:solidFill>
                  <a:srgbClr val="FFC000"/>
                </a:solidFill>
              </a:rPr>
              <a:t> </a:t>
            </a:r>
            <a:r>
              <a:rPr lang="lt-LT" dirty="0" err="1">
                <a:solidFill>
                  <a:srgbClr val="FFC000"/>
                </a:solidFill>
              </a:rPr>
              <a:t>fiber</a:t>
            </a:r>
            <a:r>
              <a:rPr lang="lt-LT" dirty="0">
                <a:solidFill>
                  <a:srgbClr val="FFC000"/>
                </a:solidFill>
              </a:rPr>
              <a:t> </a:t>
            </a:r>
            <a:r>
              <a:rPr lang="lt-LT" dirty="0" err="1" smtClean="0">
                <a:solidFill>
                  <a:srgbClr val="FFC000"/>
                </a:solidFill>
              </a:rPr>
              <a:t>yarn</a:t>
            </a:r>
            <a:r>
              <a:rPr lang="en-US" dirty="0" smtClean="0">
                <a:solidFill>
                  <a:srgbClr val="FFC000"/>
                </a:solidFill>
              </a:rPr>
              <a:t>/</a:t>
            </a:r>
            <a:r>
              <a:rPr lang="lt-LT" dirty="0" err="1">
                <a:solidFill>
                  <a:srgbClr val="FFC000"/>
                </a:solidFill>
              </a:rPr>
              <a:t>Ply</a:t>
            </a:r>
            <a:r>
              <a:rPr lang="lt-LT" dirty="0">
                <a:solidFill>
                  <a:srgbClr val="FFC000"/>
                </a:solidFill>
              </a:rPr>
              <a:t> </a:t>
            </a:r>
            <a:r>
              <a:rPr lang="lt-LT" dirty="0" err="1" smtClean="0">
                <a:solidFill>
                  <a:srgbClr val="FFC000"/>
                </a:solidFill>
              </a:rPr>
              <a:t>yarns</a:t>
            </a:r>
            <a:r>
              <a:rPr lang="en-US" dirty="0" smtClean="0">
                <a:solidFill>
                  <a:srgbClr val="FFC000"/>
                </a:solidFill>
              </a:rPr>
              <a:t>/</a:t>
            </a:r>
            <a:r>
              <a:rPr lang="lt-LT" dirty="0" err="1">
                <a:solidFill>
                  <a:srgbClr val="FFC000"/>
                </a:solidFill>
              </a:rPr>
              <a:t>Filament</a:t>
            </a:r>
            <a:r>
              <a:rPr lang="lt-LT" dirty="0">
                <a:solidFill>
                  <a:srgbClr val="FFC000"/>
                </a:solidFill>
              </a:rPr>
              <a:t> </a:t>
            </a:r>
            <a:r>
              <a:rPr lang="lt-LT" dirty="0" err="1" smtClean="0">
                <a:solidFill>
                  <a:srgbClr val="FFC000"/>
                </a:solidFill>
              </a:rPr>
              <a:t>yarns</a:t>
            </a:r>
            <a:r>
              <a:rPr lang="en-US" dirty="0" smtClean="0">
                <a:solidFill>
                  <a:srgbClr val="002060"/>
                </a:solidFill>
              </a:rPr>
              <a:t>)</a:t>
            </a:r>
            <a:endParaRPr lang="lt-LT" dirty="0">
              <a:solidFill>
                <a:srgbClr val="002060"/>
              </a:solidFill>
            </a:endParaRPr>
          </a:p>
        </p:txBody>
      </p:sp>
    </p:spTree>
    <p:extLst>
      <p:ext uri="{BB962C8B-B14F-4D97-AF65-F5344CB8AC3E}">
        <p14:creationId xmlns:p14="http://schemas.microsoft.com/office/powerpoint/2010/main" val="32911885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B050"/>
                </a:solidFill>
              </a:rPr>
              <a:t>How is the yarn made?</a:t>
            </a:r>
            <a:endParaRPr lang="lt-LT" dirty="0">
              <a:solidFill>
                <a:srgbClr val="00B05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61569" y="2767012"/>
            <a:ext cx="4445000" cy="3060700"/>
          </a:xfrm>
        </p:spPr>
      </p:pic>
    </p:spTree>
    <p:extLst>
      <p:ext uri="{BB962C8B-B14F-4D97-AF65-F5344CB8AC3E}">
        <p14:creationId xmlns:p14="http://schemas.microsoft.com/office/powerpoint/2010/main" val="3191661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dirty="0" err="1">
                <a:solidFill>
                  <a:srgbClr val="00B050"/>
                </a:solidFill>
              </a:rPr>
              <a:t>What</a:t>
            </a:r>
            <a:r>
              <a:rPr lang="lt-LT" dirty="0">
                <a:solidFill>
                  <a:srgbClr val="00B050"/>
                </a:solidFill>
              </a:rPr>
              <a:t> </a:t>
            </a:r>
            <a:r>
              <a:rPr lang="lt-LT" dirty="0" err="1">
                <a:solidFill>
                  <a:srgbClr val="00B050"/>
                </a:solidFill>
              </a:rPr>
              <a:t>is</a:t>
            </a:r>
            <a:r>
              <a:rPr lang="lt-LT" dirty="0">
                <a:solidFill>
                  <a:srgbClr val="00B050"/>
                </a:solidFill>
              </a:rPr>
              <a:t> </a:t>
            </a:r>
            <a:r>
              <a:rPr lang="lt-LT" dirty="0" err="1">
                <a:solidFill>
                  <a:srgbClr val="00B050"/>
                </a:solidFill>
              </a:rPr>
              <a:t>Textile</a:t>
            </a:r>
            <a:r>
              <a:rPr lang="lt-LT" dirty="0">
                <a:solidFill>
                  <a:srgbClr val="00B050"/>
                </a:solidFill>
              </a:rPr>
              <a:t> </a:t>
            </a:r>
            <a:r>
              <a:rPr lang="lt-LT" dirty="0" err="1">
                <a:solidFill>
                  <a:srgbClr val="00B050"/>
                </a:solidFill>
              </a:rPr>
              <a:t>Yarn</a:t>
            </a:r>
            <a:r>
              <a:rPr lang="lt-LT" dirty="0">
                <a:solidFill>
                  <a:srgbClr val="00B050"/>
                </a:solidFill>
              </a:rPr>
              <a:t>?</a:t>
            </a:r>
          </a:p>
        </p:txBody>
      </p:sp>
      <p:sp>
        <p:nvSpPr>
          <p:cNvPr id="3" name="Content Placeholder 2"/>
          <p:cNvSpPr>
            <a:spLocks noGrp="1"/>
          </p:cNvSpPr>
          <p:nvPr>
            <p:ph idx="1"/>
          </p:nvPr>
        </p:nvSpPr>
        <p:spPr/>
        <p:txBody>
          <a:bodyPr/>
          <a:lstStyle/>
          <a:p>
            <a:pPr marL="0" indent="0">
              <a:buNone/>
            </a:pPr>
            <a:r>
              <a:rPr lang="en-US" dirty="0" smtClean="0">
                <a:solidFill>
                  <a:srgbClr val="002060"/>
                </a:solidFill>
              </a:rPr>
              <a:t>Have </a:t>
            </a:r>
            <a:r>
              <a:rPr lang="en-US" dirty="0">
                <a:solidFill>
                  <a:srgbClr val="002060"/>
                </a:solidFill>
              </a:rPr>
              <a:t>you ever looked closely at your favorite shirt? It's made of fabric with many woven textile yarns. But how is the yarn made? In this lesson, you will learn about types and classifications of yarns used to make textiles</a:t>
            </a:r>
            <a:r>
              <a:rPr lang="en-US" dirty="0" smtClean="0">
                <a:solidFill>
                  <a:srgbClr val="002060"/>
                </a:solidFill>
              </a:rPr>
              <a:t>.</a:t>
            </a:r>
          </a:p>
          <a:p>
            <a:pPr marL="0" indent="0">
              <a:buNone/>
            </a:pPr>
            <a:endParaRPr lang="en-US" dirty="0" smtClean="0">
              <a:solidFill>
                <a:srgbClr val="002060"/>
              </a:solidFill>
            </a:endParaRPr>
          </a:p>
          <a:p>
            <a:pPr marL="0" indent="0">
              <a:buNone/>
            </a:pPr>
            <a:r>
              <a:rPr lang="en-US" dirty="0" smtClean="0">
                <a:solidFill>
                  <a:srgbClr val="002060"/>
                </a:solidFill>
              </a:rPr>
              <a:t>Every </a:t>
            </a:r>
            <a:r>
              <a:rPr lang="en-US" dirty="0">
                <a:solidFill>
                  <a:srgbClr val="002060"/>
                </a:solidFill>
              </a:rPr>
              <a:t>day, we use things made with textile yarn. Think about the shirt you wear and the carpet you walk on. Have you ever thought about how that yarn is made?</a:t>
            </a:r>
          </a:p>
          <a:p>
            <a:pPr marL="0" indent="0">
              <a:buNone/>
            </a:pPr>
            <a:endParaRPr lang="en-US" b="1" dirty="0" smtClean="0">
              <a:solidFill>
                <a:srgbClr val="FF0000"/>
              </a:solidFill>
            </a:endParaRPr>
          </a:p>
          <a:p>
            <a:pPr marL="0" indent="0">
              <a:buNone/>
            </a:pPr>
            <a:r>
              <a:rPr lang="en-US" b="1" dirty="0" smtClean="0">
                <a:solidFill>
                  <a:srgbClr val="FF0000"/>
                </a:solidFill>
              </a:rPr>
              <a:t>Textile </a:t>
            </a:r>
            <a:r>
              <a:rPr lang="en-US" b="1" dirty="0">
                <a:solidFill>
                  <a:srgbClr val="FF0000"/>
                </a:solidFill>
              </a:rPr>
              <a:t>yarn</a:t>
            </a:r>
            <a:r>
              <a:rPr lang="en-US" dirty="0">
                <a:solidFill>
                  <a:srgbClr val="FF0000"/>
                </a:solidFill>
              </a:rPr>
              <a:t> is a strand of natural or synthetic fibers or filaments.</a:t>
            </a:r>
            <a:endParaRPr lang="lt-LT" dirty="0">
              <a:solidFill>
                <a:srgbClr val="FF0000"/>
              </a:solidFill>
            </a:endParaRPr>
          </a:p>
        </p:txBody>
      </p:sp>
    </p:spTree>
    <p:extLst>
      <p:ext uri="{BB962C8B-B14F-4D97-AF65-F5344CB8AC3E}">
        <p14:creationId xmlns:p14="http://schemas.microsoft.com/office/powerpoint/2010/main" val="2213667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B050"/>
                </a:solidFill>
              </a:rPr>
              <a:t>What is a fiber? What is a filament?</a:t>
            </a:r>
            <a:endParaRPr lang="lt-LT" dirty="0">
              <a:solidFill>
                <a:srgbClr val="00B050"/>
              </a:solidFill>
            </a:endParaRPr>
          </a:p>
        </p:txBody>
      </p:sp>
      <p:sp>
        <p:nvSpPr>
          <p:cNvPr id="3" name="Content Placeholder 2"/>
          <p:cNvSpPr>
            <a:spLocks noGrp="1"/>
          </p:cNvSpPr>
          <p:nvPr>
            <p:ph idx="1"/>
          </p:nvPr>
        </p:nvSpPr>
        <p:spPr/>
        <p:txBody>
          <a:bodyPr/>
          <a:lstStyle/>
          <a:p>
            <a:r>
              <a:rPr lang="en-US" dirty="0">
                <a:solidFill>
                  <a:srgbClr val="002060"/>
                </a:solidFill>
              </a:rPr>
              <a:t>A </a:t>
            </a:r>
            <a:r>
              <a:rPr lang="en-US" b="1" dirty="0">
                <a:solidFill>
                  <a:srgbClr val="002060"/>
                </a:solidFill>
              </a:rPr>
              <a:t>fiber</a:t>
            </a:r>
            <a:r>
              <a:rPr lang="en-US" dirty="0">
                <a:solidFill>
                  <a:srgbClr val="002060"/>
                </a:solidFill>
              </a:rPr>
              <a:t> is a small short piece of hair. </a:t>
            </a:r>
            <a:endParaRPr lang="en-US" dirty="0" smtClean="0">
              <a:solidFill>
                <a:srgbClr val="002060"/>
              </a:solidFill>
            </a:endParaRPr>
          </a:p>
          <a:p>
            <a:endParaRPr lang="en-US" dirty="0"/>
          </a:p>
          <a:p>
            <a:r>
              <a:rPr lang="en-US" dirty="0" smtClean="0">
                <a:solidFill>
                  <a:srgbClr val="002060"/>
                </a:solidFill>
              </a:rPr>
              <a:t>A</a:t>
            </a:r>
            <a:r>
              <a:rPr lang="en-US" dirty="0">
                <a:solidFill>
                  <a:srgbClr val="002060"/>
                </a:solidFill>
              </a:rPr>
              <a:t> </a:t>
            </a:r>
            <a:r>
              <a:rPr lang="en-US" b="1" dirty="0">
                <a:solidFill>
                  <a:srgbClr val="002060"/>
                </a:solidFill>
              </a:rPr>
              <a:t>filament</a:t>
            </a:r>
            <a:r>
              <a:rPr lang="en-US" dirty="0">
                <a:solidFill>
                  <a:srgbClr val="002060"/>
                </a:solidFill>
              </a:rPr>
              <a:t> is a long strand of a single substance. In textile yarn, individual fibers or filaments are wound together to make threads</a:t>
            </a:r>
            <a:r>
              <a:rPr lang="en-US" dirty="0" smtClean="0">
                <a:solidFill>
                  <a:srgbClr val="002060"/>
                </a:solidFill>
              </a:rPr>
              <a:t>.</a:t>
            </a:r>
          </a:p>
          <a:p>
            <a:endParaRPr lang="en-US" dirty="0">
              <a:solidFill>
                <a:srgbClr val="002060"/>
              </a:solidFill>
            </a:endParaRPr>
          </a:p>
          <a:p>
            <a:r>
              <a:rPr lang="en-US" dirty="0">
                <a:solidFill>
                  <a:srgbClr val="002060"/>
                </a:solidFill>
              </a:rPr>
              <a:t>Textile yarn can be made with natural fibers from substances such as wool from sheep, silk from silkworms, or cotton and linen from plants. It can also be made with </a:t>
            </a:r>
            <a:r>
              <a:rPr lang="en-US" b="1" dirty="0">
                <a:solidFill>
                  <a:srgbClr val="002060"/>
                </a:solidFill>
              </a:rPr>
              <a:t>synthetic</a:t>
            </a:r>
            <a:r>
              <a:rPr lang="en-US" dirty="0">
                <a:solidFill>
                  <a:srgbClr val="002060"/>
                </a:solidFill>
              </a:rPr>
              <a:t> or man-made fibers created from a variety of substances like nylon, acrylic, and polyester.</a:t>
            </a:r>
            <a:endParaRPr lang="lt-LT" dirty="0">
              <a:solidFill>
                <a:srgbClr val="002060"/>
              </a:solidFill>
            </a:endParaRPr>
          </a:p>
        </p:txBody>
      </p:sp>
    </p:spTree>
    <p:extLst>
      <p:ext uri="{BB962C8B-B14F-4D97-AF65-F5344CB8AC3E}">
        <p14:creationId xmlns:p14="http://schemas.microsoft.com/office/powerpoint/2010/main" val="871518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B050"/>
                </a:solidFill>
              </a:rPr>
              <a:t>spinning</a:t>
            </a:r>
            <a:endParaRPr lang="lt-LT" dirty="0">
              <a:solidFill>
                <a:srgbClr val="00B050"/>
              </a:solidFill>
            </a:endParaRPr>
          </a:p>
        </p:txBody>
      </p:sp>
      <p:sp>
        <p:nvSpPr>
          <p:cNvPr id="3" name="Content Placeholder 2"/>
          <p:cNvSpPr>
            <a:spLocks noGrp="1"/>
          </p:cNvSpPr>
          <p:nvPr>
            <p:ph idx="1"/>
          </p:nvPr>
        </p:nvSpPr>
        <p:spPr/>
        <p:txBody>
          <a:bodyPr/>
          <a:lstStyle/>
          <a:p>
            <a:r>
              <a:rPr lang="en-US" dirty="0">
                <a:solidFill>
                  <a:srgbClr val="002060"/>
                </a:solidFill>
              </a:rPr>
              <a:t>The </a:t>
            </a:r>
            <a:r>
              <a:rPr lang="en-US" dirty="0" smtClean="0">
                <a:solidFill>
                  <a:srgbClr val="002060"/>
                </a:solidFill>
              </a:rPr>
              <a:t>process </a:t>
            </a:r>
            <a:r>
              <a:rPr lang="en-US" dirty="0">
                <a:solidFill>
                  <a:srgbClr val="002060"/>
                </a:solidFill>
              </a:rPr>
              <a:t>of making yarn is called </a:t>
            </a:r>
            <a:r>
              <a:rPr lang="en-US" b="1" dirty="0">
                <a:solidFill>
                  <a:srgbClr val="002060"/>
                </a:solidFill>
              </a:rPr>
              <a:t>spinning</a:t>
            </a:r>
            <a:r>
              <a:rPr lang="en-US" dirty="0">
                <a:solidFill>
                  <a:srgbClr val="002060"/>
                </a:solidFill>
              </a:rPr>
              <a:t>. Yarn can be spun by machine or by hand. Yarn used for weaving tend to have a tight twist, smooth surface, and lots of lengthwise strength. Yarn for knitting has a looser twist</a:t>
            </a:r>
            <a:r>
              <a:rPr lang="en-US" dirty="0" smtClean="0">
                <a:solidFill>
                  <a:srgbClr val="002060"/>
                </a:solidFill>
              </a:rPr>
              <a:t>.</a:t>
            </a:r>
          </a:p>
          <a:p>
            <a:endParaRPr lang="en-US" dirty="0">
              <a:solidFill>
                <a:srgbClr val="002060"/>
              </a:solidFill>
            </a:endParaRPr>
          </a:p>
          <a:p>
            <a:r>
              <a:rPr lang="en-US" dirty="0">
                <a:solidFill>
                  <a:srgbClr val="002060"/>
                </a:solidFill>
              </a:rPr>
              <a:t>Many specific production methods result in an endless variety of yarn. Textile yarn is made in a global industry that involves many specialized technical terms. We can't cover them all here, but for now, let's explore basic classifications and a few types of yarn.</a:t>
            </a:r>
            <a:endParaRPr lang="lt-LT" dirty="0">
              <a:solidFill>
                <a:srgbClr val="002060"/>
              </a:solidFill>
            </a:endParaRPr>
          </a:p>
        </p:txBody>
      </p:sp>
    </p:spTree>
    <p:extLst>
      <p:ext uri="{BB962C8B-B14F-4D97-AF65-F5344CB8AC3E}">
        <p14:creationId xmlns:p14="http://schemas.microsoft.com/office/powerpoint/2010/main" val="35025190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dirty="0" err="1">
                <a:solidFill>
                  <a:srgbClr val="00B050"/>
                </a:solidFill>
              </a:rPr>
              <a:t>Classifications</a:t>
            </a:r>
            <a:r>
              <a:rPr lang="lt-LT" dirty="0">
                <a:solidFill>
                  <a:srgbClr val="00B050"/>
                </a:solidFill>
              </a:rPr>
              <a:t> </a:t>
            </a:r>
            <a:r>
              <a:rPr lang="lt-LT" dirty="0" err="1">
                <a:solidFill>
                  <a:srgbClr val="00B050"/>
                </a:solidFill>
              </a:rPr>
              <a:t>of</a:t>
            </a:r>
            <a:r>
              <a:rPr lang="lt-LT" dirty="0">
                <a:solidFill>
                  <a:srgbClr val="00B050"/>
                </a:solidFill>
              </a:rPr>
              <a:t> </a:t>
            </a:r>
            <a:r>
              <a:rPr lang="lt-LT" dirty="0" err="1">
                <a:solidFill>
                  <a:srgbClr val="00B050"/>
                </a:solidFill>
              </a:rPr>
              <a:t>Textile</a:t>
            </a:r>
            <a:r>
              <a:rPr lang="lt-LT" dirty="0">
                <a:solidFill>
                  <a:srgbClr val="00B050"/>
                </a:solidFill>
              </a:rPr>
              <a:t> </a:t>
            </a:r>
            <a:r>
              <a:rPr lang="lt-LT" dirty="0" err="1">
                <a:solidFill>
                  <a:srgbClr val="00B050"/>
                </a:solidFill>
              </a:rPr>
              <a:t>Yarn</a:t>
            </a:r>
            <a:endParaRPr lang="lt-LT" dirty="0">
              <a:solidFill>
                <a:srgbClr val="00B05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61569" y="2684462"/>
            <a:ext cx="4445000" cy="3225800"/>
          </a:xfrm>
        </p:spPr>
      </p:pic>
    </p:spTree>
    <p:extLst>
      <p:ext uri="{BB962C8B-B14F-4D97-AF65-F5344CB8AC3E}">
        <p14:creationId xmlns:p14="http://schemas.microsoft.com/office/powerpoint/2010/main" val="8760477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dirty="0" err="1">
                <a:solidFill>
                  <a:srgbClr val="00B050"/>
                </a:solidFill>
              </a:rPr>
              <a:t>Classifications</a:t>
            </a:r>
            <a:r>
              <a:rPr lang="lt-LT" dirty="0">
                <a:solidFill>
                  <a:srgbClr val="00B050"/>
                </a:solidFill>
              </a:rPr>
              <a:t> </a:t>
            </a:r>
            <a:r>
              <a:rPr lang="lt-LT" dirty="0" err="1">
                <a:solidFill>
                  <a:srgbClr val="00B050"/>
                </a:solidFill>
              </a:rPr>
              <a:t>of</a:t>
            </a:r>
            <a:r>
              <a:rPr lang="lt-LT" dirty="0">
                <a:solidFill>
                  <a:srgbClr val="00B050"/>
                </a:solidFill>
              </a:rPr>
              <a:t> </a:t>
            </a:r>
            <a:r>
              <a:rPr lang="lt-LT" dirty="0" err="1">
                <a:solidFill>
                  <a:srgbClr val="00B050"/>
                </a:solidFill>
              </a:rPr>
              <a:t>Textile</a:t>
            </a:r>
            <a:r>
              <a:rPr lang="lt-LT" dirty="0">
                <a:solidFill>
                  <a:srgbClr val="00B050"/>
                </a:solidFill>
              </a:rPr>
              <a:t> </a:t>
            </a:r>
            <a:r>
              <a:rPr lang="lt-LT" dirty="0" err="1">
                <a:solidFill>
                  <a:srgbClr val="00B050"/>
                </a:solidFill>
              </a:rPr>
              <a:t>Yarn</a:t>
            </a:r>
            <a:endParaRPr lang="lt-LT" dirty="0">
              <a:solidFill>
                <a:srgbClr val="00B050"/>
              </a:solidFill>
            </a:endParaRPr>
          </a:p>
        </p:txBody>
      </p:sp>
      <p:sp>
        <p:nvSpPr>
          <p:cNvPr id="3" name="Content Placeholder 2"/>
          <p:cNvSpPr>
            <a:spLocks noGrp="1"/>
          </p:cNvSpPr>
          <p:nvPr>
            <p:ph idx="1"/>
          </p:nvPr>
        </p:nvSpPr>
        <p:spPr/>
        <p:txBody>
          <a:bodyPr/>
          <a:lstStyle/>
          <a:p>
            <a:r>
              <a:rPr lang="en-US" dirty="0">
                <a:solidFill>
                  <a:srgbClr val="002060"/>
                </a:solidFill>
              </a:rPr>
              <a:t>All textile yarn is classified according to structure, or how they are made. </a:t>
            </a:r>
            <a:endParaRPr lang="en-US" dirty="0" smtClean="0">
              <a:solidFill>
                <a:srgbClr val="002060"/>
              </a:solidFill>
            </a:endParaRPr>
          </a:p>
          <a:p>
            <a:r>
              <a:rPr lang="en-US" dirty="0" smtClean="0">
                <a:solidFill>
                  <a:srgbClr val="002060"/>
                </a:solidFill>
              </a:rPr>
              <a:t>In </a:t>
            </a:r>
            <a:r>
              <a:rPr lang="en-US" dirty="0">
                <a:solidFill>
                  <a:srgbClr val="002060"/>
                </a:solidFill>
              </a:rPr>
              <a:t>general, there are three basic classifications. </a:t>
            </a:r>
            <a:endParaRPr lang="en-US" dirty="0" smtClean="0">
              <a:solidFill>
                <a:srgbClr val="002060"/>
              </a:solidFill>
            </a:endParaRPr>
          </a:p>
          <a:p>
            <a:r>
              <a:rPr lang="en-US" dirty="0" smtClean="0">
                <a:solidFill>
                  <a:srgbClr val="002060"/>
                </a:solidFill>
              </a:rPr>
              <a:t>Let's </a:t>
            </a:r>
            <a:r>
              <a:rPr lang="en-US" dirty="0">
                <a:solidFill>
                  <a:srgbClr val="002060"/>
                </a:solidFill>
              </a:rPr>
              <a:t>look at each of </a:t>
            </a:r>
            <a:r>
              <a:rPr lang="en-US" dirty="0" smtClean="0">
                <a:solidFill>
                  <a:srgbClr val="002060"/>
                </a:solidFill>
              </a:rPr>
              <a:t>them:</a:t>
            </a:r>
          </a:p>
          <a:p>
            <a:pPr algn="ctr"/>
            <a:r>
              <a:rPr lang="lt-LT" b="1" dirty="0" err="1">
                <a:solidFill>
                  <a:srgbClr val="FF0000"/>
                </a:solidFill>
              </a:rPr>
              <a:t>Staple</a:t>
            </a:r>
            <a:r>
              <a:rPr lang="lt-LT" b="1" dirty="0">
                <a:solidFill>
                  <a:srgbClr val="FF0000"/>
                </a:solidFill>
              </a:rPr>
              <a:t> </a:t>
            </a:r>
            <a:r>
              <a:rPr lang="lt-LT" b="1" dirty="0" err="1">
                <a:solidFill>
                  <a:srgbClr val="FF0000"/>
                </a:solidFill>
              </a:rPr>
              <a:t>fiber</a:t>
            </a:r>
            <a:r>
              <a:rPr lang="lt-LT" b="1" dirty="0">
                <a:solidFill>
                  <a:srgbClr val="FF0000"/>
                </a:solidFill>
              </a:rPr>
              <a:t> </a:t>
            </a:r>
            <a:r>
              <a:rPr lang="lt-LT" b="1" dirty="0" err="1" smtClean="0">
                <a:solidFill>
                  <a:srgbClr val="FF0000"/>
                </a:solidFill>
              </a:rPr>
              <a:t>yarns</a:t>
            </a:r>
            <a:endParaRPr lang="en-US" b="1" dirty="0" smtClean="0">
              <a:solidFill>
                <a:srgbClr val="FF0000"/>
              </a:solidFill>
            </a:endParaRPr>
          </a:p>
          <a:p>
            <a:pPr marL="0" indent="0" algn="ctr">
              <a:buNone/>
            </a:pPr>
            <a:r>
              <a:rPr lang="en-US" b="1" dirty="0" smtClean="0">
                <a:solidFill>
                  <a:srgbClr val="FF0000"/>
                </a:solidFill>
              </a:rPr>
              <a:t> </a:t>
            </a:r>
            <a:r>
              <a:rPr lang="lt-LT" b="1" dirty="0" err="1" smtClean="0">
                <a:solidFill>
                  <a:srgbClr val="FF0000"/>
                </a:solidFill>
              </a:rPr>
              <a:t>Ply</a:t>
            </a:r>
            <a:r>
              <a:rPr lang="lt-LT" b="1" dirty="0" smtClean="0">
                <a:solidFill>
                  <a:srgbClr val="FF0000"/>
                </a:solidFill>
              </a:rPr>
              <a:t> </a:t>
            </a:r>
            <a:r>
              <a:rPr lang="lt-LT" b="1" dirty="0" err="1" smtClean="0">
                <a:solidFill>
                  <a:srgbClr val="FF0000"/>
                </a:solidFill>
              </a:rPr>
              <a:t>yarns</a:t>
            </a:r>
            <a:endParaRPr lang="en-US" b="1" dirty="0">
              <a:solidFill>
                <a:srgbClr val="FF0000"/>
              </a:solidFill>
            </a:endParaRPr>
          </a:p>
          <a:p>
            <a:pPr marL="0" indent="0" algn="ctr">
              <a:buNone/>
            </a:pPr>
            <a:r>
              <a:rPr lang="en-US" b="1" dirty="0" smtClean="0">
                <a:solidFill>
                  <a:srgbClr val="FF0000"/>
                </a:solidFill>
              </a:rPr>
              <a:t> </a:t>
            </a:r>
            <a:r>
              <a:rPr lang="lt-LT" b="1" dirty="0" err="1">
                <a:solidFill>
                  <a:srgbClr val="FF0000"/>
                </a:solidFill>
              </a:rPr>
              <a:t>Filament</a:t>
            </a:r>
            <a:r>
              <a:rPr lang="lt-LT" b="1" dirty="0">
                <a:solidFill>
                  <a:srgbClr val="FF0000"/>
                </a:solidFill>
              </a:rPr>
              <a:t> </a:t>
            </a:r>
            <a:r>
              <a:rPr lang="lt-LT" b="1" dirty="0" err="1">
                <a:solidFill>
                  <a:srgbClr val="FF0000"/>
                </a:solidFill>
              </a:rPr>
              <a:t>yarn</a:t>
            </a:r>
            <a:endParaRPr lang="lt-LT" dirty="0">
              <a:solidFill>
                <a:srgbClr val="FF0000"/>
              </a:solidFill>
            </a:endParaRPr>
          </a:p>
        </p:txBody>
      </p:sp>
    </p:spTree>
    <p:extLst>
      <p:ext uri="{BB962C8B-B14F-4D97-AF65-F5344CB8AC3E}">
        <p14:creationId xmlns:p14="http://schemas.microsoft.com/office/powerpoint/2010/main" val="31844632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B050"/>
                </a:solidFill>
              </a:rPr>
              <a:t>Staple </a:t>
            </a:r>
            <a:r>
              <a:rPr lang="en-US" dirty="0" err="1" smtClean="0">
                <a:solidFill>
                  <a:srgbClr val="00B050"/>
                </a:solidFill>
              </a:rPr>
              <a:t>fibre</a:t>
            </a:r>
            <a:r>
              <a:rPr lang="en-US" dirty="0" smtClean="0">
                <a:solidFill>
                  <a:srgbClr val="00B050"/>
                </a:solidFill>
              </a:rPr>
              <a:t> / ply / filament yarns</a:t>
            </a:r>
            <a:endParaRPr lang="lt-LT" dirty="0">
              <a:solidFill>
                <a:srgbClr val="00B050"/>
              </a:solidFill>
            </a:endParaRPr>
          </a:p>
        </p:txBody>
      </p:sp>
      <p:sp>
        <p:nvSpPr>
          <p:cNvPr id="3" name="Content Placeholder 2"/>
          <p:cNvSpPr>
            <a:spLocks noGrp="1"/>
          </p:cNvSpPr>
          <p:nvPr>
            <p:ph idx="1"/>
          </p:nvPr>
        </p:nvSpPr>
        <p:spPr/>
        <p:txBody>
          <a:bodyPr>
            <a:normAutofit lnSpcReduction="10000"/>
          </a:bodyPr>
          <a:lstStyle/>
          <a:p>
            <a:r>
              <a:rPr lang="en-US" b="1" dirty="0">
                <a:solidFill>
                  <a:srgbClr val="FFC000"/>
                </a:solidFill>
              </a:rPr>
              <a:t>Staple fiber yarns</a:t>
            </a:r>
            <a:r>
              <a:rPr lang="en-US" dirty="0">
                <a:solidFill>
                  <a:srgbClr val="FFC000"/>
                </a:solidFill>
              </a:rPr>
              <a:t> are made of many short staple fibers that are wound together to make yarn. This is the most basic classification of yarn. Most staple fiber yarns are made of natural materials</a:t>
            </a:r>
            <a:r>
              <a:rPr lang="en-US" dirty="0" smtClean="0">
                <a:solidFill>
                  <a:srgbClr val="FFC000"/>
                </a:solidFill>
              </a:rPr>
              <a:t>.</a:t>
            </a:r>
          </a:p>
          <a:p>
            <a:r>
              <a:rPr lang="en-US" b="1" dirty="0">
                <a:solidFill>
                  <a:srgbClr val="002060"/>
                </a:solidFill>
              </a:rPr>
              <a:t>Ply yarns</a:t>
            </a:r>
            <a:r>
              <a:rPr lang="en-US" dirty="0">
                <a:solidFill>
                  <a:srgbClr val="002060"/>
                </a:solidFill>
              </a:rPr>
              <a:t> are made of one or more strands of staple fiber yarns. A single ply yarn is a single strand of staple fibers held together by twisting. Two and three ply yarns are made of two or three single yarns twisted together. Multiple ply yarns are used for fabrics that might require more strength or fabrics that need a desired surface effect</a:t>
            </a:r>
            <a:r>
              <a:rPr lang="en-US" dirty="0" smtClean="0">
                <a:solidFill>
                  <a:srgbClr val="002060"/>
                </a:solidFill>
              </a:rPr>
              <a:t>.</a:t>
            </a:r>
          </a:p>
          <a:p>
            <a:r>
              <a:rPr lang="en-US" b="1" dirty="0">
                <a:solidFill>
                  <a:srgbClr val="FF0000"/>
                </a:solidFill>
              </a:rPr>
              <a:t>Filament yarn</a:t>
            </a:r>
            <a:r>
              <a:rPr lang="en-US" dirty="0">
                <a:solidFill>
                  <a:srgbClr val="FF0000"/>
                </a:solidFill>
              </a:rPr>
              <a:t> is made of one or more continuous strands that run the entire length of the yarn. These are much longer than staple fibers. Silk is the only natural filament yarn. Most filament yarns tend to be made from synthetic materials created by mechanical or chemical processes.</a:t>
            </a:r>
            <a:endParaRPr lang="lt-LT" dirty="0">
              <a:solidFill>
                <a:srgbClr val="FF0000"/>
              </a:solidFill>
            </a:endParaRPr>
          </a:p>
        </p:txBody>
      </p:sp>
    </p:spTree>
    <p:extLst>
      <p:ext uri="{BB962C8B-B14F-4D97-AF65-F5344CB8AC3E}">
        <p14:creationId xmlns:p14="http://schemas.microsoft.com/office/powerpoint/2010/main" val="31020600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dirty="0" err="1">
                <a:solidFill>
                  <a:srgbClr val="00B050"/>
                </a:solidFill>
              </a:rPr>
              <a:t>Types</a:t>
            </a:r>
            <a:r>
              <a:rPr lang="lt-LT" dirty="0">
                <a:solidFill>
                  <a:srgbClr val="00B050"/>
                </a:solidFill>
              </a:rPr>
              <a:t> </a:t>
            </a:r>
            <a:r>
              <a:rPr lang="lt-LT" dirty="0" err="1">
                <a:solidFill>
                  <a:srgbClr val="00B050"/>
                </a:solidFill>
              </a:rPr>
              <a:t>of</a:t>
            </a:r>
            <a:r>
              <a:rPr lang="lt-LT" dirty="0">
                <a:solidFill>
                  <a:srgbClr val="00B050"/>
                </a:solidFill>
              </a:rPr>
              <a:t> </a:t>
            </a:r>
            <a:r>
              <a:rPr lang="lt-LT" dirty="0" err="1">
                <a:solidFill>
                  <a:srgbClr val="00B050"/>
                </a:solidFill>
              </a:rPr>
              <a:t>Textile</a:t>
            </a:r>
            <a:r>
              <a:rPr lang="lt-LT" dirty="0">
                <a:solidFill>
                  <a:srgbClr val="00B050"/>
                </a:solidFill>
              </a:rPr>
              <a:t> </a:t>
            </a:r>
            <a:r>
              <a:rPr lang="lt-LT" dirty="0" err="1">
                <a:solidFill>
                  <a:srgbClr val="00B050"/>
                </a:solidFill>
              </a:rPr>
              <a:t>Yarn</a:t>
            </a:r>
            <a:endParaRPr lang="lt-LT" dirty="0">
              <a:solidFill>
                <a:srgbClr val="00B050"/>
              </a:solidFill>
            </a:endParaRPr>
          </a:p>
        </p:txBody>
      </p:sp>
      <p:sp>
        <p:nvSpPr>
          <p:cNvPr id="3" name="Content Placeholder 2"/>
          <p:cNvSpPr>
            <a:spLocks noGrp="1"/>
          </p:cNvSpPr>
          <p:nvPr>
            <p:ph idx="1"/>
          </p:nvPr>
        </p:nvSpPr>
        <p:spPr/>
        <p:txBody>
          <a:bodyPr/>
          <a:lstStyle/>
          <a:p>
            <a:r>
              <a:rPr lang="en-US" dirty="0" smtClean="0">
                <a:solidFill>
                  <a:srgbClr val="002060"/>
                </a:solidFill>
              </a:rPr>
              <a:t>Under these three qualifications, there are many types of textile yarn. Some yarns are a mixture of natural and synthetic threads. </a:t>
            </a:r>
          </a:p>
          <a:p>
            <a:r>
              <a:rPr lang="en-US" dirty="0" smtClean="0">
                <a:solidFill>
                  <a:srgbClr val="002060"/>
                </a:solidFill>
              </a:rPr>
              <a:t>For example, blended yarns combine threads of different fibers such as wool and polyester.</a:t>
            </a:r>
          </a:p>
          <a:p>
            <a:r>
              <a:rPr lang="en-US" dirty="0" smtClean="0">
                <a:solidFill>
                  <a:srgbClr val="002060"/>
                </a:solidFill>
              </a:rPr>
              <a:t>Yarns are also distinguished by how many times the threads are twisted or how tightly they are wound. Each variation impacts the qualities of the yarn and its use.</a:t>
            </a:r>
          </a:p>
          <a:p>
            <a:r>
              <a:rPr lang="en-US" dirty="0" smtClean="0">
                <a:solidFill>
                  <a:srgbClr val="002060"/>
                </a:solidFill>
              </a:rPr>
              <a:t>For example, corn yarn involves twisting two or more multiple ply yarns together to create a cord. When two more corn yarns are twisted together they make a rope.</a:t>
            </a:r>
            <a:endParaRPr lang="lt-LT" dirty="0">
              <a:solidFill>
                <a:srgbClr val="002060"/>
              </a:solidFill>
            </a:endParaRPr>
          </a:p>
        </p:txBody>
      </p:sp>
    </p:spTree>
    <p:extLst>
      <p:ext uri="{BB962C8B-B14F-4D97-AF65-F5344CB8AC3E}">
        <p14:creationId xmlns:p14="http://schemas.microsoft.com/office/powerpoint/2010/main" val="15765607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70</TotalTime>
  <Words>397</Words>
  <Application>Microsoft Office PowerPoint</Application>
  <PresentationFormat>Widescreen</PresentationFormat>
  <Paragraphs>42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Tw Cen MT</vt:lpstr>
      <vt:lpstr>Tw Cen MT Condensed</vt:lpstr>
      <vt:lpstr>Wingdings 3</vt:lpstr>
      <vt:lpstr>Integral</vt:lpstr>
      <vt:lpstr>Textile Yarns </vt:lpstr>
      <vt:lpstr>How is the yarn made?</vt:lpstr>
      <vt:lpstr>What is Textile Yarn?</vt:lpstr>
      <vt:lpstr>What is a fiber? What is a filament?</vt:lpstr>
      <vt:lpstr>spinning</vt:lpstr>
      <vt:lpstr>Classifications of Textile Yarn</vt:lpstr>
      <vt:lpstr>Classifications of Textile Yarn</vt:lpstr>
      <vt:lpstr>Staple fibre / ply / filament yarns</vt:lpstr>
      <vt:lpstr>Types of Textile Yarn</vt:lpstr>
      <vt:lpstr>quiz</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84</cp:revision>
  <dcterms:created xsi:type="dcterms:W3CDTF">2018-05-06T14:27:21Z</dcterms:created>
  <dcterms:modified xsi:type="dcterms:W3CDTF">2018-05-06T15:41:24Z</dcterms:modified>
</cp:coreProperties>
</file>