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Caveat" charset="0"/>
      <p:regular r:id="rId36"/>
      <p:bold r:id="rId37"/>
    </p:embeddedFont>
    <p:embeddedFont>
      <p:font typeface="Comic Sans MS" pitchFamily="66" charset="0"/>
      <p:regular r:id="rId38"/>
      <p:bold r:id="rId39"/>
      <p:italic r:id="rId40"/>
      <p:boldItalic r:id="rId41"/>
    </p:embeddedFont>
    <p:embeddedFont>
      <p:font typeface="Roboto"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220D4FB-17A4-4BCA-A08C-5D5B14636771}">
  <a:tblStyle styleId="{B220D4FB-17A4-4BCA-A08C-5D5B146367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2" d="100"/>
          <a:sy n="152" d="100"/>
        </p:scale>
        <p:origin x="-360" y="2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688299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Could you use a logo proposal as background and then put this as image?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sz="2200">
              <a:solidFill>
                <a:schemeClr val="accent2"/>
              </a:solidFill>
              <a:highlight>
                <a:srgbClr val="FFFFFF"/>
              </a:highlight>
            </a:endParaRPr>
          </a:p>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2200">
              <a:solidFill>
                <a:schemeClr val="accent2"/>
              </a:solidFill>
              <a:highlight>
                <a:srgbClr val="FFFFFF"/>
              </a:highlight>
            </a:endParaRPr>
          </a:p>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Could you use a logo proposal as background and then put this as image?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Could you use a logo proposal as background and then put this as image?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Shape 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Shape 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Shape 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
        <p:nvSpPr>
          <p:cNvPr id="51" name="Shape 51"/>
          <p:cNvSpPr txBox="1"/>
          <p:nvPr/>
        </p:nvSpPr>
        <p:spPr>
          <a:xfrm>
            <a:off x="5886900" y="3574325"/>
            <a:ext cx="2114400" cy="76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Shape 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Shape 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Shape 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Shape 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Shape 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Shape 4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Shape 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‹N›</a:t>
            </a:fld>
            <a:endParaRPr/>
          </a:p>
        </p:txBody>
      </p:sp>
      <p:sp>
        <p:nvSpPr>
          <p:cNvPr id="9" name="Shape 9"/>
          <p:cNvSpPr txBox="1"/>
          <p:nvPr/>
        </p:nvSpPr>
        <p:spPr>
          <a:xfrm>
            <a:off x="422950" y="385200"/>
            <a:ext cx="8368500" cy="4199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hyperlink" Target="http://www.youtube.com/watch?v=Qv_6sbUUm3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jp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8.jp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jp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8.jpg"/><Relationship Id="rId7" Type="http://schemas.openxmlformats.org/officeDocument/2006/relationships/hyperlink" Target="http://www.youtube.com/watch?v=pR5hKDgJs7A"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www.youtube.com/watch?v=BKLTwNrrYEs" TargetMode="External"/><Relationship Id="rId5" Type="http://schemas.openxmlformats.org/officeDocument/2006/relationships/image" Target="../media/image47.jpg"/><Relationship Id="rId4" Type="http://schemas.openxmlformats.org/officeDocument/2006/relationships/hyperlink" Target="http://www.youtube.com/watch?v=3_ckeQpE-X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0.jpg"/><Relationship Id="rId5" Type="http://schemas.openxmlformats.org/officeDocument/2006/relationships/hyperlink" Target="http://www.youtube.com/watch?v=saDCik_SVA0" TargetMode="Externa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www.lookingforwardmaternity.com/page.asp?id=Denim"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www.lookingforwardmaternity.com/Pages/Weaving#Twill" TargetMode="External"/><Relationship Id="rId5" Type="http://schemas.openxmlformats.org/officeDocument/2006/relationships/hyperlink" Target="http://www.lookingforwardmaternity.com/Pages/Weaving#SatinWeave" TargetMode="External"/><Relationship Id="rId4" Type="http://schemas.openxmlformats.org/officeDocument/2006/relationships/hyperlink" Target="http://www.lookingforwardmaternity.com/Pages/Weaving#PlainWeav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www.youtube.com/watch?v=0ANl2MQq3y4" TargetMode="External"/><Relationship Id="rId5" Type="http://schemas.openxmlformats.org/officeDocument/2006/relationships/image" Target="../media/image61.jpg"/><Relationship Id="rId4" Type="http://schemas.openxmlformats.org/officeDocument/2006/relationships/hyperlink" Target="http://www.youtube.com/watch?v=uMbunIEbpq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www.youtube.com/watch?v=swu6DCluwDM" TargetMode="External"/><Relationship Id="rId5" Type="http://schemas.openxmlformats.org/officeDocument/2006/relationships/image" Target="../media/image63.jpg"/><Relationship Id="rId4" Type="http://schemas.openxmlformats.org/officeDocument/2006/relationships/hyperlink" Target="http://www.youtube.com/watch?v=f5echeIfHN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65.jpg"/><Relationship Id="rId4" Type="http://schemas.openxmlformats.org/officeDocument/2006/relationships/hyperlink" Target="http://www.youtube.com/watch?v=yWiJuO3U-O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hyperlink" Target="http://www.hemper.es/" TargetMode="External"/><Relationship Id="rId4" Type="http://schemas.openxmlformats.org/officeDocument/2006/relationships/hyperlink" Target="http://www.peopletree.co.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hyperlink" Target="http://www.youtube.com/watch?v=Aj65f_c8pF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Shape 56"/>
          <p:cNvSpPr txBox="1"/>
          <p:nvPr/>
        </p:nvSpPr>
        <p:spPr>
          <a:xfrm>
            <a:off x="207325" y="124950"/>
            <a:ext cx="5050500" cy="979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2400" b="1">
                <a:solidFill>
                  <a:srgbClr val="FF0000"/>
                </a:solidFill>
                <a:latin typeface="Caveat"/>
                <a:ea typeface="Caveat"/>
                <a:cs typeface="Caveat"/>
                <a:sym typeface="Caveat"/>
              </a:rPr>
              <a:t>Textile fibres, fabrics and dyes</a:t>
            </a:r>
            <a:endParaRPr sz="2400" b="1">
              <a:solidFill>
                <a:srgbClr val="FF0000"/>
              </a:solidFill>
              <a:latin typeface="Caveat"/>
              <a:ea typeface="Caveat"/>
              <a:cs typeface="Caveat"/>
              <a:sym typeface="Caveat"/>
            </a:endParaRPr>
          </a:p>
          <a:p>
            <a:pPr marL="0" lvl="0" indent="0">
              <a:spcBef>
                <a:spcPts val="0"/>
              </a:spcBef>
              <a:spcAft>
                <a:spcPts val="0"/>
              </a:spcAft>
              <a:buNone/>
            </a:pPr>
            <a:r>
              <a:rPr lang="en-GB" b="1">
                <a:solidFill>
                  <a:srgbClr val="FF9900"/>
                </a:solidFill>
                <a:latin typeface="Caveat"/>
                <a:ea typeface="Caveat"/>
                <a:cs typeface="Caveat"/>
                <a:sym typeface="Caveat"/>
              </a:rPr>
              <a:t>Collaborative writing</a:t>
            </a:r>
            <a:endParaRPr b="1">
              <a:solidFill>
                <a:srgbClr val="FF9900"/>
              </a:solidFill>
              <a:latin typeface="Caveat"/>
              <a:ea typeface="Caveat"/>
              <a:cs typeface="Caveat"/>
              <a:sym typeface="Caveat"/>
            </a:endParaRPr>
          </a:p>
          <a:p>
            <a:pPr marL="0" lvl="0" indent="0">
              <a:spcBef>
                <a:spcPts val="0"/>
              </a:spcBef>
              <a:spcAft>
                <a:spcPts val="0"/>
              </a:spcAft>
              <a:buNone/>
            </a:pPr>
            <a:r>
              <a:rPr lang="en-GB" b="1">
                <a:solidFill>
                  <a:srgbClr val="FF0000"/>
                </a:solidFill>
                <a:latin typeface="Caveat"/>
                <a:ea typeface="Caveat"/>
                <a:cs typeface="Caveat"/>
                <a:sym typeface="Caveat"/>
              </a:rPr>
              <a:t>eTwinning project: “Textile fibres: chemistry, fashion and tradition”, 2018</a:t>
            </a:r>
            <a:endParaRPr b="1">
              <a:solidFill>
                <a:srgbClr val="FF0000"/>
              </a:solidFill>
              <a:latin typeface="Caveat"/>
              <a:ea typeface="Caveat"/>
              <a:cs typeface="Caveat"/>
              <a:sym typeface="Caveat"/>
            </a:endParaRPr>
          </a:p>
        </p:txBody>
      </p:sp>
      <p:sp>
        <p:nvSpPr>
          <p:cNvPr id="57" name="Shape 57"/>
          <p:cNvSpPr txBox="1"/>
          <p:nvPr/>
        </p:nvSpPr>
        <p:spPr>
          <a:xfrm>
            <a:off x="1015475" y="1661375"/>
            <a:ext cx="1388100" cy="721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Shape 125"/>
          <p:cNvSpPr txBox="1"/>
          <p:nvPr/>
        </p:nvSpPr>
        <p:spPr>
          <a:xfrm>
            <a:off x="2657600" y="126175"/>
            <a:ext cx="4785600" cy="42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chemeClr val="dk1"/>
                </a:solidFill>
                <a:latin typeface="Caveat"/>
                <a:ea typeface="Caveat"/>
                <a:cs typeface="Caveat"/>
                <a:sym typeface="Caveat"/>
              </a:rPr>
              <a:t> </a:t>
            </a:r>
            <a:r>
              <a:rPr lang="en-GB" sz="1800" b="1">
                <a:solidFill>
                  <a:srgbClr val="FFE599"/>
                </a:solidFill>
                <a:latin typeface="Caveat"/>
                <a:ea typeface="Caveat"/>
                <a:cs typeface="Caveat"/>
                <a:sym typeface="Caveat"/>
              </a:rPr>
              <a:t>2. Abbreviation on labels for clothing</a:t>
            </a:r>
            <a:endParaRPr sz="1800" b="1">
              <a:solidFill>
                <a:srgbClr val="FFE599"/>
              </a:solidFill>
              <a:latin typeface="Caveat"/>
              <a:ea typeface="Caveat"/>
              <a:cs typeface="Caveat"/>
              <a:sym typeface="Caveat"/>
            </a:endParaRPr>
          </a:p>
        </p:txBody>
      </p:sp>
      <p:pic>
        <p:nvPicPr>
          <p:cNvPr id="126" name="Shape 126" title="Labels">
            <a:hlinkClick r:id="rId4"/>
          </p:cNvPr>
          <p:cNvPicPr preferRelativeResize="0"/>
          <p:nvPr/>
        </p:nvPicPr>
        <p:blipFill>
          <a:blip r:embed="rId5">
            <a:alphaModFix/>
          </a:blip>
          <a:stretch>
            <a:fillRect/>
          </a:stretch>
        </p:blipFill>
        <p:spPr>
          <a:xfrm>
            <a:off x="2501300" y="1138151"/>
            <a:ext cx="4013825" cy="3010350"/>
          </a:xfrm>
          <a:prstGeom prst="rect">
            <a:avLst/>
          </a:prstGeom>
          <a:noFill/>
          <a:ln>
            <a:noFill/>
          </a:ln>
        </p:spPr>
      </p:pic>
      <p:sp>
        <p:nvSpPr>
          <p:cNvPr id="128" name="Shape 128"/>
          <p:cNvSpPr/>
          <p:nvPr/>
        </p:nvSpPr>
        <p:spPr>
          <a:xfrm>
            <a:off x="2525350" y="850175"/>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Shape 133"/>
          <p:cNvSpPr txBox="1"/>
          <p:nvPr/>
        </p:nvSpPr>
        <p:spPr>
          <a:xfrm>
            <a:off x="2279875" y="2175"/>
            <a:ext cx="4427700" cy="45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chemeClr val="lt2"/>
                </a:solidFill>
                <a:latin typeface="Caveat"/>
                <a:ea typeface="Caveat"/>
                <a:cs typeface="Caveat"/>
                <a:sym typeface="Caveat"/>
              </a:rPr>
              <a:t> 3. Classification in natural, man-made… and source</a:t>
            </a:r>
            <a:endParaRPr>
              <a:solidFill>
                <a:schemeClr val="lt2"/>
              </a:solidFill>
            </a:endParaRPr>
          </a:p>
        </p:txBody>
      </p:sp>
      <p:cxnSp>
        <p:nvCxnSpPr>
          <p:cNvPr id="134" name="Shape 134"/>
          <p:cNvCxnSpPr>
            <a:stCxn id="135" idx="3"/>
            <a:endCxn id="136" idx="0"/>
          </p:cNvCxnSpPr>
          <p:nvPr/>
        </p:nvCxnSpPr>
        <p:spPr>
          <a:xfrm>
            <a:off x="5736298" y="1015750"/>
            <a:ext cx="1062600" cy="767700"/>
          </a:xfrm>
          <a:prstGeom prst="bentConnector2">
            <a:avLst/>
          </a:prstGeom>
          <a:noFill/>
          <a:ln w="28575" cap="flat" cmpd="sng">
            <a:solidFill>
              <a:srgbClr val="FFFFEE"/>
            </a:solidFill>
            <a:prstDash val="solid"/>
            <a:miter lim="8000"/>
            <a:headEnd type="none" w="sm" len="sm"/>
            <a:tailEnd type="none" w="sm" len="sm"/>
          </a:ln>
        </p:spPr>
      </p:cxnSp>
      <p:cxnSp>
        <p:nvCxnSpPr>
          <p:cNvPr id="137" name="Shape 137"/>
          <p:cNvCxnSpPr>
            <a:stCxn id="138" idx="0"/>
            <a:endCxn id="135" idx="1"/>
          </p:cNvCxnSpPr>
          <p:nvPr/>
        </p:nvCxnSpPr>
        <p:spPr>
          <a:xfrm rot="-5400000">
            <a:off x="2903289" y="867513"/>
            <a:ext cx="776700" cy="1073400"/>
          </a:xfrm>
          <a:prstGeom prst="bentConnector2">
            <a:avLst/>
          </a:prstGeom>
          <a:noFill/>
          <a:ln w="28575" cap="flat" cmpd="sng">
            <a:solidFill>
              <a:srgbClr val="F3F3F3"/>
            </a:solidFill>
            <a:prstDash val="solid"/>
            <a:miter lim="8000"/>
            <a:headEnd type="none" w="sm" len="sm"/>
            <a:tailEnd type="none" w="sm" len="sm"/>
          </a:ln>
        </p:spPr>
      </p:cxnSp>
      <p:sp>
        <p:nvSpPr>
          <p:cNvPr id="135" name="Shape 135"/>
          <p:cNvSpPr txBox="1"/>
          <p:nvPr/>
        </p:nvSpPr>
        <p:spPr>
          <a:xfrm>
            <a:off x="3828298" y="835300"/>
            <a:ext cx="1908000" cy="3609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Roboto"/>
              <a:ea typeface="Roboto"/>
              <a:cs typeface="Roboto"/>
              <a:sym typeface="Roboto"/>
            </a:endParaRPr>
          </a:p>
          <a:p>
            <a:pPr marL="0" lvl="0" indent="0" algn="ctr" rtl="0">
              <a:spcBef>
                <a:spcPts val="0"/>
              </a:spcBef>
              <a:spcAft>
                <a:spcPts val="0"/>
              </a:spcAft>
              <a:buNone/>
            </a:pPr>
            <a:r>
              <a:rPr lang="en-GB" sz="1200" b="1">
                <a:solidFill>
                  <a:srgbClr val="FF0000"/>
                </a:solidFill>
                <a:latin typeface="Caveat"/>
                <a:ea typeface="Caveat"/>
                <a:cs typeface="Caveat"/>
                <a:sym typeface="Caveat"/>
              </a:rPr>
              <a:t>NATURAL TEXTILE FIBRES</a:t>
            </a:r>
            <a:endParaRPr sz="1200" b="1">
              <a:solidFill>
                <a:srgbClr val="FF0000"/>
              </a:solidFill>
              <a:latin typeface="Caveat"/>
              <a:ea typeface="Caveat"/>
              <a:cs typeface="Caveat"/>
              <a:sym typeface="Caveat"/>
            </a:endParaRPr>
          </a:p>
          <a:p>
            <a:pPr marL="0" lvl="0" indent="0" algn="ctr" rtl="0">
              <a:spcBef>
                <a:spcPts val="0"/>
              </a:spcBef>
              <a:spcAft>
                <a:spcPts val="0"/>
              </a:spcAft>
              <a:buNone/>
            </a:pPr>
            <a:r>
              <a:rPr lang="en-GB" sz="1200" b="1">
                <a:solidFill>
                  <a:srgbClr val="FF0000"/>
                </a:solidFill>
                <a:latin typeface="Caveat"/>
                <a:ea typeface="Caveat"/>
                <a:cs typeface="Caveat"/>
                <a:sym typeface="Caveat"/>
              </a:rPr>
              <a:t>(present in nature as filaments)</a:t>
            </a:r>
            <a:endParaRPr sz="1200" b="1">
              <a:solidFill>
                <a:srgbClr val="FF0000"/>
              </a:solidFill>
              <a:latin typeface="Caveat"/>
              <a:ea typeface="Caveat"/>
              <a:cs typeface="Caveat"/>
              <a:sym typeface="Caveat"/>
            </a:endParaRPr>
          </a:p>
          <a:p>
            <a:pPr marL="0" lvl="0" indent="0" algn="l" rtl="0">
              <a:spcBef>
                <a:spcPts val="0"/>
              </a:spcBef>
              <a:spcAft>
                <a:spcPts val="0"/>
              </a:spcAft>
              <a:buNone/>
            </a:pPr>
            <a:r>
              <a:rPr lang="en-GB" sz="1000">
                <a:latin typeface="Roboto"/>
                <a:ea typeface="Roboto"/>
                <a:cs typeface="Roboto"/>
                <a:sym typeface="Roboto"/>
              </a:rPr>
              <a:t> </a:t>
            </a:r>
            <a:endParaRPr sz="1000">
              <a:latin typeface="Roboto"/>
              <a:ea typeface="Roboto"/>
              <a:cs typeface="Roboto"/>
              <a:sym typeface="Roboto"/>
            </a:endParaRPr>
          </a:p>
        </p:txBody>
      </p:sp>
      <p:sp>
        <p:nvSpPr>
          <p:cNvPr id="138" name="Shape 138"/>
          <p:cNvSpPr txBox="1"/>
          <p:nvPr/>
        </p:nvSpPr>
        <p:spPr>
          <a:xfrm>
            <a:off x="2012439" y="1792563"/>
            <a:ext cx="14850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0000"/>
                </a:solidFill>
                <a:latin typeface="Caveat"/>
                <a:ea typeface="Caveat"/>
                <a:cs typeface="Caveat"/>
                <a:sym typeface="Caveat"/>
              </a:rPr>
              <a:t>ANIMAL FIBRES</a:t>
            </a:r>
            <a:endParaRPr sz="1200" b="1">
              <a:solidFill>
                <a:srgbClr val="FF0000"/>
              </a:solidFill>
              <a:latin typeface="Caveat"/>
              <a:ea typeface="Caveat"/>
              <a:cs typeface="Caveat"/>
              <a:sym typeface="Caveat"/>
            </a:endParaRPr>
          </a:p>
          <a:p>
            <a:pPr marL="0" lvl="0" indent="0" algn="ctr" rtl="0">
              <a:spcBef>
                <a:spcPts val="0"/>
              </a:spcBef>
              <a:spcAft>
                <a:spcPts val="0"/>
              </a:spcAft>
              <a:buNone/>
            </a:pPr>
            <a:r>
              <a:rPr lang="en-GB" sz="1200" b="1">
                <a:solidFill>
                  <a:srgbClr val="FF0000"/>
                </a:solidFill>
                <a:latin typeface="Caveat"/>
                <a:ea typeface="Caveat"/>
                <a:cs typeface="Caveat"/>
                <a:sym typeface="Caveat"/>
              </a:rPr>
              <a:t>(obtained from animals) </a:t>
            </a:r>
            <a:endParaRPr sz="1200" b="1">
              <a:solidFill>
                <a:srgbClr val="FF0000"/>
              </a:solidFill>
              <a:latin typeface="Caveat"/>
              <a:ea typeface="Caveat"/>
              <a:cs typeface="Caveat"/>
              <a:sym typeface="Caveat"/>
            </a:endParaRPr>
          </a:p>
        </p:txBody>
      </p:sp>
      <p:sp>
        <p:nvSpPr>
          <p:cNvPr id="136" name="Shape 136"/>
          <p:cNvSpPr txBox="1"/>
          <p:nvPr/>
        </p:nvSpPr>
        <p:spPr>
          <a:xfrm>
            <a:off x="5983788" y="1783421"/>
            <a:ext cx="1630500" cy="3549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0000"/>
                </a:solidFill>
                <a:latin typeface="Caveat"/>
                <a:ea typeface="Caveat"/>
                <a:cs typeface="Caveat"/>
                <a:sym typeface="Caveat"/>
              </a:rPr>
              <a:t>VEGETABLE FIBRES</a:t>
            </a:r>
            <a:endParaRPr sz="1200" b="1">
              <a:solidFill>
                <a:srgbClr val="FF0000"/>
              </a:solidFill>
              <a:latin typeface="Caveat"/>
              <a:ea typeface="Caveat"/>
              <a:cs typeface="Caveat"/>
              <a:sym typeface="Caveat"/>
            </a:endParaRPr>
          </a:p>
          <a:p>
            <a:pPr marL="0" lvl="0" indent="0" algn="ctr" rtl="0">
              <a:spcBef>
                <a:spcPts val="0"/>
              </a:spcBef>
              <a:spcAft>
                <a:spcPts val="0"/>
              </a:spcAft>
              <a:buNone/>
            </a:pPr>
            <a:r>
              <a:rPr lang="en-GB" sz="1200" b="1">
                <a:solidFill>
                  <a:srgbClr val="FF0000"/>
                </a:solidFill>
                <a:latin typeface="Caveat"/>
                <a:ea typeface="Caveat"/>
                <a:cs typeface="Caveat"/>
                <a:sym typeface="Caveat"/>
              </a:rPr>
              <a:t>(derived from plants) </a:t>
            </a:r>
            <a:endParaRPr sz="1200" b="1">
              <a:solidFill>
                <a:srgbClr val="FF0000"/>
              </a:solidFill>
              <a:latin typeface="Caveat"/>
              <a:ea typeface="Caveat"/>
              <a:cs typeface="Caveat"/>
              <a:sym typeface="Caveat"/>
            </a:endParaRPr>
          </a:p>
        </p:txBody>
      </p:sp>
      <p:sp>
        <p:nvSpPr>
          <p:cNvPr id="139" name="Shape 139"/>
          <p:cNvSpPr txBox="1"/>
          <p:nvPr/>
        </p:nvSpPr>
        <p:spPr>
          <a:xfrm>
            <a:off x="1176688" y="1792625"/>
            <a:ext cx="5448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WOOL</a:t>
            </a:r>
            <a:endParaRPr sz="1200" b="1">
              <a:latin typeface="Caveat"/>
              <a:ea typeface="Caveat"/>
              <a:cs typeface="Caveat"/>
              <a:sym typeface="Caveat"/>
            </a:endParaRPr>
          </a:p>
        </p:txBody>
      </p:sp>
      <p:sp>
        <p:nvSpPr>
          <p:cNvPr id="140" name="Shape 140"/>
          <p:cNvSpPr txBox="1"/>
          <p:nvPr/>
        </p:nvSpPr>
        <p:spPr>
          <a:xfrm>
            <a:off x="2198675" y="2403600"/>
            <a:ext cx="7107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MOHAIR</a:t>
            </a:r>
            <a:endParaRPr sz="1200" b="1">
              <a:latin typeface="Caveat"/>
              <a:ea typeface="Caveat"/>
              <a:cs typeface="Caveat"/>
              <a:sym typeface="Caveat"/>
            </a:endParaRPr>
          </a:p>
        </p:txBody>
      </p:sp>
      <p:sp>
        <p:nvSpPr>
          <p:cNvPr id="141" name="Shape 141"/>
          <p:cNvSpPr txBox="1"/>
          <p:nvPr/>
        </p:nvSpPr>
        <p:spPr>
          <a:xfrm>
            <a:off x="1200050" y="2407225"/>
            <a:ext cx="7062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ALPACA</a:t>
            </a:r>
            <a:endParaRPr sz="1200" b="1">
              <a:latin typeface="Caveat"/>
              <a:ea typeface="Caveat"/>
              <a:cs typeface="Caveat"/>
              <a:sym typeface="Caveat"/>
            </a:endParaRPr>
          </a:p>
        </p:txBody>
      </p:sp>
      <p:sp>
        <p:nvSpPr>
          <p:cNvPr id="142" name="Shape 142"/>
          <p:cNvSpPr txBox="1"/>
          <p:nvPr/>
        </p:nvSpPr>
        <p:spPr>
          <a:xfrm>
            <a:off x="149350" y="2447288"/>
            <a:ext cx="9282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CACHEMIRE</a:t>
            </a:r>
            <a:endParaRPr sz="1200" b="1">
              <a:latin typeface="Caveat"/>
              <a:ea typeface="Caveat"/>
              <a:cs typeface="Caveat"/>
              <a:sym typeface="Caveat"/>
            </a:endParaRPr>
          </a:p>
        </p:txBody>
      </p:sp>
      <p:cxnSp>
        <p:nvCxnSpPr>
          <p:cNvPr id="143" name="Shape 143"/>
          <p:cNvCxnSpPr>
            <a:stCxn id="139" idx="2"/>
            <a:endCxn id="142" idx="0"/>
          </p:cNvCxnSpPr>
          <p:nvPr/>
        </p:nvCxnSpPr>
        <p:spPr>
          <a:xfrm flipH="1">
            <a:off x="613588" y="2128925"/>
            <a:ext cx="835500" cy="318300"/>
          </a:xfrm>
          <a:prstGeom prst="straightConnector1">
            <a:avLst/>
          </a:prstGeom>
          <a:noFill/>
          <a:ln w="19050" cap="flat" cmpd="sng">
            <a:solidFill>
              <a:srgbClr val="FFFFEE"/>
            </a:solidFill>
            <a:prstDash val="solid"/>
            <a:round/>
            <a:headEnd type="none" w="med" len="med"/>
            <a:tailEnd type="none" w="med" len="med"/>
          </a:ln>
        </p:spPr>
      </p:cxnSp>
      <p:cxnSp>
        <p:nvCxnSpPr>
          <p:cNvPr id="144" name="Shape 144"/>
          <p:cNvCxnSpPr>
            <a:stCxn id="139" idx="2"/>
            <a:endCxn id="141" idx="0"/>
          </p:cNvCxnSpPr>
          <p:nvPr/>
        </p:nvCxnSpPr>
        <p:spPr>
          <a:xfrm>
            <a:off x="1449088" y="2128925"/>
            <a:ext cx="104100" cy="278400"/>
          </a:xfrm>
          <a:prstGeom prst="straightConnector1">
            <a:avLst/>
          </a:prstGeom>
          <a:noFill/>
          <a:ln w="19050" cap="flat" cmpd="sng">
            <a:solidFill>
              <a:srgbClr val="FFFFEE"/>
            </a:solidFill>
            <a:prstDash val="solid"/>
            <a:round/>
            <a:headEnd type="none" w="med" len="med"/>
            <a:tailEnd type="none" w="med" len="med"/>
          </a:ln>
        </p:spPr>
      </p:cxnSp>
      <p:cxnSp>
        <p:nvCxnSpPr>
          <p:cNvPr id="145" name="Shape 145"/>
          <p:cNvCxnSpPr>
            <a:stCxn id="139" idx="2"/>
            <a:endCxn id="140" idx="0"/>
          </p:cNvCxnSpPr>
          <p:nvPr/>
        </p:nvCxnSpPr>
        <p:spPr>
          <a:xfrm>
            <a:off x="1449088" y="2128925"/>
            <a:ext cx="1104900" cy="274800"/>
          </a:xfrm>
          <a:prstGeom prst="straightConnector1">
            <a:avLst/>
          </a:prstGeom>
          <a:noFill/>
          <a:ln w="28575" cap="flat" cmpd="sng">
            <a:solidFill>
              <a:srgbClr val="FFFFEE"/>
            </a:solidFill>
            <a:prstDash val="solid"/>
            <a:round/>
            <a:headEnd type="none" w="med" len="med"/>
            <a:tailEnd type="none" w="med" len="med"/>
          </a:ln>
        </p:spPr>
      </p:cxnSp>
      <p:sp>
        <p:nvSpPr>
          <p:cNvPr id="146" name="Shape 146"/>
          <p:cNvSpPr txBox="1"/>
          <p:nvPr/>
        </p:nvSpPr>
        <p:spPr>
          <a:xfrm>
            <a:off x="7657650" y="2447300"/>
            <a:ext cx="7062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latin typeface="Caveat"/>
                <a:ea typeface="Caveat"/>
                <a:cs typeface="Caveat"/>
                <a:sym typeface="Caveat"/>
              </a:rPr>
              <a:t>COTTON</a:t>
            </a:r>
            <a:endParaRPr sz="1200" b="1">
              <a:latin typeface="Caveat"/>
              <a:ea typeface="Caveat"/>
              <a:cs typeface="Caveat"/>
              <a:sym typeface="Caveat"/>
            </a:endParaRPr>
          </a:p>
        </p:txBody>
      </p:sp>
      <p:sp>
        <p:nvSpPr>
          <p:cNvPr id="147" name="Shape 147"/>
          <p:cNvSpPr txBox="1"/>
          <p:nvPr/>
        </p:nvSpPr>
        <p:spPr>
          <a:xfrm>
            <a:off x="6934275" y="2568200"/>
            <a:ext cx="5448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HEMP</a:t>
            </a:r>
            <a:endParaRPr sz="1200" b="1">
              <a:latin typeface="Caveat"/>
              <a:ea typeface="Caveat"/>
              <a:cs typeface="Caveat"/>
              <a:sym typeface="Caveat"/>
            </a:endParaRPr>
          </a:p>
        </p:txBody>
      </p:sp>
      <p:sp>
        <p:nvSpPr>
          <p:cNvPr id="148" name="Shape 148"/>
          <p:cNvSpPr txBox="1"/>
          <p:nvPr/>
        </p:nvSpPr>
        <p:spPr>
          <a:xfrm>
            <a:off x="6162900" y="2582100"/>
            <a:ext cx="5928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LINEN</a:t>
            </a:r>
            <a:endParaRPr sz="1200" b="1">
              <a:latin typeface="Caveat"/>
              <a:ea typeface="Caveat"/>
              <a:cs typeface="Caveat"/>
              <a:sym typeface="Caveat"/>
            </a:endParaRPr>
          </a:p>
        </p:txBody>
      </p:sp>
      <p:sp>
        <p:nvSpPr>
          <p:cNvPr id="149" name="Shape 149"/>
          <p:cNvSpPr txBox="1"/>
          <p:nvPr/>
        </p:nvSpPr>
        <p:spPr>
          <a:xfrm>
            <a:off x="5159763" y="2486463"/>
            <a:ext cx="5448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veat"/>
                <a:ea typeface="Caveat"/>
                <a:cs typeface="Caveat"/>
                <a:sym typeface="Caveat"/>
              </a:rPr>
              <a:t>JUTA</a:t>
            </a:r>
            <a:endParaRPr sz="1200" b="1">
              <a:latin typeface="Caveat"/>
              <a:ea typeface="Caveat"/>
              <a:cs typeface="Caveat"/>
              <a:sym typeface="Caveat"/>
            </a:endParaRPr>
          </a:p>
        </p:txBody>
      </p:sp>
      <p:cxnSp>
        <p:nvCxnSpPr>
          <p:cNvPr id="150" name="Shape 150"/>
          <p:cNvCxnSpPr>
            <a:stCxn id="136" idx="2"/>
          </p:cNvCxnSpPr>
          <p:nvPr/>
        </p:nvCxnSpPr>
        <p:spPr>
          <a:xfrm>
            <a:off x="6799038" y="2138321"/>
            <a:ext cx="861600" cy="326700"/>
          </a:xfrm>
          <a:prstGeom prst="straightConnector1">
            <a:avLst/>
          </a:prstGeom>
          <a:noFill/>
          <a:ln w="19050" cap="flat" cmpd="sng">
            <a:solidFill>
              <a:srgbClr val="FFFFEE"/>
            </a:solidFill>
            <a:prstDash val="solid"/>
            <a:round/>
            <a:headEnd type="none" w="med" len="med"/>
            <a:tailEnd type="none" w="med" len="med"/>
          </a:ln>
        </p:spPr>
      </p:cxnSp>
      <p:cxnSp>
        <p:nvCxnSpPr>
          <p:cNvPr id="151" name="Shape 151"/>
          <p:cNvCxnSpPr/>
          <p:nvPr/>
        </p:nvCxnSpPr>
        <p:spPr>
          <a:xfrm>
            <a:off x="6831488" y="2145221"/>
            <a:ext cx="407700" cy="429900"/>
          </a:xfrm>
          <a:prstGeom prst="straightConnector1">
            <a:avLst/>
          </a:prstGeom>
          <a:noFill/>
          <a:ln w="28575" cap="flat" cmpd="sng">
            <a:solidFill>
              <a:srgbClr val="FFFFEE"/>
            </a:solidFill>
            <a:prstDash val="solid"/>
            <a:round/>
            <a:headEnd type="none" w="med" len="med"/>
            <a:tailEnd type="none" w="med" len="med"/>
          </a:ln>
        </p:spPr>
      </p:cxnSp>
      <p:cxnSp>
        <p:nvCxnSpPr>
          <p:cNvPr id="152" name="Shape 152"/>
          <p:cNvCxnSpPr>
            <a:stCxn id="136" idx="2"/>
            <a:endCxn id="148" idx="0"/>
          </p:cNvCxnSpPr>
          <p:nvPr/>
        </p:nvCxnSpPr>
        <p:spPr>
          <a:xfrm flipH="1">
            <a:off x="6459438" y="2138321"/>
            <a:ext cx="339600" cy="443700"/>
          </a:xfrm>
          <a:prstGeom prst="straightConnector1">
            <a:avLst/>
          </a:prstGeom>
          <a:noFill/>
          <a:ln w="19050" cap="flat" cmpd="sng">
            <a:solidFill>
              <a:srgbClr val="FFFFEE"/>
            </a:solidFill>
            <a:prstDash val="solid"/>
            <a:round/>
            <a:headEnd type="none" w="med" len="med"/>
            <a:tailEnd type="none" w="med" len="med"/>
          </a:ln>
        </p:spPr>
      </p:cxnSp>
      <p:cxnSp>
        <p:nvCxnSpPr>
          <p:cNvPr id="153" name="Shape 153"/>
          <p:cNvCxnSpPr>
            <a:stCxn id="136" idx="2"/>
            <a:endCxn id="149" idx="0"/>
          </p:cNvCxnSpPr>
          <p:nvPr/>
        </p:nvCxnSpPr>
        <p:spPr>
          <a:xfrm flipH="1">
            <a:off x="5432238" y="2138321"/>
            <a:ext cx="1366800" cy="348000"/>
          </a:xfrm>
          <a:prstGeom prst="straightConnector1">
            <a:avLst/>
          </a:prstGeom>
          <a:noFill/>
          <a:ln w="19050" cap="flat" cmpd="sng">
            <a:solidFill>
              <a:srgbClr val="FFFFEE"/>
            </a:solidFill>
            <a:prstDash val="solid"/>
            <a:round/>
            <a:headEnd type="none" w="med" len="med"/>
            <a:tailEnd type="none" w="med" len="med"/>
          </a:ln>
        </p:spPr>
      </p:cxnSp>
      <p:pic>
        <p:nvPicPr>
          <p:cNvPr id="154" name="Shape 154"/>
          <p:cNvPicPr preferRelativeResize="0"/>
          <p:nvPr/>
        </p:nvPicPr>
        <p:blipFill>
          <a:blip r:embed="rId4">
            <a:alphaModFix/>
          </a:blip>
          <a:stretch>
            <a:fillRect/>
          </a:stretch>
        </p:blipFill>
        <p:spPr>
          <a:xfrm>
            <a:off x="1233750" y="2822777"/>
            <a:ext cx="835200" cy="1113576"/>
          </a:xfrm>
          <a:prstGeom prst="rect">
            <a:avLst/>
          </a:prstGeom>
          <a:noFill/>
          <a:ln w="9525" cap="flat" cmpd="sng">
            <a:solidFill>
              <a:schemeClr val="dk2"/>
            </a:solidFill>
            <a:prstDash val="solid"/>
            <a:round/>
            <a:headEnd type="none" w="sm" len="sm"/>
            <a:tailEnd type="none" w="sm" len="sm"/>
          </a:ln>
        </p:spPr>
      </p:pic>
      <p:pic>
        <p:nvPicPr>
          <p:cNvPr id="155" name="Shape 155"/>
          <p:cNvPicPr preferRelativeResize="0"/>
          <p:nvPr/>
        </p:nvPicPr>
        <p:blipFill>
          <a:blip r:embed="rId5">
            <a:alphaModFix/>
          </a:blip>
          <a:stretch>
            <a:fillRect/>
          </a:stretch>
        </p:blipFill>
        <p:spPr>
          <a:xfrm>
            <a:off x="76725" y="2856568"/>
            <a:ext cx="1062600" cy="909008"/>
          </a:xfrm>
          <a:prstGeom prst="rect">
            <a:avLst/>
          </a:prstGeom>
          <a:noFill/>
          <a:ln w="9525" cap="flat" cmpd="sng">
            <a:solidFill>
              <a:schemeClr val="dk2"/>
            </a:solidFill>
            <a:prstDash val="solid"/>
            <a:round/>
            <a:headEnd type="none" w="sm" len="sm"/>
            <a:tailEnd type="none" w="sm" len="sm"/>
          </a:ln>
        </p:spPr>
      </p:pic>
      <p:pic>
        <p:nvPicPr>
          <p:cNvPr id="156" name="Shape 156"/>
          <p:cNvPicPr preferRelativeResize="0"/>
          <p:nvPr/>
        </p:nvPicPr>
        <p:blipFill>
          <a:blip r:embed="rId6">
            <a:alphaModFix/>
          </a:blip>
          <a:stretch>
            <a:fillRect/>
          </a:stretch>
        </p:blipFill>
        <p:spPr>
          <a:xfrm flipH="1">
            <a:off x="2237301" y="2822775"/>
            <a:ext cx="1023162" cy="763100"/>
          </a:xfrm>
          <a:prstGeom prst="rect">
            <a:avLst/>
          </a:prstGeom>
          <a:noFill/>
          <a:ln w="9525" cap="flat" cmpd="sng">
            <a:solidFill>
              <a:schemeClr val="dk2"/>
            </a:solidFill>
            <a:prstDash val="solid"/>
            <a:round/>
            <a:headEnd type="none" w="sm" len="sm"/>
            <a:tailEnd type="none" w="sm" len="sm"/>
          </a:ln>
        </p:spPr>
      </p:pic>
      <p:pic>
        <p:nvPicPr>
          <p:cNvPr id="157" name="Shape 157"/>
          <p:cNvPicPr preferRelativeResize="0"/>
          <p:nvPr/>
        </p:nvPicPr>
        <p:blipFill>
          <a:blip r:embed="rId7">
            <a:alphaModFix/>
          </a:blip>
          <a:stretch>
            <a:fillRect/>
          </a:stretch>
        </p:blipFill>
        <p:spPr>
          <a:xfrm>
            <a:off x="6065737" y="3014163"/>
            <a:ext cx="920400" cy="690295"/>
          </a:xfrm>
          <a:prstGeom prst="rect">
            <a:avLst/>
          </a:prstGeom>
          <a:noFill/>
          <a:ln w="9525" cap="flat" cmpd="sng">
            <a:solidFill>
              <a:schemeClr val="dk2"/>
            </a:solidFill>
            <a:prstDash val="solid"/>
            <a:round/>
            <a:headEnd type="none" w="sm" len="sm"/>
            <a:tailEnd type="none" w="sm" len="sm"/>
          </a:ln>
        </p:spPr>
      </p:pic>
      <p:pic>
        <p:nvPicPr>
          <p:cNvPr id="158" name="Shape 158"/>
          <p:cNvPicPr preferRelativeResize="0"/>
          <p:nvPr/>
        </p:nvPicPr>
        <p:blipFill>
          <a:blip r:embed="rId8">
            <a:alphaModFix/>
          </a:blip>
          <a:stretch>
            <a:fillRect/>
          </a:stretch>
        </p:blipFill>
        <p:spPr>
          <a:xfrm>
            <a:off x="7156877" y="3007675"/>
            <a:ext cx="960074" cy="640050"/>
          </a:xfrm>
          <a:prstGeom prst="rect">
            <a:avLst/>
          </a:prstGeom>
          <a:noFill/>
          <a:ln w="9525" cap="flat" cmpd="sng">
            <a:solidFill>
              <a:schemeClr val="dk2"/>
            </a:solidFill>
            <a:prstDash val="solid"/>
            <a:round/>
            <a:headEnd type="none" w="sm" len="sm"/>
            <a:tailEnd type="none" w="sm" len="sm"/>
          </a:ln>
        </p:spPr>
      </p:pic>
      <p:pic>
        <p:nvPicPr>
          <p:cNvPr id="159" name="Shape 159"/>
          <p:cNvPicPr preferRelativeResize="0"/>
          <p:nvPr/>
        </p:nvPicPr>
        <p:blipFill>
          <a:blip r:embed="rId9">
            <a:alphaModFix/>
          </a:blip>
          <a:stretch>
            <a:fillRect/>
          </a:stretch>
        </p:blipFill>
        <p:spPr>
          <a:xfrm>
            <a:off x="7751411" y="1489375"/>
            <a:ext cx="1144092" cy="763101"/>
          </a:xfrm>
          <a:prstGeom prst="rect">
            <a:avLst/>
          </a:prstGeom>
          <a:noFill/>
          <a:ln w="9525" cap="flat" cmpd="sng">
            <a:solidFill>
              <a:schemeClr val="dk2"/>
            </a:solidFill>
            <a:prstDash val="solid"/>
            <a:round/>
            <a:headEnd type="none" w="sm" len="sm"/>
            <a:tailEnd type="none" w="sm" len="sm"/>
          </a:ln>
        </p:spPr>
      </p:pic>
      <p:pic>
        <p:nvPicPr>
          <p:cNvPr id="160" name="Shape 160"/>
          <p:cNvPicPr preferRelativeResize="0"/>
          <p:nvPr/>
        </p:nvPicPr>
        <p:blipFill>
          <a:blip r:embed="rId10">
            <a:alphaModFix/>
          </a:blip>
          <a:stretch>
            <a:fillRect/>
          </a:stretch>
        </p:blipFill>
        <p:spPr>
          <a:xfrm>
            <a:off x="4871800" y="2956800"/>
            <a:ext cx="1023175" cy="767358"/>
          </a:xfrm>
          <a:prstGeom prst="rect">
            <a:avLst/>
          </a:prstGeom>
          <a:noFill/>
          <a:ln w="9525" cap="flat" cmpd="sng">
            <a:solidFill>
              <a:schemeClr val="dk2"/>
            </a:solidFill>
            <a:prstDash val="solid"/>
            <a:round/>
            <a:headEnd type="none" w="sm" len="sm"/>
            <a:tailEnd type="none" w="sm" len="sm"/>
          </a:ln>
        </p:spPr>
      </p:pic>
      <p:cxnSp>
        <p:nvCxnSpPr>
          <p:cNvPr id="161" name="Shape 161"/>
          <p:cNvCxnSpPr>
            <a:stCxn id="139" idx="3"/>
            <a:endCxn id="138" idx="1"/>
          </p:cNvCxnSpPr>
          <p:nvPr/>
        </p:nvCxnSpPr>
        <p:spPr>
          <a:xfrm>
            <a:off x="1721488" y="1960775"/>
            <a:ext cx="291000" cy="0"/>
          </a:xfrm>
          <a:prstGeom prst="straightConnector1">
            <a:avLst/>
          </a:prstGeom>
          <a:noFill/>
          <a:ln w="28575" cap="flat" cmpd="sng">
            <a:solidFill>
              <a:srgbClr val="FFFFFF"/>
            </a:solidFill>
            <a:prstDash val="solid"/>
            <a:round/>
            <a:headEnd type="none" w="med" len="med"/>
            <a:tailEnd type="none" w="med" len="med"/>
          </a:ln>
        </p:spPr>
      </p:cxnSp>
      <p:sp>
        <p:nvSpPr>
          <p:cNvPr id="162" name="Shape 162"/>
          <p:cNvSpPr txBox="1"/>
          <p:nvPr/>
        </p:nvSpPr>
        <p:spPr>
          <a:xfrm>
            <a:off x="3788388" y="1792575"/>
            <a:ext cx="544800" cy="336300"/>
          </a:xfrm>
          <a:prstGeom prst="rect">
            <a:avLst/>
          </a:prstGeom>
          <a:solidFill>
            <a:srgbClr val="00FF00"/>
          </a:solidFill>
          <a:ln w="9525" cap="flat" cmpd="sng">
            <a:solidFill>
              <a:srgbClr val="FFFF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latin typeface="Caveat"/>
                <a:ea typeface="Caveat"/>
                <a:cs typeface="Caveat"/>
                <a:sym typeface="Caveat"/>
              </a:rPr>
              <a:t>SILK</a:t>
            </a:r>
            <a:endParaRPr sz="1200" b="1">
              <a:latin typeface="Caveat"/>
              <a:ea typeface="Caveat"/>
              <a:cs typeface="Caveat"/>
              <a:sym typeface="Caveat"/>
            </a:endParaRPr>
          </a:p>
        </p:txBody>
      </p:sp>
      <p:cxnSp>
        <p:nvCxnSpPr>
          <p:cNvPr id="163" name="Shape 163"/>
          <p:cNvCxnSpPr>
            <a:stCxn id="162" idx="1"/>
            <a:endCxn id="138" idx="3"/>
          </p:cNvCxnSpPr>
          <p:nvPr/>
        </p:nvCxnSpPr>
        <p:spPr>
          <a:xfrm rot="10800000">
            <a:off x="3497388" y="1960725"/>
            <a:ext cx="291000" cy="0"/>
          </a:xfrm>
          <a:prstGeom prst="straightConnector1">
            <a:avLst/>
          </a:prstGeom>
          <a:noFill/>
          <a:ln w="28575" cap="flat" cmpd="sng">
            <a:solidFill>
              <a:srgbClr val="FFFFFF"/>
            </a:solidFill>
            <a:prstDash val="solid"/>
            <a:round/>
            <a:headEnd type="none" w="med" len="med"/>
            <a:tailEnd type="none" w="med" len="med"/>
          </a:ln>
        </p:spPr>
      </p:cxnSp>
      <p:pic>
        <p:nvPicPr>
          <p:cNvPr id="164" name="Shape 164"/>
          <p:cNvPicPr preferRelativeResize="0"/>
          <p:nvPr/>
        </p:nvPicPr>
        <p:blipFill rotWithShape="1">
          <a:blip r:embed="rId11">
            <a:alphaModFix/>
          </a:blip>
          <a:srcRect t="5229" b="6881"/>
          <a:stretch/>
        </p:blipFill>
        <p:spPr>
          <a:xfrm>
            <a:off x="3462525" y="2219963"/>
            <a:ext cx="1144100" cy="703578"/>
          </a:xfrm>
          <a:prstGeom prst="rect">
            <a:avLst/>
          </a:prstGeom>
          <a:noFill/>
          <a:ln w="9525" cap="flat" cmpd="sng">
            <a:solidFill>
              <a:schemeClr val="dk2"/>
            </a:solidFill>
            <a:prstDash val="solid"/>
            <a:round/>
            <a:headEnd type="none" w="sm" len="sm"/>
            <a:tailEnd type="none" w="sm" len="sm"/>
          </a:ln>
        </p:spPr>
      </p:pic>
      <p:sp>
        <p:nvSpPr>
          <p:cNvPr id="35"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solidFill>
                  <a:schemeClr val="bg1"/>
                </a:solidFill>
                <a:latin typeface="Caveat"/>
                <a:ea typeface="Caveat"/>
                <a:cs typeface="Caveat"/>
                <a:sym typeface="Caveat"/>
              </a:rPr>
              <a:t>eTwinning</a:t>
            </a:r>
            <a:r>
              <a:rPr lang="en-GB" sz="1200" dirty="0">
                <a:solidFill>
                  <a:schemeClr val="bg1"/>
                </a:solidFill>
                <a:latin typeface="Caveat"/>
                <a:ea typeface="Caveat"/>
                <a:cs typeface="Caveat"/>
                <a:sym typeface="Caveat"/>
              </a:rPr>
              <a:t> project “Textile fibres: chemistry, fashion, tradition” , 2018</a:t>
            </a:r>
            <a:endParaRPr sz="1200" dirty="0">
              <a:solidFill>
                <a:schemeClr val="bg1"/>
              </a:solidFill>
              <a:latin typeface="Caveat"/>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cxnSp>
        <p:nvCxnSpPr>
          <p:cNvPr id="170" name="Shape 170"/>
          <p:cNvCxnSpPr>
            <a:stCxn id="171" idx="2"/>
            <a:endCxn id="171" idx="2"/>
          </p:cNvCxnSpPr>
          <p:nvPr/>
        </p:nvCxnSpPr>
        <p:spPr>
          <a:xfrm>
            <a:off x="-1661675" y="4646613"/>
            <a:ext cx="0" cy="0"/>
          </a:xfrm>
          <a:prstGeom prst="straightConnector1">
            <a:avLst/>
          </a:prstGeom>
          <a:noFill/>
          <a:ln w="9525" cap="flat" cmpd="sng">
            <a:solidFill>
              <a:srgbClr val="FFFFEE"/>
            </a:solidFill>
            <a:prstDash val="solid"/>
            <a:round/>
            <a:headEnd type="none" w="med" len="med"/>
            <a:tailEnd type="none" w="med" len="med"/>
          </a:ln>
        </p:spPr>
      </p:cxnSp>
      <p:cxnSp>
        <p:nvCxnSpPr>
          <p:cNvPr id="172" name="Shape 172"/>
          <p:cNvCxnSpPr>
            <a:stCxn id="171" idx="2"/>
            <a:endCxn id="171" idx="2"/>
          </p:cNvCxnSpPr>
          <p:nvPr/>
        </p:nvCxnSpPr>
        <p:spPr>
          <a:xfrm>
            <a:off x="-1661675" y="4646613"/>
            <a:ext cx="0" cy="0"/>
          </a:xfrm>
          <a:prstGeom prst="straightConnector1">
            <a:avLst/>
          </a:prstGeom>
          <a:noFill/>
          <a:ln w="9525" cap="flat" cmpd="sng">
            <a:solidFill>
              <a:srgbClr val="FFFFEE"/>
            </a:solidFill>
            <a:prstDash val="solid"/>
            <a:round/>
            <a:headEnd type="none" w="med" len="med"/>
            <a:tailEnd type="none" w="med" len="med"/>
          </a:ln>
        </p:spPr>
      </p:cxnSp>
      <p:sp>
        <p:nvSpPr>
          <p:cNvPr id="173" name="Shape 173"/>
          <p:cNvSpPr/>
          <p:nvPr/>
        </p:nvSpPr>
        <p:spPr>
          <a:xfrm>
            <a:off x="3362003" y="887100"/>
            <a:ext cx="2199000" cy="4425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aveat"/>
                <a:ea typeface="Caveat"/>
                <a:cs typeface="Caveat"/>
                <a:sym typeface="Caveat"/>
              </a:rPr>
              <a:t>MAN MADE FIBRES</a:t>
            </a:r>
            <a:endParaRPr b="1">
              <a:solidFill>
                <a:srgbClr val="FFFFFF"/>
              </a:solidFill>
              <a:latin typeface="Caveat"/>
              <a:ea typeface="Caveat"/>
              <a:cs typeface="Caveat"/>
              <a:sym typeface="Caveat"/>
            </a:endParaRPr>
          </a:p>
        </p:txBody>
      </p:sp>
      <p:sp>
        <p:nvSpPr>
          <p:cNvPr id="174" name="Shape 174"/>
          <p:cNvSpPr/>
          <p:nvPr/>
        </p:nvSpPr>
        <p:spPr>
          <a:xfrm>
            <a:off x="6067790" y="1868126"/>
            <a:ext cx="1538100" cy="4425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aveat"/>
                <a:ea typeface="Caveat"/>
                <a:cs typeface="Caveat"/>
                <a:sym typeface="Caveat"/>
              </a:rPr>
              <a:t>SYNTHETICS FIBRES</a:t>
            </a:r>
            <a:endParaRPr b="1">
              <a:solidFill>
                <a:srgbClr val="FFFFFF"/>
              </a:solidFill>
              <a:latin typeface="Caveat"/>
              <a:ea typeface="Caveat"/>
              <a:cs typeface="Caveat"/>
              <a:sym typeface="Caveat"/>
            </a:endParaRPr>
          </a:p>
        </p:txBody>
      </p:sp>
      <p:sp>
        <p:nvSpPr>
          <p:cNvPr id="175" name="Shape 175"/>
          <p:cNvSpPr/>
          <p:nvPr/>
        </p:nvSpPr>
        <p:spPr>
          <a:xfrm>
            <a:off x="722497" y="1832476"/>
            <a:ext cx="1538100" cy="4425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aveat"/>
                <a:ea typeface="Caveat"/>
                <a:cs typeface="Caveat"/>
                <a:sym typeface="Caveat"/>
              </a:rPr>
              <a:t>ARTIFICIAL FIBRES</a:t>
            </a:r>
            <a:endParaRPr b="1">
              <a:solidFill>
                <a:srgbClr val="FFFFFF"/>
              </a:solidFill>
              <a:latin typeface="Caveat"/>
              <a:ea typeface="Caveat"/>
              <a:cs typeface="Caveat"/>
              <a:sym typeface="Caveat"/>
            </a:endParaRPr>
          </a:p>
        </p:txBody>
      </p:sp>
      <p:sp>
        <p:nvSpPr>
          <p:cNvPr id="176" name="Shape 176"/>
          <p:cNvSpPr/>
          <p:nvPr/>
        </p:nvSpPr>
        <p:spPr>
          <a:xfrm>
            <a:off x="110500" y="3088400"/>
            <a:ext cx="1103100" cy="3069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ACETATE </a:t>
            </a:r>
            <a:endParaRPr sz="1200" b="1">
              <a:solidFill>
                <a:srgbClr val="FFFFFF"/>
              </a:solidFill>
              <a:latin typeface="Caveat"/>
              <a:ea typeface="Caveat"/>
              <a:cs typeface="Caveat"/>
              <a:sym typeface="Caveat"/>
            </a:endParaRPr>
          </a:p>
        </p:txBody>
      </p:sp>
      <p:sp>
        <p:nvSpPr>
          <p:cNvPr id="177" name="Shape 177"/>
          <p:cNvSpPr/>
          <p:nvPr/>
        </p:nvSpPr>
        <p:spPr>
          <a:xfrm>
            <a:off x="1088800" y="3437525"/>
            <a:ext cx="1054800" cy="3069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RAYON</a:t>
            </a:r>
            <a:endParaRPr sz="1200" b="1">
              <a:solidFill>
                <a:srgbClr val="FFFFFF"/>
              </a:solidFill>
              <a:latin typeface="Caveat"/>
              <a:ea typeface="Caveat"/>
              <a:cs typeface="Caveat"/>
              <a:sym typeface="Caveat"/>
            </a:endParaRPr>
          </a:p>
        </p:txBody>
      </p:sp>
      <p:sp>
        <p:nvSpPr>
          <p:cNvPr id="178" name="Shape 178"/>
          <p:cNvSpPr/>
          <p:nvPr/>
        </p:nvSpPr>
        <p:spPr>
          <a:xfrm>
            <a:off x="5081225" y="3142625"/>
            <a:ext cx="1293300" cy="3069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POLYESTER </a:t>
            </a:r>
            <a:endParaRPr sz="1200" b="1">
              <a:solidFill>
                <a:srgbClr val="FFFFFF"/>
              </a:solidFill>
              <a:latin typeface="Caveat"/>
              <a:ea typeface="Caveat"/>
              <a:cs typeface="Caveat"/>
              <a:sym typeface="Caveat"/>
            </a:endParaRPr>
          </a:p>
        </p:txBody>
      </p:sp>
      <p:sp>
        <p:nvSpPr>
          <p:cNvPr id="179" name="Shape 179"/>
          <p:cNvSpPr/>
          <p:nvPr/>
        </p:nvSpPr>
        <p:spPr>
          <a:xfrm>
            <a:off x="7502275" y="3113450"/>
            <a:ext cx="1206600" cy="3360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POLYAMIDE</a:t>
            </a:r>
            <a:endParaRPr sz="1200" b="1">
              <a:solidFill>
                <a:srgbClr val="FFFFFF"/>
              </a:solidFill>
              <a:latin typeface="Caveat"/>
              <a:ea typeface="Caveat"/>
              <a:cs typeface="Caveat"/>
              <a:sym typeface="Caveat"/>
            </a:endParaRPr>
          </a:p>
          <a:p>
            <a:pPr marL="0" lvl="0" indent="0" algn="ctr" rtl="0">
              <a:spcBef>
                <a:spcPts val="0"/>
              </a:spcBef>
              <a:spcAft>
                <a:spcPts val="0"/>
              </a:spcAft>
              <a:buNone/>
            </a:pPr>
            <a:r>
              <a:rPr lang="en-GB" sz="1200" b="1">
                <a:solidFill>
                  <a:srgbClr val="FFFFFF"/>
                </a:solidFill>
                <a:latin typeface="Caveat"/>
                <a:ea typeface="Caveat"/>
                <a:cs typeface="Caveat"/>
                <a:sym typeface="Caveat"/>
              </a:rPr>
              <a:t>(nylon) </a:t>
            </a:r>
            <a:endParaRPr sz="1200" b="1">
              <a:solidFill>
                <a:srgbClr val="FFFFFF"/>
              </a:solidFill>
              <a:latin typeface="Caveat"/>
              <a:ea typeface="Caveat"/>
              <a:cs typeface="Caveat"/>
              <a:sym typeface="Caveat"/>
            </a:endParaRPr>
          </a:p>
        </p:txBody>
      </p:sp>
      <p:sp>
        <p:nvSpPr>
          <p:cNvPr id="180" name="Shape 180"/>
          <p:cNvSpPr/>
          <p:nvPr/>
        </p:nvSpPr>
        <p:spPr>
          <a:xfrm>
            <a:off x="3436050" y="1516500"/>
            <a:ext cx="2025000" cy="3516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fibres that are not naturally  present in nature </a:t>
            </a:r>
            <a:endParaRPr sz="1200" b="1">
              <a:solidFill>
                <a:srgbClr val="FFFFFF"/>
              </a:solidFill>
              <a:latin typeface="Caveat"/>
              <a:ea typeface="Caveat"/>
              <a:cs typeface="Caveat"/>
              <a:sym typeface="Caveat"/>
            </a:endParaRPr>
          </a:p>
        </p:txBody>
      </p:sp>
      <p:cxnSp>
        <p:nvCxnSpPr>
          <p:cNvPr id="181" name="Shape 181"/>
          <p:cNvCxnSpPr>
            <a:stCxn id="180" idx="3"/>
            <a:endCxn id="174" idx="0"/>
          </p:cNvCxnSpPr>
          <p:nvPr/>
        </p:nvCxnSpPr>
        <p:spPr>
          <a:xfrm>
            <a:off x="5461050" y="1692300"/>
            <a:ext cx="1375800" cy="175800"/>
          </a:xfrm>
          <a:prstGeom prst="bentConnector2">
            <a:avLst/>
          </a:prstGeom>
          <a:noFill/>
          <a:ln w="28575" cap="flat" cmpd="sng">
            <a:solidFill>
              <a:srgbClr val="FFFFFF"/>
            </a:solidFill>
            <a:prstDash val="solid"/>
            <a:round/>
            <a:headEnd type="none" w="med" len="med"/>
            <a:tailEnd type="none" w="med" len="med"/>
          </a:ln>
        </p:spPr>
      </p:cxnSp>
      <p:cxnSp>
        <p:nvCxnSpPr>
          <p:cNvPr id="182" name="Shape 182"/>
          <p:cNvCxnSpPr>
            <a:stCxn id="173" idx="2"/>
            <a:endCxn id="180" idx="0"/>
          </p:cNvCxnSpPr>
          <p:nvPr/>
        </p:nvCxnSpPr>
        <p:spPr>
          <a:xfrm flipH="1">
            <a:off x="4448603" y="1329600"/>
            <a:ext cx="12900" cy="186900"/>
          </a:xfrm>
          <a:prstGeom prst="straightConnector1">
            <a:avLst/>
          </a:prstGeom>
          <a:noFill/>
          <a:ln w="28575" cap="flat" cmpd="sng">
            <a:solidFill>
              <a:srgbClr val="FFFFFF"/>
            </a:solidFill>
            <a:prstDash val="solid"/>
            <a:round/>
            <a:headEnd type="none" w="med" len="med"/>
            <a:tailEnd type="none" w="med" len="med"/>
          </a:ln>
        </p:spPr>
      </p:cxnSp>
      <p:sp>
        <p:nvSpPr>
          <p:cNvPr id="183" name="Shape 183"/>
          <p:cNvSpPr/>
          <p:nvPr/>
        </p:nvSpPr>
        <p:spPr>
          <a:xfrm>
            <a:off x="662050" y="2413750"/>
            <a:ext cx="1899000" cy="4425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MODIFIED NATURAL POLYMERS  (e.g. cellulose)</a:t>
            </a:r>
            <a:endParaRPr sz="1200" b="1">
              <a:solidFill>
                <a:srgbClr val="FFFFFF"/>
              </a:solidFill>
              <a:latin typeface="Caveat"/>
              <a:ea typeface="Caveat"/>
              <a:cs typeface="Caveat"/>
              <a:sym typeface="Caveat"/>
            </a:endParaRPr>
          </a:p>
        </p:txBody>
      </p:sp>
      <p:sp>
        <p:nvSpPr>
          <p:cNvPr id="184" name="Shape 184"/>
          <p:cNvSpPr/>
          <p:nvPr/>
        </p:nvSpPr>
        <p:spPr>
          <a:xfrm>
            <a:off x="6011325" y="2475100"/>
            <a:ext cx="1742700" cy="4425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OFTEN OBTAINED FROM PETROLEUM DERIVATES </a:t>
            </a:r>
            <a:endParaRPr sz="1200" b="1">
              <a:solidFill>
                <a:srgbClr val="FFFFFF"/>
              </a:solidFill>
              <a:latin typeface="Caveat"/>
              <a:ea typeface="Caveat"/>
              <a:cs typeface="Caveat"/>
              <a:sym typeface="Caveat"/>
            </a:endParaRPr>
          </a:p>
        </p:txBody>
      </p:sp>
      <p:sp>
        <p:nvSpPr>
          <p:cNvPr id="185" name="Shape 185"/>
          <p:cNvSpPr/>
          <p:nvPr/>
        </p:nvSpPr>
        <p:spPr>
          <a:xfrm>
            <a:off x="1769488" y="3088400"/>
            <a:ext cx="1014000" cy="3069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VISCOSE</a:t>
            </a:r>
            <a:endParaRPr sz="1200" b="1">
              <a:solidFill>
                <a:srgbClr val="FFFFFF"/>
              </a:solidFill>
              <a:latin typeface="Caveat"/>
              <a:ea typeface="Caveat"/>
              <a:cs typeface="Caveat"/>
              <a:sym typeface="Caveat"/>
            </a:endParaRPr>
          </a:p>
        </p:txBody>
      </p:sp>
      <p:cxnSp>
        <p:nvCxnSpPr>
          <p:cNvPr id="186" name="Shape 186"/>
          <p:cNvCxnSpPr>
            <a:stCxn id="175" idx="0"/>
            <a:endCxn id="180" idx="1"/>
          </p:cNvCxnSpPr>
          <p:nvPr/>
        </p:nvCxnSpPr>
        <p:spPr>
          <a:xfrm rot="-5400000">
            <a:off x="2393797" y="790126"/>
            <a:ext cx="140100" cy="1944600"/>
          </a:xfrm>
          <a:prstGeom prst="bentConnector2">
            <a:avLst/>
          </a:prstGeom>
          <a:noFill/>
          <a:ln w="28575" cap="flat" cmpd="sng">
            <a:solidFill>
              <a:srgbClr val="F3F3F3"/>
            </a:solidFill>
            <a:prstDash val="solid"/>
            <a:round/>
            <a:headEnd type="none" w="med" len="med"/>
            <a:tailEnd type="none" w="med" len="med"/>
          </a:ln>
        </p:spPr>
      </p:cxnSp>
      <p:cxnSp>
        <p:nvCxnSpPr>
          <p:cNvPr id="187" name="Shape 187"/>
          <p:cNvCxnSpPr>
            <a:endCxn id="183" idx="0"/>
          </p:cNvCxnSpPr>
          <p:nvPr/>
        </p:nvCxnSpPr>
        <p:spPr>
          <a:xfrm>
            <a:off x="1611550" y="2274850"/>
            <a:ext cx="0" cy="138900"/>
          </a:xfrm>
          <a:prstGeom prst="straightConnector1">
            <a:avLst/>
          </a:prstGeom>
          <a:noFill/>
          <a:ln w="28575" cap="flat" cmpd="sng">
            <a:solidFill>
              <a:srgbClr val="F3F3F3"/>
            </a:solidFill>
            <a:prstDash val="solid"/>
            <a:round/>
            <a:headEnd type="none" w="med" len="med"/>
            <a:tailEnd type="none" w="med" len="med"/>
          </a:ln>
        </p:spPr>
      </p:cxnSp>
      <p:cxnSp>
        <p:nvCxnSpPr>
          <p:cNvPr id="188" name="Shape 188"/>
          <p:cNvCxnSpPr>
            <a:stCxn id="183" idx="2"/>
            <a:endCxn id="177" idx="0"/>
          </p:cNvCxnSpPr>
          <p:nvPr/>
        </p:nvCxnSpPr>
        <p:spPr>
          <a:xfrm>
            <a:off x="1611550" y="2856250"/>
            <a:ext cx="4500" cy="581400"/>
          </a:xfrm>
          <a:prstGeom prst="straightConnector1">
            <a:avLst/>
          </a:prstGeom>
          <a:noFill/>
          <a:ln w="28575" cap="flat" cmpd="sng">
            <a:solidFill>
              <a:srgbClr val="F3F3F3"/>
            </a:solidFill>
            <a:prstDash val="solid"/>
            <a:round/>
            <a:headEnd type="none" w="med" len="med"/>
            <a:tailEnd type="none" w="med" len="med"/>
          </a:ln>
        </p:spPr>
      </p:cxnSp>
      <p:cxnSp>
        <p:nvCxnSpPr>
          <p:cNvPr id="189" name="Shape 189"/>
          <p:cNvCxnSpPr>
            <a:stCxn id="183" idx="2"/>
            <a:endCxn id="185" idx="0"/>
          </p:cNvCxnSpPr>
          <p:nvPr/>
        </p:nvCxnSpPr>
        <p:spPr>
          <a:xfrm>
            <a:off x="1611550" y="2856250"/>
            <a:ext cx="664800" cy="232200"/>
          </a:xfrm>
          <a:prstGeom prst="straightConnector1">
            <a:avLst/>
          </a:prstGeom>
          <a:noFill/>
          <a:ln w="28575" cap="flat" cmpd="sng">
            <a:solidFill>
              <a:srgbClr val="F3F3F3"/>
            </a:solidFill>
            <a:prstDash val="solid"/>
            <a:round/>
            <a:headEnd type="none" w="med" len="med"/>
            <a:tailEnd type="none" w="med" len="med"/>
          </a:ln>
        </p:spPr>
      </p:cxnSp>
      <p:cxnSp>
        <p:nvCxnSpPr>
          <p:cNvPr id="190" name="Shape 190"/>
          <p:cNvCxnSpPr>
            <a:stCxn id="183" idx="2"/>
            <a:endCxn id="176" idx="0"/>
          </p:cNvCxnSpPr>
          <p:nvPr/>
        </p:nvCxnSpPr>
        <p:spPr>
          <a:xfrm flipH="1">
            <a:off x="662050" y="2856250"/>
            <a:ext cx="949500" cy="232200"/>
          </a:xfrm>
          <a:prstGeom prst="straightConnector1">
            <a:avLst/>
          </a:prstGeom>
          <a:noFill/>
          <a:ln w="28575" cap="flat" cmpd="sng">
            <a:solidFill>
              <a:srgbClr val="F3F3F3"/>
            </a:solidFill>
            <a:prstDash val="solid"/>
            <a:round/>
            <a:headEnd type="none" w="med" len="med"/>
            <a:tailEnd type="none" w="med" len="med"/>
          </a:ln>
        </p:spPr>
      </p:cxnSp>
      <p:sp>
        <p:nvSpPr>
          <p:cNvPr id="191" name="Shape 191"/>
          <p:cNvSpPr/>
          <p:nvPr/>
        </p:nvSpPr>
        <p:spPr>
          <a:xfrm>
            <a:off x="6285300" y="3524575"/>
            <a:ext cx="1103100" cy="3069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Caveat"/>
                <a:ea typeface="Caveat"/>
                <a:cs typeface="Caveat"/>
                <a:sym typeface="Caveat"/>
              </a:rPr>
              <a:t>ACRYLIC</a:t>
            </a:r>
            <a:endParaRPr sz="1200" b="1">
              <a:solidFill>
                <a:srgbClr val="FFFFFF"/>
              </a:solidFill>
              <a:latin typeface="Caveat"/>
              <a:ea typeface="Caveat"/>
              <a:cs typeface="Caveat"/>
              <a:sym typeface="Caveat"/>
            </a:endParaRPr>
          </a:p>
        </p:txBody>
      </p:sp>
      <p:cxnSp>
        <p:nvCxnSpPr>
          <p:cNvPr id="192" name="Shape 192"/>
          <p:cNvCxnSpPr>
            <a:stCxn id="184" idx="2"/>
            <a:endCxn id="178" idx="0"/>
          </p:cNvCxnSpPr>
          <p:nvPr/>
        </p:nvCxnSpPr>
        <p:spPr>
          <a:xfrm flipH="1">
            <a:off x="5727975" y="2917600"/>
            <a:ext cx="1154700" cy="225000"/>
          </a:xfrm>
          <a:prstGeom prst="straightConnector1">
            <a:avLst/>
          </a:prstGeom>
          <a:noFill/>
          <a:ln w="28575" cap="flat" cmpd="sng">
            <a:solidFill>
              <a:srgbClr val="F3F3F3"/>
            </a:solidFill>
            <a:prstDash val="solid"/>
            <a:round/>
            <a:headEnd type="none" w="med" len="med"/>
            <a:tailEnd type="none" w="med" len="med"/>
          </a:ln>
        </p:spPr>
      </p:cxnSp>
      <p:cxnSp>
        <p:nvCxnSpPr>
          <p:cNvPr id="193" name="Shape 193"/>
          <p:cNvCxnSpPr>
            <a:stCxn id="184" idx="2"/>
            <a:endCxn id="191" idx="0"/>
          </p:cNvCxnSpPr>
          <p:nvPr/>
        </p:nvCxnSpPr>
        <p:spPr>
          <a:xfrm flipH="1">
            <a:off x="6836775" y="2917600"/>
            <a:ext cx="45900" cy="606900"/>
          </a:xfrm>
          <a:prstGeom prst="straightConnector1">
            <a:avLst/>
          </a:prstGeom>
          <a:noFill/>
          <a:ln w="28575" cap="flat" cmpd="sng">
            <a:solidFill>
              <a:srgbClr val="F3F3F3"/>
            </a:solidFill>
            <a:prstDash val="solid"/>
            <a:round/>
            <a:headEnd type="none" w="med" len="med"/>
            <a:tailEnd type="none" w="med" len="med"/>
          </a:ln>
        </p:spPr>
      </p:cxnSp>
      <p:cxnSp>
        <p:nvCxnSpPr>
          <p:cNvPr id="194" name="Shape 194"/>
          <p:cNvCxnSpPr>
            <a:stCxn id="184" idx="2"/>
            <a:endCxn id="179" idx="0"/>
          </p:cNvCxnSpPr>
          <p:nvPr/>
        </p:nvCxnSpPr>
        <p:spPr>
          <a:xfrm>
            <a:off x="6882675" y="2917600"/>
            <a:ext cx="1222800" cy="195900"/>
          </a:xfrm>
          <a:prstGeom prst="straightConnector1">
            <a:avLst/>
          </a:prstGeom>
          <a:noFill/>
          <a:ln w="28575" cap="flat" cmpd="sng">
            <a:solidFill>
              <a:srgbClr val="F3F3F3"/>
            </a:solidFill>
            <a:prstDash val="solid"/>
            <a:round/>
            <a:headEnd type="none" w="med" len="med"/>
            <a:tailEnd type="none" w="med" len="med"/>
          </a:ln>
        </p:spPr>
      </p:cxnSp>
      <p:cxnSp>
        <p:nvCxnSpPr>
          <p:cNvPr id="195" name="Shape 195"/>
          <p:cNvCxnSpPr>
            <a:endCxn id="184" idx="0"/>
          </p:cNvCxnSpPr>
          <p:nvPr/>
        </p:nvCxnSpPr>
        <p:spPr>
          <a:xfrm flipH="1">
            <a:off x="6882675" y="2319400"/>
            <a:ext cx="12600" cy="155700"/>
          </a:xfrm>
          <a:prstGeom prst="straightConnector1">
            <a:avLst/>
          </a:prstGeom>
          <a:noFill/>
          <a:ln w="28575" cap="flat" cmpd="sng">
            <a:solidFill>
              <a:srgbClr val="F3F3F3"/>
            </a:solidFill>
            <a:prstDash val="solid"/>
            <a:round/>
            <a:headEnd type="none" w="med" len="med"/>
            <a:tailEnd type="none" w="med" len="med"/>
          </a:ln>
        </p:spPr>
      </p:cxnSp>
      <p:sp>
        <p:nvSpPr>
          <p:cNvPr id="197" name="Shape 197"/>
          <p:cNvSpPr txBox="1"/>
          <p:nvPr/>
        </p:nvSpPr>
        <p:spPr>
          <a:xfrm>
            <a:off x="2279875" y="2175"/>
            <a:ext cx="4427700" cy="45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chemeClr val="lt2"/>
                </a:solidFill>
                <a:latin typeface="Caveat"/>
                <a:ea typeface="Caveat"/>
                <a:cs typeface="Caveat"/>
                <a:sym typeface="Caveat"/>
              </a:rPr>
              <a:t> 3. Classification in natural, man-made… and source</a:t>
            </a:r>
            <a:endParaRPr>
              <a:solidFill>
                <a:schemeClr val="lt2"/>
              </a:solidFill>
            </a:endParaRPr>
          </a:p>
        </p:txBody>
      </p:sp>
      <p:sp>
        <p:nvSpPr>
          <p:cNvPr id="29"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solidFill>
                  <a:schemeClr val="bg1"/>
                </a:solidFill>
                <a:latin typeface="Caveat"/>
                <a:ea typeface="Caveat"/>
                <a:cs typeface="Caveat"/>
                <a:sym typeface="Caveat"/>
              </a:rPr>
              <a:t>eTwinning</a:t>
            </a:r>
            <a:r>
              <a:rPr lang="en-GB" sz="1200" dirty="0">
                <a:solidFill>
                  <a:schemeClr val="bg1"/>
                </a:solidFill>
                <a:latin typeface="Caveat"/>
                <a:ea typeface="Caveat"/>
                <a:cs typeface="Caveat"/>
                <a:sym typeface="Caveat"/>
              </a:rPr>
              <a:t> project “Textile fibres: chemistry, fashion, tradition” , 2018</a:t>
            </a:r>
            <a:endParaRPr sz="1200" dirty="0">
              <a:solidFill>
                <a:schemeClr val="bg1"/>
              </a:solidFill>
              <a:latin typeface="Caveat"/>
              <a:ea typeface="Caveat"/>
              <a:cs typeface="Caveat"/>
              <a:sym typeface="Cave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pic>
        <p:nvPicPr>
          <p:cNvPr id="203" name="Shape 203"/>
          <p:cNvPicPr preferRelativeResize="0"/>
          <p:nvPr/>
        </p:nvPicPr>
        <p:blipFill>
          <a:blip r:embed="rId4">
            <a:alphaModFix/>
          </a:blip>
          <a:stretch>
            <a:fillRect/>
          </a:stretch>
        </p:blipFill>
        <p:spPr>
          <a:xfrm>
            <a:off x="2013163" y="3709550"/>
            <a:ext cx="1208226" cy="1058226"/>
          </a:xfrm>
          <a:prstGeom prst="rect">
            <a:avLst/>
          </a:prstGeom>
          <a:noFill/>
          <a:ln w="9525" cap="flat" cmpd="sng">
            <a:solidFill>
              <a:schemeClr val="dk2"/>
            </a:solidFill>
            <a:prstDash val="solid"/>
            <a:round/>
            <a:headEnd type="none" w="sm" len="sm"/>
            <a:tailEnd type="none" w="sm" len="sm"/>
          </a:ln>
        </p:spPr>
      </p:pic>
      <p:pic>
        <p:nvPicPr>
          <p:cNvPr id="204" name="Shape 204"/>
          <p:cNvPicPr preferRelativeResize="0"/>
          <p:nvPr/>
        </p:nvPicPr>
        <p:blipFill>
          <a:blip r:embed="rId5">
            <a:alphaModFix/>
          </a:blip>
          <a:stretch>
            <a:fillRect/>
          </a:stretch>
        </p:blipFill>
        <p:spPr>
          <a:xfrm>
            <a:off x="6098920" y="3616545"/>
            <a:ext cx="1675425" cy="1114950"/>
          </a:xfrm>
          <a:prstGeom prst="rect">
            <a:avLst/>
          </a:prstGeom>
          <a:noFill/>
          <a:ln w="9525" cap="flat" cmpd="sng">
            <a:solidFill>
              <a:schemeClr val="dk2"/>
            </a:solidFill>
            <a:prstDash val="solid"/>
            <a:round/>
            <a:headEnd type="none" w="sm" len="sm"/>
            <a:tailEnd type="none" w="sm" len="sm"/>
          </a:ln>
        </p:spPr>
      </p:pic>
      <p:pic>
        <p:nvPicPr>
          <p:cNvPr id="205" name="Shape 205"/>
          <p:cNvPicPr preferRelativeResize="0"/>
          <p:nvPr/>
        </p:nvPicPr>
        <p:blipFill>
          <a:blip r:embed="rId6">
            <a:alphaModFix/>
          </a:blip>
          <a:stretch>
            <a:fillRect/>
          </a:stretch>
        </p:blipFill>
        <p:spPr>
          <a:xfrm>
            <a:off x="225675" y="1982788"/>
            <a:ext cx="1307500" cy="866554"/>
          </a:xfrm>
          <a:prstGeom prst="rect">
            <a:avLst/>
          </a:prstGeom>
          <a:noFill/>
          <a:ln w="9525" cap="flat" cmpd="sng">
            <a:solidFill>
              <a:schemeClr val="dk2"/>
            </a:solidFill>
            <a:prstDash val="solid"/>
            <a:round/>
            <a:headEnd type="none" w="sm" len="sm"/>
            <a:tailEnd type="none" w="sm" len="sm"/>
          </a:ln>
        </p:spPr>
      </p:pic>
      <p:pic>
        <p:nvPicPr>
          <p:cNvPr id="206" name="Shape 206"/>
          <p:cNvPicPr preferRelativeResize="0"/>
          <p:nvPr/>
        </p:nvPicPr>
        <p:blipFill>
          <a:blip r:embed="rId7">
            <a:alphaModFix/>
          </a:blip>
          <a:stretch>
            <a:fillRect/>
          </a:stretch>
        </p:blipFill>
        <p:spPr>
          <a:xfrm>
            <a:off x="7657687" y="1781000"/>
            <a:ext cx="1114926" cy="1114950"/>
          </a:xfrm>
          <a:prstGeom prst="rect">
            <a:avLst/>
          </a:prstGeom>
          <a:noFill/>
          <a:ln w="9525" cap="flat" cmpd="sng">
            <a:solidFill>
              <a:schemeClr val="dk2"/>
            </a:solidFill>
            <a:prstDash val="solid"/>
            <a:round/>
            <a:headEnd type="none" w="sm" len="sm"/>
            <a:tailEnd type="none" w="sm" len="sm"/>
          </a:ln>
        </p:spPr>
      </p:pic>
      <p:sp>
        <p:nvSpPr>
          <p:cNvPr id="207" name="Shape 207"/>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pic>
        <p:nvPicPr>
          <p:cNvPr id="208" name="Shape 208"/>
          <p:cNvPicPr preferRelativeResize="0"/>
          <p:nvPr/>
        </p:nvPicPr>
        <p:blipFill>
          <a:blip r:embed="rId8">
            <a:alphaModFix/>
          </a:blip>
          <a:stretch>
            <a:fillRect/>
          </a:stretch>
        </p:blipFill>
        <p:spPr>
          <a:xfrm>
            <a:off x="1822650" y="617950"/>
            <a:ext cx="5545526" cy="3717499"/>
          </a:xfrm>
          <a:prstGeom prst="rect">
            <a:avLst/>
          </a:prstGeom>
          <a:noFill/>
          <a:ln>
            <a:noFill/>
          </a:ln>
        </p:spPr>
      </p:pic>
      <p:sp>
        <p:nvSpPr>
          <p:cNvPr id="9"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4" name="Shape 214"/>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pic>
        <p:nvPicPr>
          <p:cNvPr id="215" name="Shape 215"/>
          <p:cNvPicPr preferRelativeResize="0"/>
          <p:nvPr/>
        </p:nvPicPr>
        <p:blipFill>
          <a:blip r:embed="rId4">
            <a:alphaModFix/>
          </a:blip>
          <a:stretch>
            <a:fillRect/>
          </a:stretch>
        </p:blipFill>
        <p:spPr>
          <a:xfrm>
            <a:off x="137900" y="1453813"/>
            <a:ext cx="4286061" cy="2235875"/>
          </a:xfrm>
          <a:prstGeom prst="rect">
            <a:avLst/>
          </a:prstGeom>
          <a:noFill/>
          <a:ln w="9525" cap="flat" cmpd="sng">
            <a:solidFill>
              <a:srgbClr val="0000FF"/>
            </a:solidFill>
            <a:prstDash val="solid"/>
            <a:round/>
            <a:headEnd type="none" w="sm" len="sm"/>
            <a:tailEnd type="none" w="sm" len="sm"/>
          </a:ln>
        </p:spPr>
      </p:pic>
      <p:sp>
        <p:nvSpPr>
          <p:cNvPr id="216" name="Shape 216"/>
          <p:cNvSpPr txBox="1"/>
          <p:nvPr/>
        </p:nvSpPr>
        <p:spPr>
          <a:xfrm>
            <a:off x="3072000" y="797675"/>
            <a:ext cx="30000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Caveat"/>
                <a:ea typeface="Caveat"/>
                <a:cs typeface="Caveat"/>
                <a:sym typeface="Caveat"/>
              </a:rPr>
              <a:t>A SUMMARY SCHEME</a:t>
            </a:r>
            <a:endParaRPr b="1">
              <a:solidFill>
                <a:schemeClr val="lt1"/>
              </a:solidFill>
              <a:latin typeface="Caveat"/>
              <a:ea typeface="Caveat"/>
              <a:cs typeface="Caveat"/>
              <a:sym typeface="Caveat"/>
            </a:endParaRPr>
          </a:p>
        </p:txBody>
      </p:sp>
      <p:pic>
        <p:nvPicPr>
          <p:cNvPr id="217" name="Shape 217"/>
          <p:cNvPicPr preferRelativeResize="0"/>
          <p:nvPr/>
        </p:nvPicPr>
        <p:blipFill>
          <a:blip r:embed="rId5">
            <a:alphaModFix/>
          </a:blip>
          <a:stretch>
            <a:fillRect/>
          </a:stretch>
        </p:blipFill>
        <p:spPr>
          <a:xfrm>
            <a:off x="4472400" y="2209125"/>
            <a:ext cx="4545649" cy="2371300"/>
          </a:xfrm>
          <a:prstGeom prst="rect">
            <a:avLst/>
          </a:prstGeom>
          <a:noFill/>
          <a:ln w="9525" cap="flat" cmpd="sng">
            <a:solidFill>
              <a:srgbClr val="0000FF"/>
            </a:solidFill>
            <a:prstDash val="solid"/>
            <a:round/>
            <a:headEnd type="none" w="sm" len="sm"/>
            <a:tailEnd type="none" w="sm" len="sm"/>
          </a:ln>
        </p:spPr>
      </p:pic>
      <p:sp>
        <p:nvSpPr>
          <p:cNvPr id="7"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3" name="Shape 223"/>
          <p:cNvSpPr txBox="1"/>
          <p:nvPr/>
        </p:nvSpPr>
        <p:spPr>
          <a:xfrm>
            <a:off x="154200" y="552000"/>
            <a:ext cx="4417800" cy="4498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 SILK</a:t>
            </a:r>
            <a:endParaRPr sz="1800" b="1">
              <a:solidFill>
                <a:srgbClr val="0000FF"/>
              </a:solidFill>
              <a:latin typeface="Caveat"/>
              <a:ea typeface="Caveat"/>
              <a:cs typeface="Caveat"/>
              <a:sym typeface="Caveat"/>
            </a:endParaRPr>
          </a:p>
          <a:p>
            <a:pPr marL="0" lvl="0" indent="0" algn="ctr" rtl="0">
              <a:lnSpc>
                <a:spcPct val="115000"/>
              </a:lnSpc>
              <a:spcBef>
                <a:spcPts val="0"/>
              </a:spcBef>
              <a:spcAft>
                <a:spcPts val="0"/>
              </a:spcAft>
              <a:buNone/>
            </a:pPr>
            <a:r>
              <a:rPr lang="en-GB" sz="1100">
                <a:solidFill>
                  <a:schemeClr val="dk1"/>
                </a:solidFill>
                <a:latin typeface="Comic Sans MS"/>
                <a:ea typeface="Comic Sans MS"/>
                <a:cs typeface="Comic Sans MS"/>
                <a:sym typeface="Comic Sans MS"/>
              </a:rPr>
              <a:t>The silk is a natural protein fiber of animal origin</a:t>
            </a:r>
            <a:r>
              <a:rPr lang="en-GB" sz="1100">
                <a:solidFill>
                  <a:schemeClr val="dk1"/>
                </a:solidFill>
              </a:rPr>
              <a:t>.</a:t>
            </a:r>
            <a:endParaRPr sz="1100">
              <a:solidFill>
                <a:schemeClr val="dk1"/>
              </a:solidFill>
            </a:endParaRPr>
          </a:p>
          <a:p>
            <a:pPr marL="0" lvl="0" indent="0" algn="ctr" rtl="0">
              <a:lnSpc>
                <a:spcPct val="115000"/>
              </a:lnSpc>
              <a:spcBef>
                <a:spcPts val="0"/>
              </a:spcBef>
              <a:spcAft>
                <a:spcPts val="0"/>
              </a:spcAft>
              <a:buNone/>
            </a:pPr>
            <a:r>
              <a:rPr lang="en-GB" sz="1100">
                <a:solidFill>
                  <a:schemeClr val="dk1"/>
                </a:solidFill>
                <a:latin typeface="Comic Sans MS"/>
                <a:ea typeface="Comic Sans MS"/>
                <a:cs typeface="Comic Sans MS"/>
                <a:sym typeface="Comic Sans MS"/>
              </a:rPr>
              <a:t>Animal is the silkworm and is the larva or caterpillar of the domestic silkmoth, Bombyx mori.</a:t>
            </a:r>
            <a:endParaRPr sz="1100">
              <a:solidFill>
                <a:schemeClr val="dk1"/>
              </a:solidFill>
              <a:latin typeface="Comic Sans MS"/>
              <a:ea typeface="Comic Sans MS"/>
              <a:cs typeface="Comic Sans MS"/>
              <a:sym typeface="Comic Sans MS"/>
            </a:endParaRPr>
          </a:p>
          <a:p>
            <a:pPr marL="0" lvl="0" indent="0" algn="ctr" rtl="0">
              <a:lnSpc>
                <a:spcPct val="115000"/>
              </a:lnSpc>
              <a:spcBef>
                <a:spcPts val="0"/>
              </a:spcBef>
              <a:spcAft>
                <a:spcPts val="0"/>
              </a:spcAft>
              <a:buNone/>
            </a:pPr>
            <a:r>
              <a:rPr lang="en-GB" sz="1100">
                <a:solidFill>
                  <a:schemeClr val="dk1"/>
                </a:solidFill>
                <a:latin typeface="Comic Sans MS"/>
                <a:ea typeface="Comic Sans MS"/>
                <a:cs typeface="Comic Sans MS"/>
                <a:sym typeface="Comic Sans MS"/>
              </a:rPr>
              <a:t>The silk is composed of two proteins: fibroin and sericin.</a:t>
            </a:r>
            <a:endParaRPr sz="1100">
              <a:solidFill>
                <a:schemeClr val="dk1"/>
              </a:solidFill>
              <a:latin typeface="Comic Sans MS"/>
              <a:ea typeface="Comic Sans MS"/>
              <a:cs typeface="Comic Sans MS"/>
              <a:sym typeface="Comic Sans MS"/>
            </a:endParaRPr>
          </a:p>
          <a:p>
            <a:pPr marL="0" lvl="0" indent="0" algn="ctr" rtl="0">
              <a:lnSpc>
                <a:spcPct val="115000"/>
              </a:lnSpc>
              <a:spcBef>
                <a:spcPts val="0"/>
              </a:spcBef>
              <a:spcAft>
                <a:spcPts val="0"/>
              </a:spcAft>
              <a:buNone/>
            </a:pPr>
            <a:endParaRPr sz="1100">
              <a:solidFill>
                <a:schemeClr val="dk1"/>
              </a:solidFill>
              <a:latin typeface="Comic Sans MS"/>
              <a:ea typeface="Comic Sans MS"/>
              <a:cs typeface="Comic Sans MS"/>
              <a:sym typeface="Comic Sans MS"/>
            </a:endParaRPr>
          </a:p>
          <a:p>
            <a:pPr marL="0" lvl="0" indent="0" algn="ctr" rtl="0">
              <a:lnSpc>
                <a:spcPct val="115000"/>
              </a:lnSpc>
              <a:spcBef>
                <a:spcPts val="0"/>
              </a:spcBef>
              <a:spcAft>
                <a:spcPts val="0"/>
              </a:spcAft>
              <a:buNone/>
            </a:pPr>
            <a:r>
              <a:rPr lang="en-GB" sz="1100" b="1">
                <a:solidFill>
                  <a:schemeClr val="dk1"/>
                </a:solidFill>
                <a:latin typeface="Comic Sans MS"/>
                <a:ea typeface="Comic Sans MS"/>
                <a:cs typeface="Comic Sans MS"/>
                <a:sym typeface="Comic Sans MS"/>
              </a:rPr>
              <a:t>Fibroin:</a:t>
            </a:r>
            <a:endParaRPr sz="1100" b="1">
              <a:solidFill>
                <a:schemeClr val="dk1"/>
              </a:solidFill>
              <a:latin typeface="Comic Sans MS"/>
              <a:ea typeface="Comic Sans MS"/>
              <a:cs typeface="Comic Sans MS"/>
              <a:sym typeface="Comic Sans MS"/>
            </a:endParaRPr>
          </a:p>
          <a:p>
            <a:pPr marL="0" lvl="0" indent="0" algn="ctr"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rtl="0">
              <a:spcBef>
                <a:spcPts val="0"/>
              </a:spcBef>
              <a:spcAft>
                <a:spcPts val="0"/>
              </a:spcAft>
              <a:buNone/>
            </a:pPr>
            <a:endParaRPr b="1"/>
          </a:p>
          <a:p>
            <a:pPr marL="0" lvl="0" indent="0">
              <a:spcBef>
                <a:spcPts val="0"/>
              </a:spcBef>
              <a:spcAft>
                <a:spcPts val="0"/>
              </a:spcAft>
              <a:buNone/>
            </a:pPr>
            <a:endParaRPr b="1"/>
          </a:p>
          <a:p>
            <a:pPr marL="0" lvl="0" indent="0">
              <a:spcBef>
                <a:spcPts val="0"/>
              </a:spcBef>
              <a:spcAft>
                <a:spcPts val="0"/>
              </a:spcAft>
              <a:buNone/>
            </a:pPr>
            <a:endParaRPr b="1"/>
          </a:p>
          <a:p>
            <a:pPr marL="0" lvl="0" indent="0">
              <a:spcBef>
                <a:spcPts val="0"/>
              </a:spcBef>
              <a:spcAft>
                <a:spcPts val="0"/>
              </a:spcAft>
              <a:buNone/>
            </a:pPr>
            <a:endParaRPr b="1"/>
          </a:p>
          <a:p>
            <a:pPr marL="0" lvl="0" indent="0">
              <a:spcBef>
                <a:spcPts val="0"/>
              </a:spcBef>
              <a:spcAft>
                <a:spcPts val="0"/>
              </a:spcAft>
              <a:buNone/>
            </a:pPr>
            <a:endParaRPr b="1"/>
          </a:p>
          <a:p>
            <a:pPr marL="0" lvl="0" indent="0" rtl="0">
              <a:spcBef>
                <a:spcPts val="0"/>
              </a:spcBef>
              <a:spcAft>
                <a:spcPts val="0"/>
              </a:spcAft>
              <a:buNone/>
            </a:pPr>
            <a:r>
              <a:rPr lang="en-GB" sz="1100" b="1">
                <a:latin typeface="Comic Sans MS"/>
                <a:ea typeface="Comic Sans MS"/>
                <a:cs typeface="Comic Sans MS"/>
                <a:sym typeface="Comic Sans MS"/>
              </a:rPr>
              <a:t>                              Sericin:</a:t>
            </a:r>
            <a:endParaRPr sz="1100" b="1">
              <a:latin typeface="Comic Sans MS"/>
              <a:ea typeface="Comic Sans MS"/>
              <a:cs typeface="Comic Sans MS"/>
              <a:sym typeface="Comic Sans MS"/>
            </a:endParaRPr>
          </a:p>
        </p:txBody>
      </p:sp>
      <p:pic>
        <p:nvPicPr>
          <p:cNvPr id="224" name="Shape 224"/>
          <p:cNvPicPr preferRelativeResize="0"/>
          <p:nvPr/>
        </p:nvPicPr>
        <p:blipFill>
          <a:blip r:embed="rId4">
            <a:alphaModFix/>
          </a:blip>
          <a:stretch>
            <a:fillRect/>
          </a:stretch>
        </p:blipFill>
        <p:spPr>
          <a:xfrm>
            <a:off x="283350" y="2108938"/>
            <a:ext cx="3697051" cy="1052325"/>
          </a:xfrm>
          <a:prstGeom prst="rect">
            <a:avLst/>
          </a:prstGeom>
          <a:noFill/>
          <a:ln>
            <a:noFill/>
          </a:ln>
        </p:spPr>
      </p:pic>
      <p:pic>
        <p:nvPicPr>
          <p:cNvPr id="225" name="Shape 225"/>
          <p:cNvPicPr preferRelativeResize="0"/>
          <p:nvPr/>
        </p:nvPicPr>
        <p:blipFill>
          <a:blip r:embed="rId5">
            <a:alphaModFix/>
          </a:blip>
          <a:stretch>
            <a:fillRect/>
          </a:stretch>
        </p:blipFill>
        <p:spPr>
          <a:xfrm>
            <a:off x="154200" y="3737871"/>
            <a:ext cx="3826200" cy="782632"/>
          </a:xfrm>
          <a:prstGeom prst="rect">
            <a:avLst/>
          </a:prstGeom>
          <a:noFill/>
          <a:ln>
            <a:noFill/>
          </a:ln>
        </p:spPr>
      </p:pic>
      <p:pic>
        <p:nvPicPr>
          <p:cNvPr id="226" name="Shape 226"/>
          <p:cNvPicPr preferRelativeResize="0"/>
          <p:nvPr/>
        </p:nvPicPr>
        <p:blipFill>
          <a:blip r:embed="rId6">
            <a:alphaModFix/>
          </a:blip>
          <a:stretch>
            <a:fillRect/>
          </a:stretch>
        </p:blipFill>
        <p:spPr>
          <a:xfrm>
            <a:off x="6789775" y="1085397"/>
            <a:ext cx="1832425" cy="1132625"/>
          </a:xfrm>
          <a:prstGeom prst="rect">
            <a:avLst/>
          </a:prstGeom>
          <a:noFill/>
          <a:ln>
            <a:noFill/>
          </a:ln>
        </p:spPr>
      </p:pic>
      <p:pic>
        <p:nvPicPr>
          <p:cNvPr id="227" name="Shape 227"/>
          <p:cNvPicPr preferRelativeResize="0"/>
          <p:nvPr/>
        </p:nvPicPr>
        <p:blipFill>
          <a:blip r:embed="rId7">
            <a:alphaModFix/>
          </a:blip>
          <a:stretch>
            <a:fillRect/>
          </a:stretch>
        </p:blipFill>
        <p:spPr>
          <a:xfrm>
            <a:off x="6892976" y="2346325"/>
            <a:ext cx="1626025" cy="1182550"/>
          </a:xfrm>
          <a:prstGeom prst="rect">
            <a:avLst/>
          </a:prstGeom>
          <a:noFill/>
          <a:ln>
            <a:noFill/>
          </a:ln>
        </p:spPr>
      </p:pic>
      <p:pic>
        <p:nvPicPr>
          <p:cNvPr id="228" name="Shape 228"/>
          <p:cNvPicPr preferRelativeResize="0"/>
          <p:nvPr/>
        </p:nvPicPr>
        <p:blipFill>
          <a:blip r:embed="rId8">
            <a:alphaModFix/>
          </a:blip>
          <a:stretch>
            <a:fillRect/>
          </a:stretch>
        </p:blipFill>
        <p:spPr>
          <a:xfrm>
            <a:off x="6749400" y="3657173"/>
            <a:ext cx="1913170" cy="1182550"/>
          </a:xfrm>
          <a:prstGeom prst="rect">
            <a:avLst/>
          </a:prstGeom>
          <a:noFill/>
          <a:ln>
            <a:noFill/>
          </a:ln>
        </p:spPr>
      </p:pic>
      <p:sp>
        <p:nvSpPr>
          <p:cNvPr id="229" name="Shape 229"/>
          <p:cNvSpPr txBox="1"/>
          <p:nvPr/>
        </p:nvSpPr>
        <p:spPr>
          <a:xfrm>
            <a:off x="5342469" y="1534725"/>
            <a:ext cx="1323900" cy="5913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b="1">
                <a:solidFill>
                  <a:schemeClr val="dk1"/>
                </a:solidFill>
                <a:latin typeface="Comic Sans MS"/>
                <a:ea typeface="Comic Sans MS"/>
                <a:cs typeface="Comic Sans MS"/>
                <a:sym typeface="Comic Sans MS"/>
              </a:rPr>
              <a:t>Glycine</a:t>
            </a:r>
            <a:endParaRPr sz="1800" b="1">
              <a:solidFill>
                <a:srgbClr val="0000FF"/>
              </a:solidFill>
              <a:latin typeface="Comic Sans MS"/>
              <a:ea typeface="Comic Sans MS"/>
              <a:cs typeface="Comic Sans MS"/>
              <a:sym typeface="Comic Sans MS"/>
            </a:endParaRPr>
          </a:p>
        </p:txBody>
      </p:sp>
      <p:sp>
        <p:nvSpPr>
          <p:cNvPr id="230" name="Shape 230"/>
          <p:cNvSpPr txBox="1"/>
          <p:nvPr/>
        </p:nvSpPr>
        <p:spPr>
          <a:xfrm>
            <a:off x="5287669" y="2820650"/>
            <a:ext cx="1323900" cy="5913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b="1">
                <a:solidFill>
                  <a:schemeClr val="dk1"/>
                </a:solidFill>
                <a:latin typeface="Comic Sans MS"/>
                <a:ea typeface="Comic Sans MS"/>
                <a:cs typeface="Comic Sans MS"/>
                <a:sym typeface="Comic Sans MS"/>
              </a:rPr>
              <a:t>Alanine</a:t>
            </a:r>
            <a:endParaRPr sz="1800" b="1">
              <a:solidFill>
                <a:srgbClr val="0000FF"/>
              </a:solidFill>
              <a:latin typeface="Comic Sans MS"/>
              <a:ea typeface="Comic Sans MS"/>
              <a:cs typeface="Comic Sans MS"/>
              <a:sym typeface="Comic Sans MS"/>
            </a:endParaRPr>
          </a:p>
        </p:txBody>
      </p:sp>
      <p:sp>
        <p:nvSpPr>
          <p:cNvPr id="231" name="Shape 231"/>
          <p:cNvSpPr txBox="1"/>
          <p:nvPr/>
        </p:nvSpPr>
        <p:spPr>
          <a:xfrm>
            <a:off x="5287669" y="4106575"/>
            <a:ext cx="1323900" cy="5913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b="1">
                <a:solidFill>
                  <a:schemeClr val="dk1"/>
                </a:solidFill>
                <a:latin typeface="Comic Sans MS"/>
                <a:ea typeface="Comic Sans MS"/>
                <a:cs typeface="Comic Sans MS"/>
                <a:sym typeface="Comic Sans MS"/>
              </a:rPr>
              <a:t>Serine</a:t>
            </a:r>
            <a:endParaRPr sz="1800" b="1">
              <a:solidFill>
                <a:srgbClr val="0000FF"/>
              </a:solidFill>
              <a:latin typeface="Comic Sans MS"/>
              <a:ea typeface="Comic Sans MS"/>
              <a:cs typeface="Comic Sans MS"/>
              <a:sym typeface="Comic Sans MS"/>
            </a:endParaRPr>
          </a:p>
        </p:txBody>
      </p:sp>
      <p:sp>
        <p:nvSpPr>
          <p:cNvPr id="232" name="Shape 232"/>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sp>
        <p:nvSpPr>
          <p:cNvPr id="233" name="Shape 233"/>
          <p:cNvSpPr txBox="1"/>
          <p:nvPr/>
        </p:nvSpPr>
        <p:spPr>
          <a:xfrm>
            <a:off x="6000750" y="581512"/>
            <a:ext cx="25230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rgbClr val="0000FF"/>
                </a:solidFill>
                <a:latin typeface="Comic Sans MS"/>
                <a:ea typeface="Comic Sans MS"/>
                <a:cs typeface="Comic Sans MS"/>
                <a:sym typeface="Comic Sans MS"/>
              </a:rPr>
              <a:t>Main aminoacids:</a:t>
            </a:r>
            <a:endParaRPr/>
          </a:p>
        </p:txBody>
      </p:sp>
      <p:sp>
        <p:nvSpPr>
          <p:cNvPr id="14"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pic>
        <p:nvPicPr>
          <p:cNvPr id="239" name="Shape 239"/>
          <p:cNvPicPr preferRelativeResize="0"/>
          <p:nvPr/>
        </p:nvPicPr>
        <p:blipFill rotWithShape="1">
          <a:blip r:embed="rId4">
            <a:alphaModFix/>
          </a:blip>
          <a:srcRect r="99" b="15832"/>
          <a:stretch/>
        </p:blipFill>
        <p:spPr>
          <a:xfrm>
            <a:off x="102675" y="645550"/>
            <a:ext cx="2946350" cy="3286700"/>
          </a:xfrm>
          <a:prstGeom prst="rect">
            <a:avLst/>
          </a:prstGeom>
          <a:noFill/>
          <a:ln>
            <a:noFill/>
          </a:ln>
        </p:spPr>
      </p:pic>
      <p:pic>
        <p:nvPicPr>
          <p:cNvPr id="240" name="Shape 240"/>
          <p:cNvPicPr preferRelativeResize="0"/>
          <p:nvPr/>
        </p:nvPicPr>
        <p:blipFill rotWithShape="1">
          <a:blip r:embed="rId5">
            <a:alphaModFix/>
          </a:blip>
          <a:srcRect r="38525"/>
          <a:stretch/>
        </p:blipFill>
        <p:spPr>
          <a:xfrm>
            <a:off x="829750" y="1604325"/>
            <a:ext cx="2029892" cy="1447700"/>
          </a:xfrm>
          <a:prstGeom prst="rect">
            <a:avLst/>
          </a:prstGeom>
          <a:noFill/>
          <a:ln>
            <a:noFill/>
          </a:ln>
        </p:spPr>
      </p:pic>
      <p:sp>
        <p:nvSpPr>
          <p:cNvPr id="241" name="Shape 241"/>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sp>
        <p:nvSpPr>
          <p:cNvPr id="242" name="Shape 242"/>
          <p:cNvSpPr txBox="1"/>
          <p:nvPr/>
        </p:nvSpPr>
        <p:spPr>
          <a:xfrm>
            <a:off x="3305313" y="645550"/>
            <a:ext cx="3372300" cy="20325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200">
                <a:solidFill>
                  <a:srgbClr val="0D5DDF"/>
                </a:solidFill>
                <a:highlight>
                  <a:schemeClr val="lt1"/>
                </a:highlight>
                <a:latin typeface="Comic Sans MS"/>
                <a:ea typeface="Comic Sans MS"/>
                <a:cs typeface="Comic Sans MS"/>
                <a:sym typeface="Comic Sans MS"/>
              </a:rPr>
              <a:t>Silk filament is a double strand of fibroin, which is held together by </a:t>
            </a:r>
            <a:r>
              <a:rPr lang="en-GB" sz="1200" b="1">
                <a:solidFill>
                  <a:srgbClr val="0D5DDF"/>
                </a:solidFill>
                <a:highlight>
                  <a:schemeClr val="lt1"/>
                </a:highlight>
                <a:latin typeface="Comic Sans MS"/>
                <a:ea typeface="Comic Sans MS"/>
                <a:cs typeface="Comic Sans MS"/>
                <a:sym typeface="Comic Sans MS"/>
              </a:rPr>
              <a:t>sericin</a:t>
            </a:r>
            <a:r>
              <a:rPr lang="en-GB" sz="1200">
                <a:solidFill>
                  <a:srgbClr val="0D5DDF"/>
                </a:solidFill>
                <a:highlight>
                  <a:schemeClr val="lt1"/>
                </a:highlight>
                <a:latin typeface="Comic Sans MS"/>
                <a:ea typeface="Comic Sans MS"/>
                <a:cs typeface="Comic Sans MS"/>
                <a:sym typeface="Comic Sans MS"/>
              </a:rPr>
              <a:t>, a gummy substance, called «</a:t>
            </a:r>
            <a:r>
              <a:rPr lang="en-GB" sz="1200" b="1">
                <a:solidFill>
                  <a:srgbClr val="0D5DDF"/>
                </a:solidFill>
                <a:highlight>
                  <a:schemeClr val="lt1"/>
                </a:highlight>
                <a:latin typeface="Comic Sans MS"/>
                <a:ea typeface="Comic Sans MS"/>
                <a:cs typeface="Comic Sans MS"/>
                <a:sym typeface="Comic Sans MS"/>
              </a:rPr>
              <a:t>silk gum</a:t>
            </a:r>
            <a:r>
              <a:rPr lang="en-GB" sz="1200">
                <a:solidFill>
                  <a:srgbClr val="0D5DDF"/>
                </a:solidFill>
                <a:highlight>
                  <a:schemeClr val="lt1"/>
                </a:highlight>
                <a:latin typeface="Comic Sans MS"/>
                <a:ea typeface="Comic Sans MS"/>
                <a:cs typeface="Comic Sans MS"/>
                <a:sym typeface="Comic Sans MS"/>
              </a:rPr>
              <a:t>».</a:t>
            </a: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r>
              <a:rPr lang="en-GB" sz="1200">
                <a:solidFill>
                  <a:srgbClr val="0D5DDF"/>
                </a:solidFill>
                <a:highlight>
                  <a:schemeClr val="lt1"/>
                </a:highlight>
                <a:latin typeface="Comic Sans MS"/>
                <a:ea typeface="Comic Sans MS"/>
                <a:cs typeface="Comic Sans MS"/>
                <a:sym typeface="Comic Sans MS"/>
              </a:rPr>
              <a:t>The main role of sericin is to envelop the fibroin.</a:t>
            </a: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r>
              <a:rPr lang="en-GB" sz="1200">
                <a:solidFill>
                  <a:srgbClr val="0D5DDF"/>
                </a:solidFill>
                <a:latin typeface="Comic Sans MS"/>
                <a:ea typeface="Comic Sans MS"/>
                <a:cs typeface="Comic Sans MS"/>
                <a:sym typeface="Comic Sans MS"/>
              </a:rPr>
              <a:t>The sericin dissolves in water, but not completely, so when the filaments are pulled up, the remaining sericin dries to air and holds the threads together.</a:t>
            </a: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pic>
        <p:nvPicPr>
          <p:cNvPr id="243" name="Shape 243"/>
          <p:cNvPicPr preferRelativeResize="0"/>
          <p:nvPr/>
        </p:nvPicPr>
        <p:blipFill>
          <a:blip r:embed="rId6">
            <a:alphaModFix/>
          </a:blip>
          <a:stretch>
            <a:fillRect/>
          </a:stretch>
        </p:blipFill>
        <p:spPr>
          <a:xfrm>
            <a:off x="6988850" y="494450"/>
            <a:ext cx="1946799" cy="2595748"/>
          </a:xfrm>
          <a:prstGeom prst="rect">
            <a:avLst/>
          </a:prstGeom>
          <a:noFill/>
          <a:ln w="9525" cap="flat" cmpd="sng">
            <a:solidFill>
              <a:srgbClr val="0000FF"/>
            </a:solidFill>
            <a:prstDash val="solid"/>
            <a:round/>
            <a:headEnd type="none" w="sm" len="sm"/>
            <a:tailEnd type="none" w="sm" len="sm"/>
          </a:ln>
        </p:spPr>
      </p:pic>
      <p:pic>
        <p:nvPicPr>
          <p:cNvPr id="244" name="Shape 244"/>
          <p:cNvPicPr preferRelativeResize="0"/>
          <p:nvPr/>
        </p:nvPicPr>
        <p:blipFill>
          <a:blip r:embed="rId7">
            <a:alphaModFix/>
          </a:blip>
          <a:stretch>
            <a:fillRect/>
          </a:stretch>
        </p:blipFill>
        <p:spPr>
          <a:xfrm>
            <a:off x="7747623" y="3454175"/>
            <a:ext cx="1009482" cy="1345976"/>
          </a:xfrm>
          <a:prstGeom prst="rect">
            <a:avLst/>
          </a:prstGeom>
          <a:noFill/>
          <a:ln>
            <a:noFill/>
          </a:ln>
        </p:spPr>
      </p:pic>
      <p:pic>
        <p:nvPicPr>
          <p:cNvPr id="245" name="Shape 245"/>
          <p:cNvPicPr preferRelativeResize="0"/>
          <p:nvPr/>
        </p:nvPicPr>
        <p:blipFill>
          <a:blip r:embed="rId8">
            <a:alphaModFix/>
          </a:blip>
          <a:stretch>
            <a:fillRect/>
          </a:stretch>
        </p:blipFill>
        <p:spPr>
          <a:xfrm>
            <a:off x="2035725" y="4020475"/>
            <a:ext cx="1386744" cy="1040049"/>
          </a:xfrm>
          <a:prstGeom prst="rect">
            <a:avLst/>
          </a:prstGeom>
          <a:noFill/>
          <a:ln w="9525" cap="flat" cmpd="sng">
            <a:solidFill>
              <a:srgbClr val="0000FF"/>
            </a:solidFill>
            <a:prstDash val="solid"/>
            <a:round/>
            <a:headEnd type="none" w="sm" len="sm"/>
            <a:tailEnd type="none" w="sm" len="sm"/>
          </a:ln>
        </p:spPr>
      </p:pic>
      <p:sp>
        <p:nvSpPr>
          <p:cNvPr id="246" name="Shape 246"/>
          <p:cNvSpPr txBox="1"/>
          <p:nvPr/>
        </p:nvSpPr>
        <p:spPr>
          <a:xfrm>
            <a:off x="3898900" y="3288072"/>
            <a:ext cx="3372300" cy="15684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sz="1200" dirty="0">
                <a:solidFill>
                  <a:srgbClr val="0D5DDF"/>
                </a:solidFill>
                <a:latin typeface="Comic Sans MS"/>
                <a:ea typeface="Comic Sans MS"/>
                <a:cs typeface="Comic Sans MS"/>
                <a:sym typeface="Comic Sans MS"/>
              </a:rPr>
              <a:t>“</a:t>
            </a:r>
            <a:r>
              <a:rPr lang="en-GB" sz="1200" b="1" dirty="0">
                <a:solidFill>
                  <a:srgbClr val="0D5DDF"/>
                </a:solidFill>
                <a:latin typeface="Comic Sans MS"/>
                <a:ea typeface="Comic Sans MS"/>
                <a:cs typeface="Comic Sans MS"/>
                <a:sym typeface="Comic Sans MS"/>
              </a:rPr>
              <a:t>Degumming</a:t>
            </a:r>
            <a:r>
              <a:rPr lang="en-GB" sz="1200" dirty="0">
                <a:solidFill>
                  <a:srgbClr val="0D5DDF"/>
                </a:solidFill>
                <a:latin typeface="Comic Sans MS"/>
                <a:ea typeface="Comic Sans MS"/>
                <a:cs typeface="Comic Sans MS"/>
                <a:sym typeface="Comic Sans MS"/>
              </a:rPr>
              <a:t>” is the process of removing the </a:t>
            </a:r>
            <a:r>
              <a:rPr lang="en-GB" sz="1200" dirty="0" err="1">
                <a:solidFill>
                  <a:srgbClr val="0D5DDF"/>
                </a:solidFill>
                <a:latin typeface="Comic Sans MS"/>
                <a:ea typeface="Comic Sans MS"/>
                <a:cs typeface="Comic Sans MS"/>
                <a:sym typeface="Comic Sans MS"/>
              </a:rPr>
              <a:t>sericin</a:t>
            </a:r>
            <a:r>
              <a:rPr lang="en-GB" sz="1200" dirty="0">
                <a:solidFill>
                  <a:srgbClr val="0D5DDF"/>
                </a:solidFill>
                <a:latin typeface="Comic Sans MS"/>
                <a:ea typeface="Comic Sans MS"/>
                <a:cs typeface="Comic Sans MS"/>
                <a:sym typeface="Comic Sans MS"/>
              </a:rPr>
              <a:t>.</a:t>
            </a:r>
            <a:endParaRPr sz="1200" dirty="0">
              <a:solidFill>
                <a:srgbClr val="0D5DDF"/>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r>
              <a:rPr lang="en-GB" sz="1200" dirty="0">
                <a:solidFill>
                  <a:srgbClr val="0D5DDF"/>
                </a:solidFill>
                <a:latin typeface="Comic Sans MS"/>
                <a:ea typeface="Comic Sans MS"/>
                <a:cs typeface="Comic Sans MS"/>
                <a:sym typeface="Comic Sans MS"/>
              </a:rPr>
              <a:t>In presence of </a:t>
            </a:r>
            <a:r>
              <a:rPr lang="en-GB" sz="1200" dirty="0" err="1">
                <a:solidFill>
                  <a:srgbClr val="0D5DDF"/>
                </a:solidFill>
                <a:latin typeface="Comic Sans MS"/>
                <a:ea typeface="Comic Sans MS"/>
                <a:cs typeface="Comic Sans MS"/>
                <a:sym typeface="Comic Sans MS"/>
              </a:rPr>
              <a:t>sericin</a:t>
            </a:r>
            <a:r>
              <a:rPr lang="en-GB" sz="1200" dirty="0">
                <a:solidFill>
                  <a:srgbClr val="0D5DDF"/>
                </a:solidFill>
                <a:latin typeface="Comic Sans MS"/>
                <a:ea typeface="Comic Sans MS"/>
                <a:cs typeface="Comic Sans MS"/>
                <a:sym typeface="Comic Sans MS"/>
              </a:rPr>
              <a:t> the fibres are hard and tough and become soft and lustrous after its removal. For this reason, raw silk with the gum still on the filament is called “hard silk”; degummed silk is “soft silk”.</a:t>
            </a:r>
            <a:endParaRPr sz="1200" dirty="0">
              <a:solidFill>
                <a:srgbClr val="0D5DDF"/>
              </a:solidFill>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sz="1200" dirty="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dirty="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dirty="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dirty="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dirty="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dirty="0">
              <a:solidFill>
                <a:schemeClr val="dk1"/>
              </a:solidFill>
              <a:latin typeface="Comic Sans MS"/>
              <a:ea typeface="Comic Sans MS"/>
              <a:cs typeface="Comic Sans MS"/>
              <a:sym typeface="Comic Sans MS"/>
            </a:endParaRPr>
          </a:p>
        </p:txBody>
      </p:sp>
      <p:cxnSp>
        <p:nvCxnSpPr>
          <p:cNvPr id="247" name="Shape 247"/>
          <p:cNvCxnSpPr/>
          <p:nvPr/>
        </p:nvCxnSpPr>
        <p:spPr>
          <a:xfrm rot="10800000">
            <a:off x="3234275" y="4630950"/>
            <a:ext cx="736800" cy="169200"/>
          </a:xfrm>
          <a:prstGeom prst="straightConnector1">
            <a:avLst/>
          </a:prstGeom>
          <a:noFill/>
          <a:ln w="28575" cap="flat" cmpd="sng">
            <a:solidFill>
              <a:srgbClr val="0000FF"/>
            </a:solidFill>
            <a:prstDash val="solid"/>
            <a:round/>
            <a:headEnd type="none" w="med" len="med"/>
            <a:tailEnd type="triangle" w="med" len="med"/>
          </a:ln>
        </p:spPr>
      </p:cxnSp>
      <p:cxnSp>
        <p:nvCxnSpPr>
          <p:cNvPr id="248" name="Shape 248"/>
          <p:cNvCxnSpPr/>
          <p:nvPr/>
        </p:nvCxnSpPr>
        <p:spPr>
          <a:xfrm rot="10800000" flipH="1">
            <a:off x="6913650" y="4498075"/>
            <a:ext cx="697200" cy="262200"/>
          </a:xfrm>
          <a:prstGeom prst="straightConnector1">
            <a:avLst/>
          </a:prstGeom>
          <a:noFill/>
          <a:ln w="28575" cap="flat" cmpd="sng">
            <a:solidFill>
              <a:srgbClr val="0000FF"/>
            </a:solidFill>
            <a:prstDash val="solid"/>
            <a:round/>
            <a:headEnd type="none" w="med" len="med"/>
            <a:tailEnd type="triangle" w="med" len="med"/>
          </a:ln>
        </p:spPr>
      </p:cxnSp>
      <p:sp>
        <p:nvSpPr>
          <p:cNvPr id="13"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pic>
        <p:nvPicPr>
          <p:cNvPr id="254" name="Shape 254"/>
          <p:cNvPicPr preferRelativeResize="0"/>
          <p:nvPr/>
        </p:nvPicPr>
        <p:blipFill>
          <a:blip r:embed="rId4">
            <a:alphaModFix/>
          </a:blip>
          <a:stretch>
            <a:fillRect/>
          </a:stretch>
        </p:blipFill>
        <p:spPr>
          <a:xfrm>
            <a:off x="4669275" y="900538"/>
            <a:ext cx="4105275" cy="3743325"/>
          </a:xfrm>
          <a:prstGeom prst="rect">
            <a:avLst/>
          </a:prstGeom>
          <a:noFill/>
          <a:ln>
            <a:noFill/>
          </a:ln>
        </p:spPr>
      </p:pic>
      <p:sp>
        <p:nvSpPr>
          <p:cNvPr id="255" name="Shape 255"/>
          <p:cNvSpPr txBox="1"/>
          <p:nvPr/>
        </p:nvSpPr>
        <p:spPr>
          <a:xfrm>
            <a:off x="390775" y="900550"/>
            <a:ext cx="4278600" cy="1358700"/>
          </a:xfrm>
          <a:prstGeom prst="rect">
            <a:avLst/>
          </a:prstGeom>
          <a:solidFill>
            <a:schemeClr val="lt1"/>
          </a:solidFill>
          <a:ln w="9525" cap="flat" cmpd="sng">
            <a:solidFill>
              <a:srgbClr val="0D5DDF"/>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GB" sz="1800" b="1">
                <a:solidFill>
                  <a:srgbClr val="0000FF"/>
                </a:solidFill>
                <a:latin typeface="Caveat"/>
                <a:ea typeface="Caveat"/>
                <a:cs typeface="Caveat"/>
                <a:sym typeface="Caveat"/>
              </a:rPr>
              <a:t>WOOL</a:t>
            </a:r>
            <a:endParaRPr sz="1800" b="1">
              <a:solidFill>
                <a:srgbClr val="0000FF"/>
              </a:solidFill>
              <a:latin typeface="Caveat"/>
              <a:ea typeface="Caveat"/>
              <a:cs typeface="Caveat"/>
              <a:sym typeface="Caveat"/>
            </a:endParaRPr>
          </a:p>
          <a:p>
            <a:pPr marL="0" lvl="0" indent="0" algn="just" rtl="0">
              <a:lnSpc>
                <a:spcPct val="115000"/>
              </a:lnSpc>
              <a:spcBef>
                <a:spcPts val="0"/>
              </a:spcBef>
              <a:spcAft>
                <a:spcPts val="0"/>
              </a:spcAft>
              <a:buNone/>
            </a:pPr>
            <a:r>
              <a:rPr lang="en-GB" sz="1200">
                <a:solidFill>
                  <a:schemeClr val="dk1"/>
                </a:solidFill>
                <a:latin typeface="Comic Sans MS"/>
                <a:ea typeface="Comic Sans MS"/>
                <a:cs typeface="Comic Sans MS"/>
                <a:sym typeface="Comic Sans MS"/>
              </a:rPr>
              <a:t>As the silk, also the wool is a protein fibre: it contains the “</a:t>
            </a:r>
            <a:r>
              <a:rPr lang="en-GB" sz="1200" b="1">
                <a:solidFill>
                  <a:schemeClr val="dk1"/>
                </a:solidFill>
                <a:latin typeface="Comic Sans MS"/>
                <a:ea typeface="Comic Sans MS"/>
                <a:cs typeface="Comic Sans MS"/>
                <a:sym typeface="Comic Sans MS"/>
              </a:rPr>
              <a:t>keratin</a:t>
            </a:r>
            <a:r>
              <a:rPr lang="en-GB" sz="1200">
                <a:solidFill>
                  <a:schemeClr val="dk1"/>
                </a:solidFill>
                <a:latin typeface="Comic Sans MS"/>
                <a:ea typeface="Comic Sans MS"/>
                <a:cs typeface="Comic Sans MS"/>
                <a:sym typeface="Comic Sans MS"/>
              </a:rPr>
              <a:t>”.</a:t>
            </a:r>
            <a:endParaRPr sz="1200">
              <a:solidFill>
                <a:schemeClr val="dk1"/>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r>
              <a:rPr lang="en-GB" sz="1200">
                <a:solidFill>
                  <a:schemeClr val="dk1"/>
                </a:solidFill>
                <a:latin typeface="Comic Sans MS"/>
                <a:ea typeface="Comic Sans MS"/>
                <a:cs typeface="Comic Sans MS"/>
                <a:sym typeface="Comic Sans MS"/>
              </a:rPr>
              <a:t>Fibrous keratin molecules supercoil to form a very stable, left-handed superhelical motif.</a:t>
            </a:r>
            <a:endParaRPr sz="1200">
              <a:solidFill>
                <a:schemeClr val="dk1"/>
              </a:solidFill>
              <a:latin typeface="Comic Sans MS"/>
              <a:ea typeface="Comic Sans MS"/>
              <a:cs typeface="Comic Sans MS"/>
              <a:sym typeface="Comic Sans MS"/>
            </a:endParaRPr>
          </a:p>
          <a:p>
            <a:pPr marL="0" lvl="0" indent="0" algn="ctr" rtl="0">
              <a:lnSpc>
                <a:spcPct val="115000"/>
              </a:lnSpc>
              <a:spcBef>
                <a:spcPts val="0"/>
              </a:spcBef>
              <a:spcAft>
                <a:spcPts val="0"/>
              </a:spcAft>
              <a:buClr>
                <a:schemeClr val="dk1"/>
              </a:buClr>
              <a:buSzPts val="1100"/>
              <a:buFont typeface="Arial"/>
              <a:buNone/>
            </a:pPr>
            <a:endParaRPr sz="1100">
              <a:solidFill>
                <a:schemeClr val="dk1"/>
              </a:solidFill>
              <a:latin typeface="Comic Sans MS"/>
              <a:ea typeface="Comic Sans MS"/>
              <a:cs typeface="Comic Sans MS"/>
              <a:sym typeface="Comic Sans MS"/>
            </a:endParaRPr>
          </a:p>
        </p:txBody>
      </p:sp>
      <p:sp>
        <p:nvSpPr>
          <p:cNvPr id="256" name="Shape 256"/>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sp>
        <p:nvSpPr>
          <p:cNvPr id="257" name="Shape 257"/>
          <p:cNvSpPr txBox="1"/>
          <p:nvPr/>
        </p:nvSpPr>
        <p:spPr>
          <a:xfrm>
            <a:off x="497300" y="2821250"/>
            <a:ext cx="3000000" cy="148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400" i="1" u="sng">
                <a:solidFill>
                  <a:schemeClr val="accent6"/>
                </a:solidFill>
                <a:latin typeface="Comic Sans MS"/>
                <a:ea typeface="Comic Sans MS"/>
                <a:cs typeface="Comic Sans MS"/>
                <a:sym typeface="Comic Sans MS"/>
              </a:rPr>
              <a:t>Wool is made of :</a:t>
            </a:r>
            <a:endParaRPr sz="2400" i="1" u="sng">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Keratin: around 33% </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Grease: around 28%</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Suint: around 12% </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Other: around 26 %</a:t>
            </a:r>
            <a:endParaRPr>
              <a:solidFill>
                <a:schemeClr val="accent6"/>
              </a:solidFill>
              <a:latin typeface="Comic Sans MS"/>
              <a:ea typeface="Comic Sans MS"/>
              <a:cs typeface="Comic Sans MS"/>
              <a:sym typeface="Comic Sans MS"/>
            </a:endParaRPr>
          </a:p>
        </p:txBody>
      </p:sp>
      <p:sp>
        <p:nvSpPr>
          <p:cNvPr id="7"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pic>
        <p:nvPicPr>
          <p:cNvPr id="263" name="Shape 263"/>
          <p:cNvPicPr preferRelativeResize="0"/>
          <p:nvPr/>
        </p:nvPicPr>
        <p:blipFill>
          <a:blip r:embed="rId4">
            <a:alphaModFix/>
          </a:blip>
          <a:stretch>
            <a:fillRect/>
          </a:stretch>
        </p:blipFill>
        <p:spPr>
          <a:xfrm>
            <a:off x="7461825" y="595825"/>
            <a:ext cx="1638300" cy="1095375"/>
          </a:xfrm>
          <a:prstGeom prst="rect">
            <a:avLst/>
          </a:prstGeom>
          <a:noFill/>
          <a:ln>
            <a:noFill/>
          </a:ln>
        </p:spPr>
      </p:pic>
      <p:pic>
        <p:nvPicPr>
          <p:cNvPr id="264" name="Shape 264"/>
          <p:cNvPicPr preferRelativeResize="0"/>
          <p:nvPr/>
        </p:nvPicPr>
        <p:blipFill>
          <a:blip r:embed="rId5">
            <a:alphaModFix/>
          </a:blip>
          <a:stretch>
            <a:fillRect/>
          </a:stretch>
        </p:blipFill>
        <p:spPr>
          <a:xfrm>
            <a:off x="7302425" y="2395660"/>
            <a:ext cx="1781875" cy="1194040"/>
          </a:xfrm>
          <a:prstGeom prst="rect">
            <a:avLst/>
          </a:prstGeom>
          <a:noFill/>
          <a:ln>
            <a:noFill/>
          </a:ln>
        </p:spPr>
      </p:pic>
      <p:pic>
        <p:nvPicPr>
          <p:cNvPr id="265" name="Shape 265"/>
          <p:cNvPicPr preferRelativeResize="0"/>
          <p:nvPr/>
        </p:nvPicPr>
        <p:blipFill>
          <a:blip r:embed="rId6">
            <a:alphaModFix/>
          </a:blip>
          <a:stretch>
            <a:fillRect/>
          </a:stretch>
        </p:blipFill>
        <p:spPr>
          <a:xfrm>
            <a:off x="4012535" y="1498876"/>
            <a:ext cx="3110590" cy="1433900"/>
          </a:xfrm>
          <a:prstGeom prst="rect">
            <a:avLst/>
          </a:prstGeom>
          <a:noFill/>
          <a:ln>
            <a:noFill/>
          </a:ln>
        </p:spPr>
      </p:pic>
      <p:sp>
        <p:nvSpPr>
          <p:cNvPr id="266" name="Shape 266"/>
          <p:cNvSpPr txBox="1"/>
          <p:nvPr/>
        </p:nvSpPr>
        <p:spPr>
          <a:xfrm>
            <a:off x="6144000" y="3542300"/>
            <a:ext cx="3000000" cy="148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400" i="1" u="sng">
                <a:solidFill>
                  <a:schemeClr val="accent6"/>
                </a:solidFill>
                <a:latin typeface="Comic Sans MS"/>
                <a:ea typeface="Comic Sans MS"/>
                <a:cs typeface="Comic Sans MS"/>
                <a:sym typeface="Comic Sans MS"/>
              </a:rPr>
              <a:t>Cotton is made of :</a:t>
            </a:r>
            <a:endParaRPr sz="2400" i="1" u="sng">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Cellulose : around 95 % </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 Protein : around 1,6 %</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  Waxes : around 1 % </a:t>
            </a:r>
            <a:endParaRPr>
              <a:solidFill>
                <a:schemeClr val="accent6"/>
              </a:solidFill>
              <a:latin typeface="Comic Sans MS"/>
              <a:ea typeface="Comic Sans MS"/>
              <a:cs typeface="Comic Sans MS"/>
              <a:sym typeface="Comic Sans MS"/>
            </a:endParaRPr>
          </a:p>
          <a:p>
            <a:pPr marL="0" lvl="0" indent="0" rtl="0">
              <a:lnSpc>
                <a:spcPct val="115000"/>
              </a:lnSpc>
              <a:spcBef>
                <a:spcPts val="0"/>
              </a:spcBef>
              <a:spcAft>
                <a:spcPts val="0"/>
              </a:spcAft>
              <a:buNone/>
            </a:pPr>
            <a:r>
              <a:rPr lang="en-GB">
                <a:solidFill>
                  <a:schemeClr val="accent6"/>
                </a:solidFill>
                <a:latin typeface="Comic Sans MS"/>
                <a:ea typeface="Comic Sans MS"/>
                <a:cs typeface="Comic Sans MS"/>
                <a:sym typeface="Comic Sans MS"/>
              </a:rPr>
              <a:t>Other : around 2,4 %</a:t>
            </a:r>
            <a:endParaRPr>
              <a:solidFill>
                <a:schemeClr val="accent6"/>
              </a:solidFill>
              <a:latin typeface="Comic Sans MS"/>
              <a:ea typeface="Comic Sans MS"/>
              <a:cs typeface="Comic Sans MS"/>
              <a:sym typeface="Comic Sans MS"/>
            </a:endParaRPr>
          </a:p>
        </p:txBody>
      </p:sp>
      <p:sp>
        <p:nvSpPr>
          <p:cNvPr id="267" name="Shape 267"/>
          <p:cNvSpPr txBox="1"/>
          <p:nvPr/>
        </p:nvSpPr>
        <p:spPr>
          <a:xfrm>
            <a:off x="5595000" y="778450"/>
            <a:ext cx="1339800" cy="664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GB" sz="2400" b="1">
                <a:solidFill>
                  <a:srgbClr val="FF00FF"/>
                </a:solidFill>
                <a:latin typeface="Caveat"/>
                <a:ea typeface="Caveat"/>
                <a:cs typeface="Caveat"/>
                <a:sym typeface="Caveat"/>
              </a:rPr>
              <a:t>COTTON </a:t>
            </a:r>
            <a:endParaRPr sz="2400" b="1">
              <a:solidFill>
                <a:srgbClr val="FF00FF"/>
              </a:solidFill>
              <a:latin typeface="Caveat"/>
              <a:ea typeface="Caveat"/>
              <a:cs typeface="Caveat"/>
              <a:sym typeface="Caveat"/>
            </a:endParaRPr>
          </a:p>
          <a:p>
            <a:pPr marL="0" lvl="0" indent="0" rtl="0">
              <a:spcBef>
                <a:spcPts val="0"/>
              </a:spcBef>
              <a:spcAft>
                <a:spcPts val="0"/>
              </a:spcAft>
              <a:buNone/>
            </a:pPr>
            <a:r>
              <a:rPr lang="en-GB" sz="1200" b="1">
                <a:solidFill>
                  <a:srgbClr val="FF00FF"/>
                </a:solidFill>
                <a:latin typeface="Caveat"/>
                <a:ea typeface="Caveat"/>
                <a:cs typeface="Caveat"/>
                <a:sym typeface="Caveat"/>
              </a:rPr>
              <a:t>(a natural fibre)</a:t>
            </a:r>
            <a:endParaRPr sz="1200" b="1">
              <a:solidFill>
                <a:srgbClr val="FF00FF"/>
              </a:solidFill>
            </a:endParaRPr>
          </a:p>
        </p:txBody>
      </p:sp>
      <p:sp>
        <p:nvSpPr>
          <p:cNvPr id="268" name="Shape 268"/>
          <p:cNvSpPr txBox="1"/>
          <p:nvPr/>
        </p:nvSpPr>
        <p:spPr>
          <a:xfrm>
            <a:off x="177800" y="595824"/>
            <a:ext cx="2924400" cy="66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rgbClr val="0000FF"/>
                </a:solidFill>
                <a:latin typeface="Comic Sans MS"/>
                <a:ea typeface="Comic Sans MS"/>
                <a:cs typeface="Comic Sans MS"/>
                <a:sym typeface="Comic Sans MS"/>
              </a:rPr>
              <a:t>Linen is mainly made of cellulose</a:t>
            </a:r>
            <a:endParaRPr>
              <a:solidFill>
                <a:srgbClr val="0000FF"/>
              </a:solidFill>
              <a:latin typeface="Comic Sans MS"/>
              <a:ea typeface="Comic Sans MS"/>
              <a:cs typeface="Comic Sans MS"/>
              <a:sym typeface="Comic Sans MS"/>
            </a:endParaRPr>
          </a:p>
          <a:p>
            <a:pPr marL="0" lvl="0" indent="0" rtl="0">
              <a:spcBef>
                <a:spcPts val="0"/>
              </a:spcBef>
              <a:spcAft>
                <a:spcPts val="0"/>
              </a:spcAft>
              <a:buNone/>
            </a:pPr>
            <a:r>
              <a:rPr lang="en-GB">
                <a:solidFill>
                  <a:srgbClr val="0000FF"/>
                </a:solidFill>
                <a:latin typeface="Comic Sans MS"/>
                <a:ea typeface="Comic Sans MS"/>
                <a:cs typeface="Comic Sans MS"/>
                <a:sym typeface="Comic Sans MS"/>
              </a:rPr>
              <a:t>Molecular weight : 337.35 g/mol</a:t>
            </a:r>
            <a:endParaRPr>
              <a:solidFill>
                <a:srgbClr val="0000FF"/>
              </a:solidFill>
              <a:latin typeface="Comic Sans MS"/>
              <a:ea typeface="Comic Sans MS"/>
              <a:cs typeface="Comic Sans MS"/>
              <a:sym typeface="Comic Sans MS"/>
            </a:endParaRPr>
          </a:p>
          <a:p>
            <a:pPr marL="0" lvl="0" indent="0" rtl="0">
              <a:spcBef>
                <a:spcPts val="0"/>
              </a:spcBef>
              <a:spcAft>
                <a:spcPts val="0"/>
              </a:spcAft>
              <a:buNone/>
            </a:pPr>
            <a:r>
              <a:rPr lang="en-GB">
                <a:solidFill>
                  <a:srgbClr val="0000FF"/>
                </a:solidFill>
                <a:latin typeface="Comic Sans MS"/>
                <a:ea typeface="Comic Sans MS"/>
                <a:cs typeface="Comic Sans MS"/>
                <a:sym typeface="Comic Sans MS"/>
              </a:rPr>
              <a:t>Empirical formula : (C</a:t>
            </a:r>
            <a:r>
              <a:rPr lang="en-GB" baseline="-25000">
                <a:solidFill>
                  <a:srgbClr val="0000FF"/>
                </a:solidFill>
                <a:latin typeface="Comic Sans MS"/>
                <a:ea typeface="Comic Sans MS"/>
                <a:cs typeface="Comic Sans MS"/>
                <a:sym typeface="Comic Sans MS"/>
              </a:rPr>
              <a:t>6</a:t>
            </a:r>
            <a:r>
              <a:rPr lang="en-GB">
                <a:solidFill>
                  <a:srgbClr val="0000FF"/>
                </a:solidFill>
                <a:latin typeface="Comic Sans MS"/>
                <a:ea typeface="Comic Sans MS"/>
                <a:cs typeface="Comic Sans MS"/>
                <a:sym typeface="Comic Sans MS"/>
              </a:rPr>
              <a:t>H</a:t>
            </a:r>
            <a:r>
              <a:rPr lang="en-GB" baseline="-25000">
                <a:solidFill>
                  <a:srgbClr val="0000FF"/>
                </a:solidFill>
                <a:latin typeface="Comic Sans MS"/>
                <a:ea typeface="Comic Sans MS"/>
                <a:cs typeface="Comic Sans MS"/>
                <a:sym typeface="Comic Sans MS"/>
              </a:rPr>
              <a:t>10</a:t>
            </a:r>
            <a:r>
              <a:rPr lang="en-GB">
                <a:solidFill>
                  <a:srgbClr val="0000FF"/>
                </a:solidFill>
                <a:latin typeface="Comic Sans MS"/>
                <a:ea typeface="Comic Sans MS"/>
                <a:cs typeface="Comic Sans MS"/>
                <a:sym typeface="Comic Sans MS"/>
              </a:rPr>
              <a:t>O</a:t>
            </a:r>
            <a:r>
              <a:rPr lang="en-GB" baseline="-25000">
                <a:solidFill>
                  <a:srgbClr val="0000FF"/>
                </a:solidFill>
                <a:latin typeface="Comic Sans MS"/>
                <a:ea typeface="Comic Sans MS"/>
                <a:cs typeface="Comic Sans MS"/>
                <a:sym typeface="Comic Sans MS"/>
              </a:rPr>
              <a:t>5</a:t>
            </a:r>
            <a:r>
              <a:rPr lang="en-GB">
                <a:solidFill>
                  <a:srgbClr val="0000FF"/>
                </a:solidFill>
                <a:latin typeface="Comic Sans MS"/>
                <a:ea typeface="Comic Sans MS"/>
                <a:cs typeface="Comic Sans MS"/>
                <a:sym typeface="Comic Sans MS"/>
              </a:rPr>
              <a:t>)</a:t>
            </a:r>
            <a:r>
              <a:rPr lang="en-GB" baseline="-25000">
                <a:solidFill>
                  <a:srgbClr val="0000FF"/>
                </a:solidFill>
                <a:latin typeface="Comic Sans MS"/>
                <a:ea typeface="Comic Sans MS"/>
                <a:cs typeface="Comic Sans MS"/>
                <a:sym typeface="Comic Sans MS"/>
              </a:rPr>
              <a:t>n</a:t>
            </a:r>
            <a:endParaRPr baseline="-25000">
              <a:solidFill>
                <a:srgbClr val="0000FF"/>
              </a:solidFill>
              <a:latin typeface="Comic Sans MS"/>
              <a:ea typeface="Comic Sans MS"/>
              <a:cs typeface="Comic Sans MS"/>
              <a:sym typeface="Comic Sans MS"/>
            </a:endParaRPr>
          </a:p>
          <a:p>
            <a:pPr marL="0" lvl="0" indent="0" rtl="0">
              <a:spcBef>
                <a:spcPts val="0"/>
              </a:spcBef>
              <a:spcAft>
                <a:spcPts val="0"/>
              </a:spcAft>
              <a:buNone/>
            </a:pPr>
            <a:endParaRPr/>
          </a:p>
        </p:txBody>
      </p:sp>
      <p:pic>
        <p:nvPicPr>
          <p:cNvPr id="269" name="Shape 269"/>
          <p:cNvPicPr preferRelativeResize="0"/>
          <p:nvPr/>
        </p:nvPicPr>
        <p:blipFill>
          <a:blip r:embed="rId7">
            <a:alphaModFix/>
          </a:blip>
          <a:stretch>
            <a:fillRect/>
          </a:stretch>
        </p:blipFill>
        <p:spPr>
          <a:xfrm>
            <a:off x="8157200" y="1786175"/>
            <a:ext cx="247550" cy="514500"/>
          </a:xfrm>
          <a:prstGeom prst="rect">
            <a:avLst/>
          </a:prstGeom>
          <a:noFill/>
          <a:ln>
            <a:noFill/>
          </a:ln>
        </p:spPr>
      </p:pic>
      <p:pic>
        <p:nvPicPr>
          <p:cNvPr id="270" name="Shape 270"/>
          <p:cNvPicPr preferRelativeResize="0"/>
          <p:nvPr/>
        </p:nvPicPr>
        <p:blipFill>
          <a:blip r:embed="rId8">
            <a:alphaModFix/>
          </a:blip>
          <a:stretch>
            <a:fillRect/>
          </a:stretch>
        </p:blipFill>
        <p:spPr>
          <a:xfrm>
            <a:off x="2118776" y="1638148"/>
            <a:ext cx="1638300" cy="2664852"/>
          </a:xfrm>
          <a:prstGeom prst="rect">
            <a:avLst/>
          </a:prstGeom>
          <a:noFill/>
          <a:ln>
            <a:noFill/>
          </a:ln>
        </p:spPr>
      </p:pic>
      <p:sp>
        <p:nvSpPr>
          <p:cNvPr id="271" name="Shape 271"/>
          <p:cNvSpPr txBox="1"/>
          <p:nvPr/>
        </p:nvSpPr>
        <p:spPr>
          <a:xfrm>
            <a:off x="5896650" y="1442550"/>
            <a:ext cx="1339800" cy="500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2400" b="1">
                <a:solidFill>
                  <a:srgbClr val="FF00FF"/>
                </a:solidFill>
                <a:latin typeface="Caveat"/>
                <a:ea typeface="Caveat"/>
                <a:cs typeface="Caveat"/>
                <a:sym typeface="Caveat"/>
              </a:rPr>
              <a:t>Cellulose</a:t>
            </a:r>
            <a:endParaRPr sz="2400" b="1">
              <a:solidFill>
                <a:srgbClr val="FF00FF"/>
              </a:solidFill>
            </a:endParaRPr>
          </a:p>
        </p:txBody>
      </p:sp>
      <p:sp>
        <p:nvSpPr>
          <p:cNvPr id="272" name="Shape 272"/>
          <p:cNvSpPr txBox="1"/>
          <p:nvPr/>
        </p:nvSpPr>
        <p:spPr>
          <a:xfrm>
            <a:off x="0" y="1366350"/>
            <a:ext cx="2199000" cy="37917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b="1">
                <a:solidFill>
                  <a:schemeClr val="dk1"/>
                </a:solidFill>
                <a:latin typeface="Comic Sans MS"/>
                <a:ea typeface="Comic Sans MS"/>
                <a:cs typeface="Comic Sans MS"/>
                <a:sym typeface="Comic Sans MS"/>
              </a:rPr>
              <a:t>In clothing</a:t>
            </a:r>
            <a:r>
              <a:rPr lang="en-GB">
                <a:solidFill>
                  <a:schemeClr val="dk1"/>
                </a:solidFill>
                <a:latin typeface="Comic Sans MS"/>
                <a:ea typeface="Comic Sans MS"/>
                <a:cs typeface="Comic Sans MS"/>
                <a:sym typeface="Comic Sans MS"/>
              </a:rPr>
              <a:t> : Clothing is very much in the forefront of the use of linen in textiles. Linen stay fresh in the summer, is intrinsically antibacterial and hypoallergenic.</a:t>
            </a:r>
            <a:endParaRPr>
              <a:solidFill>
                <a:schemeClr val="dk1"/>
              </a:solidFill>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Comic Sans MS"/>
                <a:ea typeface="Comic Sans MS"/>
                <a:cs typeface="Comic Sans MS"/>
                <a:sym typeface="Comic Sans MS"/>
              </a:rPr>
              <a:t>In upholstery textile</a:t>
            </a:r>
            <a:r>
              <a:rPr lang="en-GB">
                <a:solidFill>
                  <a:schemeClr val="dk1"/>
                </a:solidFill>
                <a:latin typeface="Comic Sans MS"/>
                <a:ea typeface="Comic Sans MS"/>
                <a:cs typeface="Comic Sans MS"/>
                <a:sym typeface="Comic Sans MS"/>
              </a:rPr>
              <a:t>:</a:t>
            </a:r>
            <a:r>
              <a:rPr lang="en-GB" b="1">
                <a:solidFill>
                  <a:schemeClr val="dk1"/>
                </a:solidFill>
                <a:latin typeface="Comic Sans MS"/>
                <a:ea typeface="Comic Sans MS"/>
                <a:cs typeface="Comic Sans MS"/>
                <a:sym typeface="Comic Sans MS"/>
              </a:rPr>
              <a:t> </a:t>
            </a:r>
            <a:r>
              <a:rPr lang="en-GB">
                <a:solidFill>
                  <a:schemeClr val="dk1"/>
                </a:solidFill>
                <a:latin typeface="Comic Sans MS"/>
                <a:ea typeface="Comic Sans MS"/>
                <a:cs typeface="Comic Sans MS"/>
                <a:sym typeface="Comic Sans MS"/>
              </a:rPr>
              <a:t>(dedicated to interior decoration), linen represents the natural that soothes us and which we like to surround ourselves with.</a:t>
            </a:r>
            <a:endParaRPr>
              <a:solidFill>
                <a:schemeClr val="dk1"/>
              </a:solidFill>
              <a:latin typeface="Comic Sans MS"/>
              <a:ea typeface="Comic Sans MS"/>
              <a:cs typeface="Comic Sans MS"/>
              <a:sym typeface="Comic Sans MS"/>
            </a:endParaRPr>
          </a:p>
        </p:txBody>
      </p:sp>
      <p:sp>
        <p:nvSpPr>
          <p:cNvPr id="273" name="Shape 273"/>
          <p:cNvSpPr txBox="1"/>
          <p:nvPr/>
        </p:nvSpPr>
        <p:spPr>
          <a:xfrm>
            <a:off x="2199000" y="3560900"/>
            <a:ext cx="2760300" cy="15972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b="1">
                <a:solidFill>
                  <a:schemeClr val="dk1"/>
                </a:solidFill>
                <a:latin typeface="Comic Sans MS"/>
                <a:ea typeface="Comic Sans MS"/>
                <a:cs typeface="Comic Sans MS"/>
                <a:sym typeface="Comic Sans MS"/>
              </a:rPr>
              <a:t>In technical fabrics</a:t>
            </a:r>
            <a:r>
              <a:rPr lang="en-GB">
                <a:solidFill>
                  <a:schemeClr val="dk1"/>
                </a:solidFill>
                <a:latin typeface="Comic Sans MS"/>
                <a:ea typeface="Comic Sans MS"/>
                <a:cs typeface="Comic Sans MS"/>
                <a:sym typeface="Comic Sans MS"/>
              </a:rPr>
              <a:t>: </a:t>
            </a:r>
            <a:r>
              <a:rPr lang="en-GB" b="1">
                <a:solidFill>
                  <a:schemeClr val="dk1"/>
                </a:solidFill>
                <a:latin typeface="Comic Sans MS"/>
                <a:ea typeface="Comic Sans MS"/>
                <a:cs typeface="Comic Sans MS"/>
                <a:sym typeface="Comic Sans MS"/>
              </a:rPr>
              <a:t> </a:t>
            </a:r>
            <a:r>
              <a:rPr lang="en-GB">
                <a:solidFill>
                  <a:schemeClr val="dk1"/>
                </a:solidFill>
                <a:latin typeface="Comic Sans MS"/>
                <a:ea typeface="Comic Sans MS"/>
                <a:cs typeface="Comic Sans MS"/>
                <a:sym typeface="Comic Sans MS"/>
              </a:rPr>
              <a:t>called flax composites, they are used in automotive, boats, sports equipment. Linen composites are a future alternative to the use of carbon and fiberglass.</a:t>
            </a:r>
            <a:endParaRPr sz="1800" b="1">
              <a:solidFill>
                <a:srgbClr val="0000FF"/>
              </a:solidFill>
              <a:latin typeface="Comic Sans MS"/>
              <a:ea typeface="Comic Sans MS"/>
              <a:cs typeface="Comic Sans MS"/>
              <a:sym typeface="Comic Sans MS"/>
            </a:endParaRPr>
          </a:p>
        </p:txBody>
      </p:sp>
      <p:sp>
        <p:nvSpPr>
          <p:cNvPr id="274" name="Shape 274"/>
          <p:cNvSpPr txBox="1"/>
          <p:nvPr/>
        </p:nvSpPr>
        <p:spPr>
          <a:xfrm>
            <a:off x="3994500" y="735425"/>
            <a:ext cx="1155000" cy="5634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GB" sz="2400" b="1">
                <a:solidFill>
                  <a:srgbClr val="0000FF"/>
                </a:solidFill>
                <a:latin typeface="Caveat"/>
                <a:ea typeface="Caveat"/>
                <a:cs typeface="Caveat"/>
                <a:sym typeface="Caveat"/>
              </a:rPr>
              <a:t>LINEN </a:t>
            </a:r>
            <a:endParaRPr sz="2400" b="1">
              <a:solidFill>
                <a:srgbClr val="0000FF"/>
              </a:solidFill>
              <a:latin typeface="Caveat"/>
              <a:ea typeface="Caveat"/>
              <a:cs typeface="Caveat"/>
              <a:sym typeface="Caveat"/>
            </a:endParaRPr>
          </a:p>
          <a:p>
            <a:pPr marL="0" lvl="0" indent="0" rtl="0">
              <a:spcBef>
                <a:spcPts val="0"/>
              </a:spcBef>
              <a:spcAft>
                <a:spcPts val="0"/>
              </a:spcAft>
              <a:buNone/>
            </a:pPr>
            <a:r>
              <a:rPr lang="en-GB" sz="1200" b="1">
                <a:solidFill>
                  <a:srgbClr val="0000FF"/>
                </a:solidFill>
                <a:latin typeface="Caveat"/>
                <a:ea typeface="Caveat"/>
                <a:cs typeface="Caveat"/>
                <a:sym typeface="Caveat"/>
              </a:rPr>
              <a:t>(a natural fibre)</a:t>
            </a:r>
            <a:endParaRPr sz="1200" b="1">
              <a:solidFill>
                <a:srgbClr val="FF00FF"/>
              </a:solidFill>
            </a:endParaRPr>
          </a:p>
        </p:txBody>
      </p:sp>
      <p:cxnSp>
        <p:nvCxnSpPr>
          <p:cNvPr id="275" name="Shape 275"/>
          <p:cNvCxnSpPr/>
          <p:nvPr/>
        </p:nvCxnSpPr>
        <p:spPr>
          <a:xfrm rot="10800000">
            <a:off x="5123025" y="1266450"/>
            <a:ext cx="489300" cy="514500"/>
          </a:xfrm>
          <a:prstGeom prst="straightConnector1">
            <a:avLst/>
          </a:prstGeom>
          <a:noFill/>
          <a:ln w="28575" cap="flat" cmpd="sng">
            <a:solidFill>
              <a:srgbClr val="0000FF"/>
            </a:solidFill>
            <a:prstDash val="solid"/>
            <a:round/>
            <a:headEnd type="none" w="med" len="med"/>
            <a:tailEnd type="triangle" w="med" len="med"/>
          </a:ln>
        </p:spPr>
      </p:cxnSp>
      <p:cxnSp>
        <p:nvCxnSpPr>
          <p:cNvPr id="276" name="Shape 276"/>
          <p:cNvCxnSpPr/>
          <p:nvPr/>
        </p:nvCxnSpPr>
        <p:spPr>
          <a:xfrm rot="10800000" flipH="1">
            <a:off x="5661575" y="1384150"/>
            <a:ext cx="328500" cy="371700"/>
          </a:xfrm>
          <a:prstGeom prst="straightConnector1">
            <a:avLst/>
          </a:prstGeom>
          <a:noFill/>
          <a:ln w="28575" cap="flat" cmpd="sng">
            <a:solidFill>
              <a:srgbClr val="9900FF"/>
            </a:solidFill>
            <a:prstDash val="solid"/>
            <a:round/>
            <a:headEnd type="none" w="med" len="med"/>
            <a:tailEnd type="triangle" w="med" len="med"/>
          </a:ln>
        </p:spPr>
      </p:cxnSp>
      <p:sp>
        <p:nvSpPr>
          <p:cNvPr id="277" name="Shape 277"/>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sp>
        <p:nvSpPr>
          <p:cNvPr id="18"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3" name="Shape 283"/>
          <p:cNvPicPr preferRelativeResize="0"/>
          <p:nvPr/>
        </p:nvPicPr>
        <p:blipFill>
          <a:blip r:embed="rId4">
            <a:alphaModFix/>
          </a:blip>
          <a:stretch>
            <a:fillRect/>
          </a:stretch>
        </p:blipFill>
        <p:spPr>
          <a:xfrm>
            <a:off x="377725" y="1944075"/>
            <a:ext cx="4162425" cy="857250"/>
          </a:xfrm>
          <a:prstGeom prst="rect">
            <a:avLst/>
          </a:prstGeom>
          <a:noFill/>
          <a:ln>
            <a:noFill/>
          </a:ln>
        </p:spPr>
      </p:pic>
      <p:pic>
        <p:nvPicPr>
          <p:cNvPr id="284" name="Shape 284"/>
          <p:cNvPicPr preferRelativeResize="0"/>
          <p:nvPr/>
        </p:nvPicPr>
        <p:blipFill>
          <a:blip r:embed="rId5">
            <a:alphaModFix/>
          </a:blip>
          <a:stretch>
            <a:fillRect/>
          </a:stretch>
        </p:blipFill>
        <p:spPr>
          <a:xfrm>
            <a:off x="509925" y="3608788"/>
            <a:ext cx="2381250" cy="1076325"/>
          </a:xfrm>
          <a:prstGeom prst="rect">
            <a:avLst/>
          </a:prstGeom>
          <a:noFill/>
          <a:ln>
            <a:noFill/>
          </a:ln>
        </p:spPr>
      </p:pic>
      <p:pic>
        <p:nvPicPr>
          <p:cNvPr id="285" name="Shape 285"/>
          <p:cNvPicPr preferRelativeResize="0"/>
          <p:nvPr/>
        </p:nvPicPr>
        <p:blipFill rotWithShape="1">
          <a:blip r:embed="rId6">
            <a:alphaModFix/>
          </a:blip>
          <a:srcRect t="27420"/>
          <a:stretch/>
        </p:blipFill>
        <p:spPr>
          <a:xfrm>
            <a:off x="5988175" y="3940900"/>
            <a:ext cx="2114550" cy="857250"/>
          </a:xfrm>
          <a:prstGeom prst="rect">
            <a:avLst/>
          </a:prstGeom>
          <a:noFill/>
          <a:ln>
            <a:noFill/>
          </a:ln>
        </p:spPr>
      </p:pic>
      <p:sp>
        <p:nvSpPr>
          <p:cNvPr id="286" name="Shape 286"/>
          <p:cNvSpPr txBox="1"/>
          <p:nvPr/>
        </p:nvSpPr>
        <p:spPr>
          <a:xfrm>
            <a:off x="5295725" y="3993225"/>
            <a:ext cx="1617300" cy="70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7" name="Shape 287"/>
          <p:cNvSpPr txBox="1"/>
          <p:nvPr/>
        </p:nvSpPr>
        <p:spPr>
          <a:xfrm>
            <a:off x="2273175" y="2487225"/>
            <a:ext cx="1349400"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i="1">
                <a:solidFill>
                  <a:srgbClr val="0000FF"/>
                </a:solidFill>
                <a:highlight>
                  <a:schemeClr val="lt1"/>
                </a:highlight>
                <a:latin typeface="Caveat"/>
                <a:ea typeface="Caveat"/>
                <a:cs typeface="Caveat"/>
                <a:sym typeface="Caveat"/>
              </a:rPr>
              <a:t>Nylon 6,6</a:t>
            </a:r>
            <a:endParaRPr sz="700" b="1" i="1">
              <a:solidFill>
                <a:srgbClr val="0000FF"/>
              </a:solidFill>
              <a:highlight>
                <a:schemeClr val="lt1"/>
              </a:highlight>
              <a:latin typeface="Caveat"/>
              <a:ea typeface="Caveat"/>
              <a:cs typeface="Caveat"/>
              <a:sym typeface="Caveat"/>
            </a:endParaRPr>
          </a:p>
        </p:txBody>
      </p:sp>
      <p:sp>
        <p:nvSpPr>
          <p:cNvPr id="288" name="Shape 288"/>
          <p:cNvSpPr txBox="1"/>
          <p:nvPr/>
        </p:nvSpPr>
        <p:spPr>
          <a:xfrm>
            <a:off x="1807825" y="4328400"/>
            <a:ext cx="1054800"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i="1">
                <a:solidFill>
                  <a:srgbClr val="FF0000"/>
                </a:solidFill>
                <a:highlight>
                  <a:srgbClr val="FFFFEE"/>
                </a:highlight>
                <a:latin typeface="Caveat"/>
                <a:ea typeface="Caveat"/>
                <a:cs typeface="Caveat"/>
                <a:sym typeface="Caveat"/>
              </a:rPr>
              <a:t>Polyester</a:t>
            </a:r>
            <a:endParaRPr b="1" i="1">
              <a:solidFill>
                <a:srgbClr val="FF0000"/>
              </a:solidFill>
              <a:highlight>
                <a:srgbClr val="FFFFEE"/>
              </a:highlight>
              <a:latin typeface="Caveat"/>
              <a:ea typeface="Caveat"/>
              <a:cs typeface="Caveat"/>
              <a:sym typeface="Caveat"/>
            </a:endParaRPr>
          </a:p>
        </p:txBody>
      </p:sp>
      <p:sp>
        <p:nvSpPr>
          <p:cNvPr id="289" name="Shape 289"/>
          <p:cNvSpPr txBox="1"/>
          <p:nvPr/>
        </p:nvSpPr>
        <p:spPr>
          <a:xfrm>
            <a:off x="2862625" y="3536583"/>
            <a:ext cx="2250300" cy="136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i="1">
                <a:solidFill>
                  <a:srgbClr val="FF0000"/>
                </a:solidFill>
                <a:highlight>
                  <a:srgbClr val="FFFFFF"/>
                </a:highlight>
                <a:latin typeface="Caveat"/>
                <a:ea typeface="Caveat"/>
                <a:cs typeface="Caveat"/>
                <a:sym typeface="Caveat"/>
              </a:rPr>
              <a:t>Polyesters are a class of polymers obtained by condensation-stage polymerization containing the functional group of esters along the main carbon chain.</a:t>
            </a:r>
            <a:endParaRPr b="1" i="1">
              <a:solidFill>
                <a:srgbClr val="FF0000"/>
              </a:solidFill>
              <a:highlight>
                <a:srgbClr val="FFFFFF"/>
              </a:highlight>
              <a:latin typeface="Caveat"/>
              <a:ea typeface="Caveat"/>
              <a:cs typeface="Caveat"/>
              <a:sym typeface="Caveat"/>
            </a:endParaRPr>
          </a:p>
        </p:txBody>
      </p:sp>
      <p:sp>
        <p:nvSpPr>
          <p:cNvPr id="290" name="Shape 290"/>
          <p:cNvSpPr txBox="1"/>
          <p:nvPr/>
        </p:nvSpPr>
        <p:spPr>
          <a:xfrm>
            <a:off x="7095850" y="4151925"/>
            <a:ext cx="1349400" cy="385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i="1">
                <a:solidFill>
                  <a:srgbClr val="93C47D"/>
                </a:solidFill>
                <a:highlight>
                  <a:srgbClr val="FFFFFF"/>
                </a:highlight>
                <a:latin typeface="Caveat"/>
                <a:ea typeface="Caveat"/>
                <a:cs typeface="Caveat"/>
                <a:sym typeface="Caveat"/>
              </a:rPr>
              <a:t>Acrylic fibre</a:t>
            </a:r>
            <a:endParaRPr b="1" i="1">
              <a:solidFill>
                <a:srgbClr val="93C47D"/>
              </a:solidFill>
              <a:highlight>
                <a:srgbClr val="FFFFFF"/>
              </a:highlight>
              <a:latin typeface="Caveat"/>
              <a:ea typeface="Caveat"/>
              <a:cs typeface="Caveat"/>
              <a:sym typeface="Caveat"/>
            </a:endParaRPr>
          </a:p>
        </p:txBody>
      </p:sp>
      <p:sp>
        <p:nvSpPr>
          <p:cNvPr id="291" name="Shape 291"/>
          <p:cNvSpPr txBox="1"/>
          <p:nvPr/>
        </p:nvSpPr>
        <p:spPr>
          <a:xfrm>
            <a:off x="1693325" y="77625"/>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4. Chemical composition of natural fibres and man-made fibres</a:t>
            </a:r>
            <a:endParaRPr sz="1800" b="1">
              <a:latin typeface="Caveat"/>
              <a:ea typeface="Caveat"/>
              <a:cs typeface="Caveat"/>
              <a:sym typeface="Caveat"/>
            </a:endParaRPr>
          </a:p>
        </p:txBody>
      </p:sp>
      <p:sp>
        <p:nvSpPr>
          <p:cNvPr id="292" name="Shape 292"/>
          <p:cNvSpPr txBox="1"/>
          <p:nvPr/>
        </p:nvSpPr>
        <p:spPr>
          <a:xfrm>
            <a:off x="797850" y="557325"/>
            <a:ext cx="7185600" cy="4797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800" b="1">
                <a:solidFill>
                  <a:srgbClr val="0000FF"/>
                </a:solidFill>
                <a:latin typeface="Caveat"/>
                <a:ea typeface="Caveat"/>
                <a:cs typeface="Caveat"/>
                <a:sym typeface="Caveat"/>
              </a:rPr>
              <a:t>Synthetic fibers</a:t>
            </a:r>
            <a:r>
              <a:rPr lang="en-GB" sz="1800">
                <a:solidFill>
                  <a:srgbClr val="0000FF"/>
                </a:solidFill>
              </a:rPr>
              <a:t> </a:t>
            </a:r>
            <a:r>
              <a:rPr lang="en-GB" sz="1200">
                <a:solidFill>
                  <a:srgbClr val="0000FF"/>
                </a:solidFill>
                <a:latin typeface="Comic Sans MS"/>
                <a:ea typeface="Comic Sans MS"/>
                <a:cs typeface="Comic Sans MS"/>
                <a:sym typeface="Comic Sans MS"/>
              </a:rPr>
              <a:t>are obtained in the laboratory, generally derived from a </a:t>
            </a:r>
            <a:r>
              <a:rPr lang="en-GB" sz="1200" b="1">
                <a:solidFill>
                  <a:srgbClr val="0000FF"/>
                </a:solidFill>
                <a:latin typeface="Comic Sans MS"/>
                <a:ea typeface="Comic Sans MS"/>
                <a:cs typeface="Comic Sans MS"/>
                <a:sym typeface="Comic Sans MS"/>
              </a:rPr>
              <a:t>condensation</a:t>
            </a:r>
            <a:r>
              <a:rPr lang="en-GB" sz="1200">
                <a:solidFill>
                  <a:srgbClr val="0000FF"/>
                </a:solidFill>
                <a:latin typeface="Comic Sans MS"/>
                <a:ea typeface="Comic Sans MS"/>
                <a:cs typeface="Comic Sans MS"/>
                <a:sym typeface="Comic Sans MS"/>
              </a:rPr>
              <a:t> reaction.</a:t>
            </a:r>
            <a:endParaRPr sz="1200">
              <a:solidFill>
                <a:srgbClr val="0000FF"/>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b="1">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pic>
        <p:nvPicPr>
          <p:cNvPr id="293" name="Shape 293" title="eTwinning ITT Ferrari Chiaravalle Cle nylon synthesis">
            <a:hlinkClick r:id="rId7"/>
          </p:cNvPr>
          <p:cNvPicPr preferRelativeResize="0"/>
          <p:nvPr/>
        </p:nvPicPr>
        <p:blipFill>
          <a:blip r:embed="rId8">
            <a:alphaModFix/>
          </a:blip>
          <a:stretch>
            <a:fillRect/>
          </a:stretch>
        </p:blipFill>
        <p:spPr>
          <a:xfrm>
            <a:off x="5447925" y="1189413"/>
            <a:ext cx="2926344" cy="2194758"/>
          </a:xfrm>
          <a:prstGeom prst="rect">
            <a:avLst/>
          </a:prstGeom>
          <a:noFill/>
          <a:ln>
            <a:noFill/>
          </a:ln>
        </p:spPr>
      </p:pic>
      <p:cxnSp>
        <p:nvCxnSpPr>
          <p:cNvPr id="294" name="Shape 294"/>
          <p:cNvCxnSpPr/>
          <p:nvPr/>
        </p:nvCxnSpPr>
        <p:spPr>
          <a:xfrm rot="10800000" flipH="1">
            <a:off x="4592788" y="2410392"/>
            <a:ext cx="802500" cy="200400"/>
          </a:xfrm>
          <a:prstGeom prst="straightConnector1">
            <a:avLst/>
          </a:prstGeom>
          <a:noFill/>
          <a:ln w="28575" cap="flat" cmpd="sng">
            <a:solidFill>
              <a:srgbClr val="0000FF"/>
            </a:solidFill>
            <a:prstDash val="solid"/>
            <a:round/>
            <a:headEnd type="none" w="med" len="med"/>
            <a:tailEnd type="triangle" w="med" len="med"/>
          </a:ln>
        </p:spPr>
      </p:cxnSp>
      <p:sp>
        <p:nvSpPr>
          <p:cNvPr id="295" name="Shape 295"/>
          <p:cNvSpPr txBox="1"/>
          <p:nvPr/>
        </p:nvSpPr>
        <p:spPr>
          <a:xfrm>
            <a:off x="6053425" y="3418525"/>
            <a:ext cx="1770300" cy="3417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0000FF"/>
                </a:solidFill>
                <a:latin typeface="Caveat"/>
                <a:ea typeface="Caveat"/>
                <a:cs typeface="Caveat"/>
                <a:sym typeface="Caveat"/>
              </a:rPr>
              <a:t>Synthesis of nylon 6,6</a:t>
            </a:r>
            <a:endParaRPr b="1">
              <a:solidFill>
                <a:srgbClr val="0000FF"/>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296" name="Shape 296"/>
          <p:cNvSpPr/>
          <p:nvPr/>
        </p:nvSpPr>
        <p:spPr>
          <a:xfrm>
            <a:off x="4438425" y="1318875"/>
            <a:ext cx="1009500" cy="237300"/>
          </a:xfrm>
          <a:prstGeom prst="wedgeRoundRectCallout">
            <a:avLst>
              <a:gd name="adj1" fmla="val 50201"/>
              <a:gd name="adj2" fmla="val 74073"/>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17"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Shape 62"/>
          <p:cNvSpPr txBox="1"/>
          <p:nvPr/>
        </p:nvSpPr>
        <p:spPr>
          <a:xfrm>
            <a:off x="317250" y="438050"/>
            <a:ext cx="6384000" cy="35076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GB" sz="1800" b="1">
                <a:solidFill>
                  <a:srgbClr val="FF0000"/>
                </a:solidFill>
                <a:latin typeface="Caveat"/>
                <a:ea typeface="Caveat"/>
                <a:cs typeface="Caveat"/>
                <a:sym typeface="Caveat"/>
              </a:rPr>
              <a:t>Schools Partners</a:t>
            </a:r>
            <a:endParaRPr sz="1800" b="1">
              <a:solidFill>
                <a:srgbClr val="FF0000"/>
              </a:solidFill>
              <a:latin typeface="Caveat"/>
              <a:ea typeface="Caveat"/>
              <a:cs typeface="Caveat"/>
              <a:sym typeface="Caveat"/>
            </a:endParaRPr>
          </a:p>
          <a:p>
            <a:pPr marL="0" lvl="0" indent="0">
              <a:spcBef>
                <a:spcPts val="0"/>
              </a:spcBef>
              <a:spcAft>
                <a:spcPts val="0"/>
              </a:spcAft>
              <a:buNone/>
            </a:pPr>
            <a:endParaRPr sz="1800" b="1">
              <a:solidFill>
                <a:srgbClr val="FF0000"/>
              </a:solidFill>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ITT “Ferrari”, Chiaravalle C.le, Italy.</a:t>
            </a:r>
            <a:endParaRPr sz="1800" b="1">
              <a:solidFill>
                <a:schemeClr val="dk1"/>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rgbClr val="0000FF"/>
                </a:solidFill>
                <a:latin typeface="Caveat"/>
                <a:ea typeface="Caveat"/>
                <a:cs typeface="Caveat"/>
                <a:sym typeface="Caveat"/>
              </a:rPr>
              <a:t>IES Les Foies, Beniganim, Spain. </a:t>
            </a:r>
            <a:endParaRPr sz="1800" b="1">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IES Radio Exterior, Alicante, Spain. </a:t>
            </a:r>
            <a:endParaRPr sz="1800" b="1">
              <a:solidFill>
                <a:srgbClr val="FF0000"/>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 </a:t>
            </a:r>
            <a:r>
              <a:rPr lang="en-GB" sz="1800" b="1">
                <a:solidFill>
                  <a:srgbClr val="0000FF"/>
                </a:solidFill>
                <a:latin typeface="Caveat"/>
                <a:ea typeface="Caveat"/>
                <a:cs typeface="Caveat"/>
                <a:sym typeface="Caveat"/>
              </a:rPr>
              <a:t>Kauno Stepono Dariaus ir Stasio Gireno Gimnazija, Kaunas, Lithuania. </a:t>
            </a:r>
            <a:endParaRPr sz="1800" b="1">
              <a:solidFill>
                <a:srgbClr val="0000FF"/>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Karesi public training center, Balikesir, Turkey. </a:t>
            </a:r>
            <a:endParaRPr sz="1800" b="1">
              <a:solidFill>
                <a:schemeClr val="dk1"/>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rgbClr val="0000FF"/>
                </a:solidFill>
                <a:latin typeface="Caveat"/>
                <a:ea typeface="Caveat"/>
                <a:cs typeface="Caveat"/>
                <a:sym typeface="Caveat"/>
              </a:rPr>
              <a:t>Licee La Martiniere-Diderot, Lyon, France. </a:t>
            </a:r>
            <a:endParaRPr sz="1800" b="1">
              <a:solidFill>
                <a:srgbClr val="0000FF"/>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Paul Hazard High School, Armentieres, France. </a:t>
            </a:r>
            <a:endParaRPr sz="1800" b="1">
              <a:solidFill>
                <a:schemeClr val="dk1"/>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rgbClr val="0000FF"/>
                </a:solidFill>
                <a:latin typeface="Caveat"/>
                <a:ea typeface="Caveat"/>
                <a:cs typeface="Caveat"/>
                <a:sym typeface="Caveat"/>
              </a:rPr>
              <a:t>Technical college Elisa Zamfirescu, Satu Mare, Romania.</a:t>
            </a:r>
            <a:r>
              <a:rPr lang="en-GB" sz="1800" b="1">
                <a:solidFill>
                  <a:schemeClr val="dk1"/>
                </a:solidFill>
                <a:latin typeface="Caveat"/>
                <a:ea typeface="Caveat"/>
                <a:cs typeface="Caveat"/>
                <a:sym typeface="Caveat"/>
              </a:rPr>
              <a:t> </a:t>
            </a:r>
            <a:endParaRPr sz="1800" b="1">
              <a:solidFill>
                <a:schemeClr val="dk1"/>
              </a:solidFill>
              <a:latin typeface="Caveat"/>
              <a:ea typeface="Caveat"/>
              <a:cs typeface="Caveat"/>
              <a:sym typeface="Caveat"/>
            </a:endParaRPr>
          </a:p>
          <a:p>
            <a:pPr marL="457200" lvl="0" indent="-342900" rtl="0">
              <a:lnSpc>
                <a:spcPct val="115000"/>
              </a:lnSpc>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1° Epal Lamias, Lamia, Greece.</a:t>
            </a:r>
            <a:endParaRPr sz="1800" b="1">
              <a:solidFill>
                <a:schemeClr val="dk1"/>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a:spcBef>
                <a:spcPts val="0"/>
              </a:spcBef>
              <a:spcAft>
                <a:spcPts val="0"/>
              </a:spcAft>
              <a:buNone/>
            </a:pPr>
            <a:endParaRPr sz="1800" b="1">
              <a:latin typeface="Caveat"/>
              <a:ea typeface="Caveat"/>
              <a:cs typeface="Caveat"/>
              <a:sym typeface="Caveat"/>
            </a:endParaRPr>
          </a:p>
          <a:p>
            <a:pPr marL="0" lvl="0" indent="0">
              <a:spcBef>
                <a:spcPts val="0"/>
              </a:spcBef>
              <a:spcAft>
                <a:spcPts val="0"/>
              </a:spcAft>
              <a:buNone/>
            </a:pPr>
            <a:endParaRPr b="1"/>
          </a:p>
          <a:p>
            <a:pPr marL="0" lvl="0" indent="0">
              <a:spcBef>
                <a:spcPts val="0"/>
              </a:spcBef>
              <a:spcAft>
                <a:spcPts val="0"/>
              </a:spcAft>
              <a:buNone/>
            </a:pPr>
            <a:endParaRPr b="1"/>
          </a:p>
        </p:txBody>
      </p:sp>
      <p:sp>
        <p:nvSpPr>
          <p:cNvPr id="63"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pic>
        <p:nvPicPr>
          <p:cNvPr id="301" name="Shape 301" title="L2 Combustion test">
            <a:hlinkClick r:id="rId4"/>
          </p:cNvPr>
          <p:cNvPicPr preferRelativeResize="0"/>
          <p:nvPr/>
        </p:nvPicPr>
        <p:blipFill>
          <a:blip r:embed="rId5">
            <a:alphaModFix/>
          </a:blip>
          <a:stretch>
            <a:fillRect/>
          </a:stretch>
        </p:blipFill>
        <p:spPr>
          <a:xfrm>
            <a:off x="367775" y="871575"/>
            <a:ext cx="4006600" cy="3004950"/>
          </a:xfrm>
          <a:prstGeom prst="rect">
            <a:avLst/>
          </a:prstGeom>
          <a:noFill/>
          <a:ln>
            <a:noFill/>
          </a:ln>
        </p:spPr>
      </p:pic>
      <p:sp>
        <p:nvSpPr>
          <p:cNvPr id="303" name="Shape 303"/>
          <p:cNvSpPr txBox="1"/>
          <p:nvPr/>
        </p:nvSpPr>
        <p:spPr>
          <a:xfrm>
            <a:off x="3017100" y="70750"/>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5. How to recognize different fabrics </a:t>
            </a:r>
            <a:endParaRPr sz="1800" b="1">
              <a:solidFill>
                <a:srgbClr val="0000FF"/>
              </a:solidFill>
              <a:latin typeface="Caveat"/>
              <a:ea typeface="Caveat"/>
              <a:cs typeface="Caveat"/>
              <a:sym typeface="Caveat"/>
            </a:endParaRPr>
          </a:p>
        </p:txBody>
      </p:sp>
      <p:pic>
        <p:nvPicPr>
          <p:cNvPr id="304" name="Shape 304" title="L1 Recognising a fiber trough organoleptic control">
            <a:hlinkClick r:id="rId6"/>
          </p:cNvPr>
          <p:cNvPicPr preferRelativeResize="0"/>
          <p:nvPr/>
        </p:nvPicPr>
        <p:blipFill>
          <a:blip r:embed="rId7">
            <a:alphaModFix/>
          </a:blip>
          <a:stretch>
            <a:fillRect/>
          </a:stretch>
        </p:blipFill>
        <p:spPr>
          <a:xfrm>
            <a:off x="4857821" y="1497050"/>
            <a:ext cx="3884100" cy="2913075"/>
          </a:xfrm>
          <a:prstGeom prst="rect">
            <a:avLst/>
          </a:prstGeom>
          <a:noFill/>
          <a:ln>
            <a:noFill/>
          </a:ln>
        </p:spPr>
      </p:pic>
      <p:sp>
        <p:nvSpPr>
          <p:cNvPr id="305" name="Shape 305"/>
          <p:cNvSpPr/>
          <p:nvPr/>
        </p:nvSpPr>
        <p:spPr>
          <a:xfrm>
            <a:off x="534800" y="591825"/>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306" name="Shape 306"/>
          <p:cNvSpPr/>
          <p:nvPr/>
        </p:nvSpPr>
        <p:spPr>
          <a:xfrm>
            <a:off x="5169700" y="1194875"/>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8"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2" name="Shape 312"/>
          <p:cNvSpPr txBox="1"/>
          <p:nvPr/>
        </p:nvSpPr>
        <p:spPr>
          <a:xfrm>
            <a:off x="3017100" y="70750"/>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5. How to recognize different fabrics </a:t>
            </a:r>
            <a:endParaRPr sz="1800" b="1">
              <a:solidFill>
                <a:srgbClr val="0000FF"/>
              </a:solidFill>
              <a:latin typeface="Caveat"/>
              <a:ea typeface="Caveat"/>
              <a:cs typeface="Caveat"/>
              <a:sym typeface="Caveat"/>
            </a:endParaRPr>
          </a:p>
        </p:txBody>
      </p:sp>
      <p:sp>
        <p:nvSpPr>
          <p:cNvPr id="313" name="Shape 313"/>
          <p:cNvSpPr txBox="1"/>
          <p:nvPr/>
        </p:nvSpPr>
        <p:spPr>
          <a:xfrm>
            <a:off x="267075" y="717438"/>
            <a:ext cx="8498700" cy="29910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GB" b="1">
                <a:solidFill>
                  <a:srgbClr val="980000"/>
                </a:solidFill>
              </a:rPr>
              <a:t>Organoleptic analysis consists in determining the characteristics of raw materials/products by means of senses (seeing, smell, etc.) and touch sensations (soft, harsh).</a:t>
            </a:r>
            <a:endParaRPr b="1">
              <a:solidFill>
                <a:srgbClr val="980000"/>
              </a:solidFill>
            </a:endParaRPr>
          </a:p>
          <a:p>
            <a:pPr marL="0" lvl="0" indent="0" algn="just" rtl="0">
              <a:lnSpc>
                <a:spcPct val="115000"/>
              </a:lnSpc>
              <a:spcBef>
                <a:spcPts val="0"/>
              </a:spcBef>
              <a:spcAft>
                <a:spcPts val="0"/>
              </a:spcAft>
              <a:buNone/>
            </a:pPr>
            <a:r>
              <a:rPr lang="en-GB" b="1">
                <a:solidFill>
                  <a:srgbClr val="980000"/>
                </a:solidFill>
              </a:rPr>
              <a:t>Among the characteristics of textile fibers that can be analyzed with the help of the sense of sight and touch, we mention:</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color;</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gloss (mat, weak, full, strong, very strong);</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length (short, medium, long fibers, filaments);</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fineness (small, medium, high);</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corrugations (no corrugations, slightly curled, normally curled, with frequent curls);</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the impurity content (contains / contains no impurities)</a:t>
            </a:r>
            <a:endParaRPr b="1">
              <a:solidFill>
                <a:srgbClr val="980000"/>
              </a:solidFill>
            </a:endParaRPr>
          </a:p>
          <a:p>
            <a:pPr marL="457200" lvl="0" indent="-317500" algn="just" rtl="0">
              <a:lnSpc>
                <a:spcPct val="115000"/>
              </a:lnSpc>
              <a:spcBef>
                <a:spcPts val="0"/>
              </a:spcBef>
              <a:spcAft>
                <a:spcPts val="0"/>
              </a:spcAft>
              <a:buClr>
                <a:srgbClr val="980000"/>
              </a:buClr>
              <a:buSzPts val="1400"/>
              <a:buChar char="●"/>
            </a:pPr>
            <a:r>
              <a:rPr lang="en-GB" b="1">
                <a:solidFill>
                  <a:srgbClr val="980000"/>
                </a:solidFill>
              </a:rPr>
              <a:t>the touch sensations (soft, harsh, etc)</a:t>
            </a:r>
            <a:endParaRPr>
              <a:solidFill>
                <a:srgbClr val="980000"/>
              </a:solidFill>
            </a:endParaRPr>
          </a:p>
        </p:txBody>
      </p:sp>
      <p:sp>
        <p:nvSpPr>
          <p:cNvPr id="314" name="Shape 314"/>
          <p:cNvSpPr txBox="1"/>
          <p:nvPr/>
        </p:nvSpPr>
        <p:spPr>
          <a:xfrm>
            <a:off x="553175" y="3899225"/>
            <a:ext cx="7996500" cy="928500"/>
          </a:xfrm>
          <a:prstGeom prst="rect">
            <a:avLst/>
          </a:prstGeom>
          <a:solidFill>
            <a:srgbClr val="FF9900"/>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GB" sz="1800" b="1">
                <a:solidFill>
                  <a:schemeClr val="dk1"/>
                </a:solidFill>
                <a:latin typeface="Comic Sans MS"/>
                <a:ea typeface="Comic Sans MS"/>
                <a:cs typeface="Comic Sans MS"/>
                <a:sym typeface="Comic Sans MS"/>
              </a:rPr>
              <a:t>Knowing the properties of textile fibers, you can identify their nature / type by organoleptic analysis of fiber samples.</a:t>
            </a:r>
            <a:endParaRPr sz="1800" b="1">
              <a:solidFill>
                <a:schemeClr val="dk1"/>
              </a:solidFill>
              <a:latin typeface="Comic Sans MS"/>
              <a:ea typeface="Comic Sans MS"/>
              <a:cs typeface="Comic Sans MS"/>
              <a:sym typeface="Comic Sans MS"/>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20" name="Shape 320"/>
          <p:cNvSpPr txBox="1"/>
          <p:nvPr/>
        </p:nvSpPr>
        <p:spPr>
          <a:xfrm>
            <a:off x="3017100" y="70750"/>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5. How to recognize different fabrics </a:t>
            </a:r>
            <a:endParaRPr sz="1800" b="1">
              <a:solidFill>
                <a:srgbClr val="0000FF"/>
              </a:solidFill>
              <a:latin typeface="Caveat"/>
              <a:ea typeface="Caveat"/>
              <a:cs typeface="Caveat"/>
              <a:sym typeface="Caveat"/>
            </a:endParaRPr>
          </a:p>
        </p:txBody>
      </p:sp>
      <p:sp>
        <p:nvSpPr>
          <p:cNvPr id="321" name="Shape 321"/>
          <p:cNvSpPr txBox="1"/>
          <p:nvPr/>
        </p:nvSpPr>
        <p:spPr>
          <a:xfrm>
            <a:off x="398300" y="686650"/>
            <a:ext cx="8323200" cy="20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rPr>
              <a:t>Analysing yarns and knitted fabrics</a:t>
            </a:r>
            <a:endParaRPr b="1">
              <a:solidFill>
                <a:schemeClr val="dk1"/>
              </a:solidFill>
            </a:endParaRPr>
          </a:p>
          <a:p>
            <a:pPr marL="0" lvl="0" indent="0" algn="just" rtl="0">
              <a:lnSpc>
                <a:spcPct val="115000"/>
              </a:lnSpc>
              <a:spcBef>
                <a:spcPts val="0"/>
              </a:spcBef>
              <a:spcAft>
                <a:spcPts val="0"/>
              </a:spcAft>
              <a:buNone/>
            </a:pPr>
            <a:r>
              <a:rPr lang="en-GB" b="1">
                <a:solidFill>
                  <a:srgbClr val="980000"/>
                </a:solidFill>
              </a:rPr>
              <a:t>The knitted fabrics are produced by interconnected loops of yarn. These loops are easily stretched in different directions when subjected to external force, offering more elasticity than woven fabrics. Owing to this fact, the knitted fabrics are more form-fitting than woven fabrics and believed to be better suitable for garments that must be elastic or stretchable in response to the wearer’s motions, such as socks and hosiery. The yarns used for knitting have normally low twist level, which gives them more bulk and less drape than a woven fabric.</a:t>
            </a:r>
            <a:endParaRPr b="1">
              <a:solidFill>
                <a:srgbClr val="980000"/>
              </a:solidFill>
            </a:endParaRPr>
          </a:p>
        </p:txBody>
      </p:sp>
      <p:pic>
        <p:nvPicPr>
          <p:cNvPr id="322" name="Shape 322"/>
          <p:cNvPicPr preferRelativeResize="0"/>
          <p:nvPr/>
        </p:nvPicPr>
        <p:blipFill>
          <a:blip r:embed="rId4">
            <a:alphaModFix/>
          </a:blip>
          <a:stretch>
            <a:fillRect/>
          </a:stretch>
        </p:blipFill>
        <p:spPr>
          <a:xfrm>
            <a:off x="5273975" y="2988400"/>
            <a:ext cx="3510150" cy="1830175"/>
          </a:xfrm>
          <a:prstGeom prst="rect">
            <a:avLst/>
          </a:prstGeom>
          <a:noFill/>
          <a:ln>
            <a:noFill/>
          </a:ln>
        </p:spPr>
      </p:pic>
      <p:sp>
        <p:nvSpPr>
          <p:cNvPr id="323" name="Shape 323"/>
          <p:cNvSpPr txBox="1"/>
          <p:nvPr/>
        </p:nvSpPr>
        <p:spPr>
          <a:xfrm>
            <a:off x="2925400" y="3818325"/>
            <a:ext cx="2784600" cy="8217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GB" b="1">
                <a:solidFill>
                  <a:schemeClr val="dk1"/>
                </a:solidFill>
              </a:rPr>
              <a:t>(a) Weft- and </a:t>
            </a:r>
            <a:endParaRPr b="1">
              <a:solidFill>
                <a:schemeClr val="dk1"/>
              </a:solidFill>
            </a:endParaRPr>
          </a:p>
          <a:p>
            <a:pPr marL="0" lvl="0" indent="0" rtl="0">
              <a:spcBef>
                <a:spcPts val="0"/>
              </a:spcBef>
              <a:spcAft>
                <a:spcPts val="0"/>
              </a:spcAft>
              <a:buNone/>
            </a:pPr>
            <a:r>
              <a:rPr lang="en-GB" b="1">
                <a:solidFill>
                  <a:schemeClr val="dk1"/>
                </a:solidFill>
              </a:rPr>
              <a:t>(b) warp-knitted structures</a:t>
            </a:r>
            <a:endParaRPr/>
          </a:p>
        </p:txBody>
      </p:sp>
      <p:pic>
        <p:nvPicPr>
          <p:cNvPr id="324" name="Shape 324" descr="Fabric structure" title="L4 Fabric structure design and analysis">
            <a:hlinkClick r:id="rId5"/>
          </p:cNvPr>
          <p:cNvPicPr preferRelativeResize="0"/>
          <p:nvPr/>
        </p:nvPicPr>
        <p:blipFill>
          <a:blip r:embed="rId6">
            <a:alphaModFix/>
          </a:blip>
          <a:stretch>
            <a:fillRect/>
          </a:stretch>
        </p:blipFill>
        <p:spPr>
          <a:xfrm>
            <a:off x="458300" y="2844250"/>
            <a:ext cx="2558800" cy="1919100"/>
          </a:xfrm>
          <a:prstGeom prst="rect">
            <a:avLst/>
          </a:prstGeom>
          <a:noFill/>
          <a:ln>
            <a:noFill/>
          </a:ln>
        </p:spPr>
      </p:pic>
      <p:sp>
        <p:nvSpPr>
          <p:cNvPr id="325" name="Shape 325"/>
          <p:cNvSpPr/>
          <p:nvPr/>
        </p:nvSpPr>
        <p:spPr>
          <a:xfrm>
            <a:off x="3052450" y="2988400"/>
            <a:ext cx="1009500" cy="237300"/>
          </a:xfrm>
          <a:prstGeom prst="wedgeRoundRectCallout">
            <a:avLst>
              <a:gd name="adj1" fmla="val -44047"/>
              <a:gd name="adj2" fmla="val 71934"/>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9"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1" name="Shape 331"/>
          <p:cNvSpPr txBox="1"/>
          <p:nvPr/>
        </p:nvSpPr>
        <p:spPr>
          <a:xfrm>
            <a:off x="3017100" y="70750"/>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5. How to recognize different fabrics </a:t>
            </a:r>
            <a:endParaRPr sz="1800" b="1">
              <a:solidFill>
                <a:srgbClr val="0000FF"/>
              </a:solidFill>
              <a:latin typeface="Caveat"/>
              <a:ea typeface="Caveat"/>
              <a:cs typeface="Caveat"/>
              <a:sym typeface="Caveat"/>
            </a:endParaRPr>
          </a:p>
        </p:txBody>
      </p:sp>
      <p:sp>
        <p:nvSpPr>
          <p:cNvPr id="332" name="Shape 332"/>
          <p:cNvSpPr txBox="1"/>
          <p:nvPr/>
        </p:nvSpPr>
        <p:spPr>
          <a:xfrm>
            <a:off x="-326725" y="446350"/>
            <a:ext cx="5184600" cy="398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800" b="1">
              <a:solidFill>
                <a:schemeClr val="dk1"/>
              </a:solidFill>
            </a:endParaRPr>
          </a:p>
        </p:txBody>
      </p:sp>
      <p:sp>
        <p:nvSpPr>
          <p:cNvPr id="333" name="Shape 333"/>
          <p:cNvSpPr txBox="1"/>
          <p:nvPr/>
        </p:nvSpPr>
        <p:spPr>
          <a:xfrm>
            <a:off x="337150" y="558225"/>
            <a:ext cx="8460600" cy="438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dk1"/>
                </a:solidFill>
              </a:rPr>
              <a:t>Weaving-Structure and design analyse</a:t>
            </a:r>
            <a:endParaRPr b="1">
              <a:solidFill>
                <a:schemeClr val="dk1"/>
              </a:solidFill>
            </a:endParaRPr>
          </a:p>
          <a:p>
            <a:pPr marL="0" lvl="0" indent="0" algn="just" rtl="0">
              <a:lnSpc>
                <a:spcPct val="115000"/>
              </a:lnSpc>
              <a:spcBef>
                <a:spcPts val="0"/>
              </a:spcBef>
              <a:spcAft>
                <a:spcPts val="0"/>
              </a:spcAft>
              <a:buNone/>
            </a:pPr>
            <a:r>
              <a:rPr lang="en-GB">
                <a:solidFill>
                  <a:schemeClr val="dk1"/>
                </a:solidFill>
                <a:highlight>
                  <a:srgbClr val="FFFFEE"/>
                </a:highlight>
                <a:latin typeface="Times New Roman"/>
                <a:ea typeface="Times New Roman"/>
                <a:cs typeface="Times New Roman"/>
                <a:sym typeface="Times New Roman"/>
              </a:rPr>
              <a:t>Weaving is a method of fabric production in which two distinct sets of yarns or threads are interlaced at right angles to form a fabric or cloth. The longitudinal threads are called the warp and the lateral threads are the weft or filling. The method in which these threads are interwoven affects the characteristics of the cloth. The way the warp and filling threads interlace with each other is called the weave.</a:t>
            </a:r>
            <a:endParaRPr>
              <a:solidFill>
                <a:schemeClr val="dk1"/>
              </a:solidFill>
              <a:highlight>
                <a:srgbClr val="FFFFEE"/>
              </a:highlight>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highlight>
                  <a:srgbClr val="FFFFEE"/>
                </a:highlight>
                <a:latin typeface="Times New Roman"/>
                <a:ea typeface="Times New Roman"/>
                <a:cs typeface="Times New Roman"/>
                <a:sym typeface="Times New Roman"/>
              </a:rPr>
              <a:t>The majority of woven products are created with one of three basic weaves: </a:t>
            </a:r>
            <a:r>
              <a:rPr lang="en-GB" b="1" u="sng">
                <a:solidFill>
                  <a:srgbClr val="030203"/>
                </a:solidFill>
                <a:highlight>
                  <a:srgbClr val="FFFFEE"/>
                </a:highlight>
                <a:latin typeface="Times New Roman"/>
                <a:ea typeface="Times New Roman"/>
                <a:cs typeface="Times New Roman"/>
                <a:sym typeface="Times New Roman"/>
                <a:hlinkClick r:id="rId4"/>
              </a:rPr>
              <a:t>plain weave</a:t>
            </a:r>
            <a:r>
              <a:rPr lang="en-GB">
                <a:solidFill>
                  <a:schemeClr val="dk1"/>
                </a:solidFill>
                <a:highlight>
                  <a:srgbClr val="FFFFEE"/>
                </a:highlight>
                <a:latin typeface="Times New Roman"/>
                <a:ea typeface="Times New Roman"/>
                <a:cs typeface="Times New Roman"/>
                <a:sym typeface="Times New Roman"/>
              </a:rPr>
              <a:t>, </a:t>
            </a:r>
            <a:r>
              <a:rPr lang="en-GB" b="1" u="sng">
                <a:solidFill>
                  <a:srgbClr val="030203"/>
                </a:solidFill>
                <a:highlight>
                  <a:srgbClr val="FFFFEE"/>
                </a:highlight>
                <a:latin typeface="Times New Roman"/>
                <a:ea typeface="Times New Roman"/>
                <a:cs typeface="Times New Roman"/>
                <a:sym typeface="Times New Roman"/>
                <a:hlinkClick r:id="rId5"/>
              </a:rPr>
              <a:t>satin weave</a:t>
            </a:r>
            <a:r>
              <a:rPr lang="en-GB">
                <a:solidFill>
                  <a:schemeClr val="dk1"/>
                </a:solidFill>
                <a:highlight>
                  <a:srgbClr val="FFFFEE"/>
                </a:highlight>
                <a:latin typeface="Times New Roman"/>
                <a:ea typeface="Times New Roman"/>
                <a:cs typeface="Times New Roman"/>
                <a:sym typeface="Times New Roman"/>
              </a:rPr>
              <a:t>, or </a:t>
            </a:r>
            <a:r>
              <a:rPr lang="en-GB" b="1" u="sng">
                <a:solidFill>
                  <a:srgbClr val="030203"/>
                </a:solidFill>
                <a:highlight>
                  <a:srgbClr val="FFFFEE"/>
                </a:highlight>
                <a:latin typeface="Times New Roman"/>
                <a:ea typeface="Times New Roman"/>
                <a:cs typeface="Times New Roman"/>
                <a:sym typeface="Times New Roman"/>
                <a:hlinkClick r:id="rId6"/>
              </a:rPr>
              <a:t>twill</a:t>
            </a:r>
            <a:r>
              <a:rPr lang="en-GB">
                <a:solidFill>
                  <a:schemeClr val="dk1"/>
                </a:solidFill>
                <a:highlight>
                  <a:srgbClr val="FFFFEE"/>
                </a:highlight>
                <a:latin typeface="Times New Roman"/>
                <a:ea typeface="Times New Roman"/>
                <a:cs typeface="Times New Roman"/>
                <a:sym typeface="Times New Roman"/>
              </a:rPr>
              <a:t>. </a:t>
            </a:r>
            <a:endParaRPr>
              <a:solidFill>
                <a:schemeClr val="dk1"/>
              </a:solidFill>
              <a:highlight>
                <a:srgbClr val="FFFFEE"/>
              </a:highlight>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latin typeface="Times New Roman"/>
                <a:ea typeface="Times New Roman"/>
                <a:cs typeface="Times New Roman"/>
                <a:sym typeface="Times New Roman"/>
              </a:rPr>
              <a:t>Plain weave</a:t>
            </a:r>
            <a:r>
              <a:rPr lang="en-GB">
                <a:solidFill>
                  <a:schemeClr val="dk1"/>
                </a:solidFill>
                <a:latin typeface="Times New Roman"/>
                <a:ea typeface="Times New Roman"/>
                <a:cs typeface="Times New Roman"/>
                <a:sym typeface="Times New Roman"/>
              </a:rPr>
              <a:t> (also called </a:t>
            </a:r>
            <a:r>
              <a:rPr lang="en-GB" b="1">
                <a:solidFill>
                  <a:schemeClr val="dk1"/>
                </a:solidFill>
                <a:latin typeface="Times New Roman"/>
                <a:ea typeface="Times New Roman"/>
                <a:cs typeface="Times New Roman"/>
                <a:sym typeface="Times New Roman"/>
              </a:rPr>
              <a:t>tabby weave</a:t>
            </a:r>
            <a:r>
              <a:rPr lang="en-GB">
                <a:solidFill>
                  <a:schemeClr val="dk1"/>
                </a:solidFill>
                <a:latin typeface="Times New Roman"/>
                <a:ea typeface="Times New Roman"/>
                <a:cs typeface="Times New Roman"/>
                <a:sym typeface="Times New Roman"/>
              </a:rPr>
              <a:t>, </a:t>
            </a:r>
            <a:r>
              <a:rPr lang="en-GB" b="1">
                <a:solidFill>
                  <a:schemeClr val="dk1"/>
                </a:solidFill>
                <a:latin typeface="Times New Roman"/>
                <a:ea typeface="Times New Roman"/>
                <a:cs typeface="Times New Roman"/>
                <a:sym typeface="Times New Roman"/>
              </a:rPr>
              <a:t>linen weave</a:t>
            </a:r>
            <a:r>
              <a:rPr lang="en-GB">
                <a:solidFill>
                  <a:schemeClr val="dk1"/>
                </a:solidFill>
                <a:latin typeface="Times New Roman"/>
                <a:ea typeface="Times New Roman"/>
                <a:cs typeface="Times New Roman"/>
                <a:sym typeface="Times New Roman"/>
              </a:rPr>
              <a:t> or </a:t>
            </a:r>
            <a:r>
              <a:rPr lang="en-GB" b="1">
                <a:solidFill>
                  <a:schemeClr val="dk1"/>
                </a:solidFill>
                <a:latin typeface="Times New Roman"/>
                <a:ea typeface="Times New Roman"/>
                <a:cs typeface="Times New Roman"/>
                <a:sym typeface="Times New Roman"/>
              </a:rPr>
              <a:t>taffeta weave</a:t>
            </a:r>
            <a:r>
              <a:rPr lang="en-GB">
                <a:solidFill>
                  <a:schemeClr val="dk1"/>
                </a:solidFill>
                <a:latin typeface="Times New Roman"/>
                <a:ea typeface="Times New Roman"/>
                <a:cs typeface="Times New Roman"/>
                <a:sym typeface="Times New Roman"/>
              </a:rPr>
              <a:t>) is the most basic of three fundamental types of textile weaves. It is strong and hard-wearing, used for fashion and furnishing fabrics. In plain weave, the warp and weft are aligned so they form a simple criss-cross pattern. Each weft thread crosses the warp threads by going over one, then under the next, and so on.</a:t>
            </a:r>
            <a:endParaRPr>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Times New Roman"/>
                <a:ea typeface="Times New Roman"/>
                <a:cs typeface="Times New Roman"/>
                <a:sym typeface="Times New Roman"/>
              </a:rPr>
              <a:t>The </a:t>
            </a:r>
            <a:r>
              <a:rPr lang="en-GB" b="1">
                <a:solidFill>
                  <a:schemeClr val="dk1"/>
                </a:solidFill>
                <a:latin typeface="Times New Roman"/>
                <a:ea typeface="Times New Roman"/>
                <a:cs typeface="Times New Roman"/>
                <a:sym typeface="Times New Roman"/>
              </a:rPr>
              <a:t>satin weave</a:t>
            </a:r>
            <a:r>
              <a:rPr lang="en-GB">
                <a:solidFill>
                  <a:schemeClr val="dk1"/>
                </a:solidFill>
                <a:latin typeface="Times New Roman"/>
                <a:ea typeface="Times New Roman"/>
                <a:cs typeface="Times New Roman"/>
                <a:sym typeface="Times New Roman"/>
              </a:rPr>
              <a:t> is distinguished by its lustrous, or 'silky', appearance. Satin describes the way the threads are combined, and the yarn used may be silk or polyester, among others, giving different fabrics.The satin weave is characterized by four or more cool fill or weft yarns floating over a warp yarn or vice versa, four warp yarns floating over a single weft yarn. </a:t>
            </a:r>
            <a:endParaRPr>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n-GB" b="1">
                <a:solidFill>
                  <a:schemeClr val="dk1"/>
                </a:solidFill>
                <a:highlight>
                  <a:srgbClr val="FFFFEE"/>
                </a:highlight>
                <a:latin typeface="Times New Roman"/>
                <a:ea typeface="Times New Roman"/>
                <a:cs typeface="Times New Roman"/>
                <a:sym typeface="Times New Roman"/>
              </a:rPr>
              <a:t>Twill</a:t>
            </a:r>
            <a:r>
              <a:rPr lang="en-GB">
                <a:solidFill>
                  <a:schemeClr val="dk1"/>
                </a:solidFill>
                <a:highlight>
                  <a:srgbClr val="FFFFEE"/>
                </a:highlight>
                <a:latin typeface="Times New Roman"/>
                <a:ea typeface="Times New Roman"/>
                <a:cs typeface="Times New Roman"/>
                <a:sym typeface="Times New Roman"/>
              </a:rPr>
              <a:t> is done by passing the weft thread over one or more warp threads and then under two or more warp threads and so on, with a "step" or offset between rows to create the characteristic diagonal pattern. Because of this structure, twills generally drape well. Examples of twill fabric are chino, drill, </a:t>
            </a:r>
            <a:r>
              <a:rPr lang="en-GB" b="1" u="sng">
                <a:solidFill>
                  <a:srgbClr val="030203"/>
                </a:solidFill>
                <a:highlight>
                  <a:srgbClr val="FFFFEE"/>
                </a:highlight>
                <a:latin typeface="Times New Roman"/>
                <a:ea typeface="Times New Roman"/>
                <a:cs typeface="Times New Roman"/>
                <a:sym typeface="Times New Roman"/>
                <a:hlinkClick r:id="rId7"/>
              </a:rPr>
              <a:t>denim</a:t>
            </a:r>
            <a:r>
              <a:rPr lang="en-GB">
                <a:solidFill>
                  <a:schemeClr val="dk1"/>
                </a:solidFill>
                <a:highlight>
                  <a:srgbClr val="FFFFEE"/>
                </a:highlight>
                <a:latin typeface="Times New Roman"/>
                <a:ea typeface="Times New Roman"/>
                <a:cs typeface="Times New Roman"/>
                <a:sym typeface="Times New Roman"/>
              </a:rPr>
              <a:t>, gabardine, tweed and serge.</a:t>
            </a:r>
            <a:endParaRPr b="1">
              <a:solidFill>
                <a:srgbClr val="980000"/>
              </a:solidFill>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9" name="Shape 339"/>
          <p:cNvSpPr txBox="1"/>
          <p:nvPr/>
        </p:nvSpPr>
        <p:spPr>
          <a:xfrm>
            <a:off x="3017100" y="70750"/>
            <a:ext cx="5609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0000FF"/>
                </a:solidFill>
                <a:latin typeface="Caveat"/>
                <a:ea typeface="Caveat"/>
                <a:cs typeface="Caveat"/>
                <a:sym typeface="Caveat"/>
              </a:rPr>
              <a:t>5. How to recognize different fabrics </a:t>
            </a:r>
            <a:endParaRPr sz="1800" b="1">
              <a:solidFill>
                <a:srgbClr val="0000FF"/>
              </a:solidFill>
              <a:latin typeface="Caveat"/>
              <a:ea typeface="Caveat"/>
              <a:cs typeface="Caveat"/>
              <a:sym typeface="Caveat"/>
            </a:endParaRPr>
          </a:p>
        </p:txBody>
      </p:sp>
      <p:sp>
        <p:nvSpPr>
          <p:cNvPr id="340" name="Shape 340"/>
          <p:cNvSpPr txBox="1"/>
          <p:nvPr/>
        </p:nvSpPr>
        <p:spPr>
          <a:xfrm>
            <a:off x="341700" y="527450"/>
            <a:ext cx="8460600" cy="1758000"/>
          </a:xfrm>
          <a:prstGeom prst="rect">
            <a:avLst/>
          </a:prstGeom>
          <a:solidFill>
            <a:schemeClr val="lt2"/>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GB" sz="1600">
                <a:solidFill>
                  <a:schemeClr val="dk1"/>
                </a:solidFill>
                <a:highlight>
                  <a:srgbClr val="FFFFEE"/>
                </a:highlight>
                <a:latin typeface="Times New Roman"/>
                <a:ea typeface="Times New Roman"/>
                <a:cs typeface="Times New Roman"/>
                <a:sym typeface="Times New Roman"/>
              </a:rPr>
              <a:t>The activity from the pictures is about finding the way the warp and filling threads interlace with each other. Students are studying the way the threads are interlacing and draw on a sheet of paper with squares – full squares when the warp thread pass over the weft thread and empty squares when the warp thread pass underneath the weft thread. </a:t>
            </a:r>
            <a:r>
              <a:rPr lang="en-GB" sz="1600">
                <a:solidFill>
                  <a:schemeClr val="dk1"/>
                </a:solidFill>
                <a:latin typeface="Times New Roman"/>
                <a:ea typeface="Times New Roman"/>
                <a:cs typeface="Times New Roman"/>
                <a:sym typeface="Times New Roman"/>
              </a:rPr>
              <a:t>Students will use the magnifying glass to this laboratory activity, in order to a better seeing of the fabric’s threads. </a:t>
            </a:r>
            <a:endParaRPr b="1">
              <a:solidFill>
                <a:schemeClr val="dk1"/>
              </a:solidFill>
            </a:endParaRPr>
          </a:p>
        </p:txBody>
      </p:sp>
      <p:pic>
        <p:nvPicPr>
          <p:cNvPr id="341" name="Shape 341"/>
          <p:cNvPicPr preferRelativeResize="0"/>
          <p:nvPr/>
        </p:nvPicPr>
        <p:blipFill>
          <a:blip r:embed="rId4">
            <a:alphaModFix/>
          </a:blip>
          <a:stretch>
            <a:fillRect/>
          </a:stretch>
        </p:blipFill>
        <p:spPr>
          <a:xfrm>
            <a:off x="463600" y="2207850"/>
            <a:ext cx="2846375" cy="2846375"/>
          </a:xfrm>
          <a:prstGeom prst="rect">
            <a:avLst/>
          </a:prstGeom>
          <a:noFill/>
          <a:ln>
            <a:noFill/>
          </a:ln>
        </p:spPr>
      </p:pic>
      <p:pic>
        <p:nvPicPr>
          <p:cNvPr id="342" name="Shape 342"/>
          <p:cNvPicPr preferRelativeResize="0"/>
          <p:nvPr/>
        </p:nvPicPr>
        <p:blipFill>
          <a:blip r:embed="rId5">
            <a:alphaModFix/>
          </a:blip>
          <a:stretch>
            <a:fillRect/>
          </a:stretch>
        </p:blipFill>
        <p:spPr>
          <a:xfrm>
            <a:off x="3640025" y="2842075"/>
            <a:ext cx="5079648" cy="1758000"/>
          </a:xfrm>
          <a:prstGeom prst="rect">
            <a:avLst/>
          </a:prstGeom>
          <a:noFill/>
          <a:ln>
            <a:noFill/>
          </a:ln>
        </p:spPr>
      </p:pic>
      <p:sp>
        <p:nvSpPr>
          <p:cNvPr id="343" name="Shape 343"/>
          <p:cNvSpPr txBox="1"/>
          <p:nvPr/>
        </p:nvSpPr>
        <p:spPr>
          <a:xfrm>
            <a:off x="4122750" y="4445450"/>
            <a:ext cx="4430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rgbClr val="2E2E2E"/>
                </a:solidFill>
                <a:highlight>
                  <a:srgbClr val="FFFFFF"/>
                </a:highlight>
              </a:rPr>
              <a:t>(</a:t>
            </a:r>
            <a:r>
              <a:rPr lang="en-GB" b="1">
                <a:solidFill>
                  <a:srgbClr val="2E2E2E"/>
                </a:solidFill>
                <a:highlight>
                  <a:srgbClr val="FFFFFF"/>
                </a:highlight>
              </a:rPr>
              <a:t>a) Plain, (b) twill, and (c) satin fabric structures</a:t>
            </a:r>
            <a:endParaRPr b="1"/>
          </a:p>
        </p:txBody>
      </p:sp>
      <p:sp>
        <p:nvSpPr>
          <p:cNvPr id="8"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sp>
        <p:nvSpPr>
          <p:cNvPr id="349" name="Shape 349"/>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6. Fabric Dyes: Natural and </a:t>
            </a:r>
            <a:r>
              <a:rPr lang="en-GB" sz="1800" b="1">
                <a:solidFill>
                  <a:schemeClr val="dk1"/>
                </a:solidFill>
                <a:latin typeface="Caveat"/>
                <a:ea typeface="Caveat"/>
                <a:cs typeface="Caveat"/>
                <a:sym typeface="Caveat"/>
              </a:rPr>
              <a:t>Synthetic - Relationships between fabric and dyes  </a:t>
            </a:r>
            <a:endParaRPr sz="1800" b="1">
              <a:latin typeface="Caveat"/>
              <a:ea typeface="Caveat"/>
              <a:cs typeface="Caveat"/>
              <a:sym typeface="Caveat"/>
            </a:endParaRPr>
          </a:p>
        </p:txBody>
      </p:sp>
      <p:sp>
        <p:nvSpPr>
          <p:cNvPr id="350" name="Shape 350"/>
          <p:cNvSpPr txBox="1"/>
          <p:nvPr/>
        </p:nvSpPr>
        <p:spPr>
          <a:xfrm>
            <a:off x="3528088" y="2571750"/>
            <a:ext cx="17703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B6D7A8"/>
                </a:solidFill>
                <a:latin typeface="Caveat"/>
                <a:ea typeface="Caveat"/>
                <a:cs typeface="Caveat"/>
                <a:sym typeface="Caveat"/>
              </a:rPr>
              <a:t>Dandelion (gray, green)</a:t>
            </a:r>
            <a:endParaRPr b="1">
              <a:solidFill>
                <a:srgbClr val="B6D7A8"/>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351" name="Shape 351"/>
          <p:cNvSpPr txBox="1"/>
          <p:nvPr/>
        </p:nvSpPr>
        <p:spPr>
          <a:xfrm>
            <a:off x="372075" y="798250"/>
            <a:ext cx="2999700" cy="377400"/>
          </a:xfrm>
          <a:prstGeom prst="rect">
            <a:avLst/>
          </a:prstGeom>
          <a:solidFill>
            <a:schemeClr val="lt1"/>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800" b="1">
                <a:solidFill>
                  <a:srgbClr val="0000FF"/>
                </a:solidFill>
                <a:latin typeface="Caveat"/>
                <a:ea typeface="Caveat"/>
                <a:cs typeface="Caveat"/>
                <a:sym typeface="Caveat"/>
              </a:rPr>
              <a:t>Some natural pigments for fabrics</a:t>
            </a:r>
            <a:endParaRPr sz="1200">
              <a:solidFill>
                <a:srgbClr val="0000FF"/>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b="1">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pic>
        <p:nvPicPr>
          <p:cNvPr id="352" name="Shape 352"/>
          <p:cNvPicPr preferRelativeResize="0"/>
          <p:nvPr/>
        </p:nvPicPr>
        <p:blipFill>
          <a:blip r:embed="rId4">
            <a:alphaModFix/>
          </a:blip>
          <a:stretch>
            <a:fillRect/>
          </a:stretch>
        </p:blipFill>
        <p:spPr>
          <a:xfrm>
            <a:off x="3455449" y="1006525"/>
            <a:ext cx="1899300" cy="1568334"/>
          </a:xfrm>
          <a:prstGeom prst="rect">
            <a:avLst/>
          </a:prstGeom>
          <a:noFill/>
          <a:ln w="9525" cap="flat" cmpd="sng">
            <a:solidFill>
              <a:srgbClr val="9900FF"/>
            </a:solidFill>
            <a:prstDash val="solid"/>
            <a:round/>
            <a:headEnd type="none" w="sm" len="sm"/>
            <a:tailEnd type="none" w="sm" len="sm"/>
          </a:ln>
        </p:spPr>
      </p:pic>
      <p:pic>
        <p:nvPicPr>
          <p:cNvPr id="353" name="Shape 353"/>
          <p:cNvPicPr preferRelativeResize="0"/>
          <p:nvPr/>
        </p:nvPicPr>
        <p:blipFill>
          <a:blip r:embed="rId5">
            <a:alphaModFix/>
          </a:blip>
          <a:stretch>
            <a:fillRect/>
          </a:stretch>
        </p:blipFill>
        <p:spPr>
          <a:xfrm>
            <a:off x="3116000" y="3480587"/>
            <a:ext cx="1962726" cy="1473600"/>
          </a:xfrm>
          <a:prstGeom prst="rect">
            <a:avLst/>
          </a:prstGeom>
          <a:noFill/>
          <a:ln w="9525" cap="flat" cmpd="sng">
            <a:solidFill>
              <a:srgbClr val="9900FF"/>
            </a:solidFill>
            <a:prstDash val="solid"/>
            <a:round/>
            <a:headEnd type="none" w="sm" len="sm"/>
            <a:tailEnd type="none" w="sm" len="sm"/>
          </a:ln>
        </p:spPr>
      </p:pic>
      <p:sp>
        <p:nvSpPr>
          <p:cNvPr id="354" name="Shape 354"/>
          <p:cNvSpPr txBox="1"/>
          <p:nvPr/>
        </p:nvSpPr>
        <p:spPr>
          <a:xfrm>
            <a:off x="5078713" y="4145100"/>
            <a:ext cx="17703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dirty="0" err="1">
                <a:solidFill>
                  <a:srgbClr val="FD9AFF"/>
                </a:solidFill>
                <a:latin typeface="Caveat"/>
                <a:ea typeface="Caveat"/>
                <a:cs typeface="Caveat"/>
                <a:sym typeface="Caveat"/>
              </a:rPr>
              <a:t>Kinote</a:t>
            </a:r>
            <a:r>
              <a:rPr lang="en-GB" b="1" dirty="0">
                <a:solidFill>
                  <a:srgbClr val="FD9AFF"/>
                </a:solidFill>
                <a:latin typeface="Caveat"/>
                <a:ea typeface="Caveat"/>
                <a:cs typeface="Caveat"/>
                <a:sym typeface="Caveat"/>
              </a:rPr>
              <a:t> rings (light pink)</a:t>
            </a:r>
            <a:endParaRPr b="1" dirty="0">
              <a:solidFill>
                <a:srgbClr val="FD9AFF"/>
              </a:solidFill>
              <a:latin typeface="Caveat"/>
              <a:ea typeface="Caveat"/>
              <a:cs typeface="Caveat"/>
              <a:sym typeface="Caveat"/>
            </a:endParaRPr>
          </a:p>
          <a:p>
            <a:pPr marL="0" lvl="0" indent="0" rtl="0">
              <a:spcBef>
                <a:spcPts val="0"/>
              </a:spcBef>
              <a:spcAft>
                <a:spcPts val="0"/>
              </a:spcAft>
              <a:buNone/>
            </a:pPr>
            <a:endParaRPr sz="1800" b="1" dirty="0">
              <a:latin typeface="Caveat"/>
              <a:ea typeface="Caveat"/>
              <a:cs typeface="Caveat"/>
              <a:sym typeface="Caveat"/>
            </a:endParaRPr>
          </a:p>
          <a:p>
            <a:pPr marL="0" lvl="0" indent="0" rtl="0">
              <a:spcBef>
                <a:spcPts val="0"/>
              </a:spcBef>
              <a:spcAft>
                <a:spcPts val="0"/>
              </a:spcAft>
              <a:buNone/>
            </a:pPr>
            <a:endParaRPr b="1" dirty="0"/>
          </a:p>
          <a:p>
            <a:pPr marL="0" lvl="0" indent="0" rtl="0">
              <a:spcBef>
                <a:spcPts val="0"/>
              </a:spcBef>
              <a:spcAft>
                <a:spcPts val="0"/>
              </a:spcAft>
              <a:buNone/>
            </a:pPr>
            <a:endParaRPr b="1" dirty="0"/>
          </a:p>
        </p:txBody>
      </p:sp>
      <p:pic>
        <p:nvPicPr>
          <p:cNvPr id="355" name="Shape 355"/>
          <p:cNvPicPr preferRelativeResize="0"/>
          <p:nvPr/>
        </p:nvPicPr>
        <p:blipFill>
          <a:blip r:embed="rId6">
            <a:alphaModFix/>
          </a:blip>
          <a:stretch>
            <a:fillRect/>
          </a:stretch>
        </p:blipFill>
        <p:spPr>
          <a:xfrm>
            <a:off x="6009575" y="1116225"/>
            <a:ext cx="2649248" cy="1986950"/>
          </a:xfrm>
          <a:prstGeom prst="rect">
            <a:avLst/>
          </a:prstGeom>
          <a:noFill/>
          <a:ln w="9525" cap="flat" cmpd="sng">
            <a:solidFill>
              <a:srgbClr val="9900FF"/>
            </a:solidFill>
            <a:prstDash val="solid"/>
            <a:round/>
            <a:headEnd type="none" w="sm" len="sm"/>
            <a:tailEnd type="none" w="sm" len="sm"/>
          </a:ln>
        </p:spPr>
      </p:pic>
      <p:sp>
        <p:nvSpPr>
          <p:cNvPr id="356" name="Shape 356"/>
          <p:cNvSpPr txBox="1"/>
          <p:nvPr/>
        </p:nvSpPr>
        <p:spPr>
          <a:xfrm>
            <a:off x="6434826" y="3103175"/>
            <a:ext cx="18993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93C47D"/>
                </a:solidFill>
                <a:latin typeface="Caveat"/>
                <a:ea typeface="Caveat"/>
                <a:cs typeface="Caveat"/>
                <a:sym typeface="Caveat"/>
              </a:rPr>
              <a:t>Tomato leaves (light green)</a:t>
            </a:r>
            <a:endParaRPr b="1">
              <a:solidFill>
                <a:srgbClr val="93C47D"/>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357" name="Shape 357"/>
          <p:cNvPicPr preferRelativeResize="0"/>
          <p:nvPr/>
        </p:nvPicPr>
        <p:blipFill>
          <a:blip r:embed="rId7">
            <a:alphaModFix/>
          </a:blip>
          <a:stretch>
            <a:fillRect/>
          </a:stretch>
        </p:blipFill>
        <p:spPr>
          <a:xfrm>
            <a:off x="372087" y="1760063"/>
            <a:ext cx="2518976" cy="1640900"/>
          </a:xfrm>
          <a:prstGeom prst="rect">
            <a:avLst/>
          </a:prstGeom>
          <a:noFill/>
          <a:ln w="9525" cap="flat" cmpd="sng">
            <a:solidFill>
              <a:srgbClr val="9900FF"/>
            </a:solidFill>
            <a:prstDash val="solid"/>
            <a:round/>
            <a:headEnd type="none" w="sm" len="sm"/>
            <a:tailEnd type="none" w="sm" len="sm"/>
          </a:ln>
        </p:spPr>
      </p:pic>
      <p:sp>
        <p:nvSpPr>
          <p:cNvPr id="358" name="Shape 358"/>
          <p:cNvSpPr txBox="1"/>
          <p:nvPr/>
        </p:nvSpPr>
        <p:spPr>
          <a:xfrm>
            <a:off x="681926" y="3400975"/>
            <a:ext cx="18993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FFFF00"/>
                </a:solidFill>
                <a:latin typeface="Caveat"/>
                <a:ea typeface="Caveat"/>
                <a:cs typeface="Caveat"/>
                <a:sym typeface="Caveat"/>
              </a:rPr>
              <a:t>Turmeric (bright yellow)</a:t>
            </a:r>
            <a:endParaRPr b="1">
              <a:solidFill>
                <a:srgbClr val="FFFF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13"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2"/>
        <p:cNvGrpSpPr/>
        <p:nvPr/>
      </p:nvGrpSpPr>
      <p:grpSpPr>
        <a:xfrm>
          <a:off x="0" y="0"/>
          <a:ext cx="0" cy="0"/>
          <a:chOff x="0" y="0"/>
          <a:chExt cx="0" cy="0"/>
        </a:xfrm>
      </p:grpSpPr>
      <p:sp>
        <p:nvSpPr>
          <p:cNvPr id="364" name="Shape 364"/>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6. Fabric Dyes: Natural and </a:t>
            </a:r>
            <a:r>
              <a:rPr lang="en-GB" sz="1800" b="1">
                <a:solidFill>
                  <a:schemeClr val="dk1"/>
                </a:solidFill>
                <a:latin typeface="Caveat"/>
                <a:ea typeface="Caveat"/>
                <a:cs typeface="Caveat"/>
                <a:sym typeface="Caveat"/>
              </a:rPr>
              <a:t>Synthetic - Relationships between fabric and dyes  </a:t>
            </a:r>
            <a:endParaRPr sz="1800" b="1">
              <a:latin typeface="Caveat"/>
              <a:ea typeface="Caveat"/>
              <a:cs typeface="Caveat"/>
              <a:sym typeface="Caveat"/>
            </a:endParaRPr>
          </a:p>
        </p:txBody>
      </p:sp>
      <p:sp>
        <p:nvSpPr>
          <p:cNvPr id="365" name="Shape 365"/>
          <p:cNvSpPr txBox="1"/>
          <p:nvPr/>
        </p:nvSpPr>
        <p:spPr>
          <a:xfrm>
            <a:off x="6508278" y="4059650"/>
            <a:ext cx="21441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8E7CC3"/>
                </a:solidFill>
                <a:latin typeface="Caveat"/>
                <a:ea typeface="Caveat"/>
                <a:cs typeface="Caveat"/>
                <a:sym typeface="Caveat"/>
              </a:rPr>
              <a:t>Mulberry blackberry (violet)</a:t>
            </a:r>
            <a:endParaRPr b="1">
              <a:solidFill>
                <a:srgbClr val="8E7CC3"/>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366" name="Shape 366"/>
          <p:cNvPicPr preferRelativeResize="0"/>
          <p:nvPr/>
        </p:nvPicPr>
        <p:blipFill>
          <a:blip r:embed="rId4">
            <a:alphaModFix/>
          </a:blip>
          <a:stretch>
            <a:fillRect/>
          </a:stretch>
        </p:blipFill>
        <p:spPr>
          <a:xfrm>
            <a:off x="547275" y="1000065"/>
            <a:ext cx="2508750" cy="3345008"/>
          </a:xfrm>
          <a:prstGeom prst="rect">
            <a:avLst/>
          </a:prstGeom>
          <a:noFill/>
          <a:ln w="9525" cap="flat" cmpd="sng">
            <a:solidFill>
              <a:srgbClr val="9900FF"/>
            </a:solidFill>
            <a:prstDash val="solid"/>
            <a:round/>
            <a:headEnd type="none" w="sm" len="sm"/>
            <a:tailEnd type="none" w="sm" len="sm"/>
          </a:ln>
        </p:spPr>
      </p:pic>
      <p:sp>
        <p:nvSpPr>
          <p:cNvPr id="367" name="Shape 367"/>
          <p:cNvSpPr txBox="1"/>
          <p:nvPr/>
        </p:nvSpPr>
        <p:spPr>
          <a:xfrm>
            <a:off x="842574" y="4345075"/>
            <a:ext cx="17703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93C47D"/>
                </a:solidFill>
                <a:latin typeface="Caveat"/>
                <a:ea typeface="Caveat"/>
                <a:cs typeface="Caveat"/>
                <a:sym typeface="Caveat"/>
              </a:rPr>
              <a:t>Tropea red onion (green)</a:t>
            </a:r>
            <a:endParaRPr b="1">
              <a:solidFill>
                <a:srgbClr val="93C47D"/>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368" name="Shape 368"/>
          <p:cNvPicPr preferRelativeResize="0"/>
          <p:nvPr/>
        </p:nvPicPr>
        <p:blipFill>
          <a:blip r:embed="rId5">
            <a:alphaModFix/>
          </a:blip>
          <a:stretch>
            <a:fillRect/>
          </a:stretch>
        </p:blipFill>
        <p:spPr>
          <a:xfrm>
            <a:off x="6249100" y="737075"/>
            <a:ext cx="2477400" cy="3303200"/>
          </a:xfrm>
          <a:prstGeom prst="rect">
            <a:avLst/>
          </a:prstGeom>
          <a:noFill/>
          <a:ln w="9525" cap="flat" cmpd="sng">
            <a:solidFill>
              <a:srgbClr val="9900FF"/>
            </a:solidFill>
            <a:prstDash val="solid"/>
            <a:round/>
            <a:headEnd type="none" w="sm" len="sm"/>
            <a:tailEnd type="none" w="sm" len="sm"/>
          </a:ln>
        </p:spPr>
      </p:pic>
      <p:sp>
        <p:nvSpPr>
          <p:cNvPr id="369" name="Shape 369"/>
          <p:cNvSpPr txBox="1"/>
          <p:nvPr/>
        </p:nvSpPr>
        <p:spPr>
          <a:xfrm>
            <a:off x="3678150" y="1365025"/>
            <a:ext cx="2208000" cy="377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a:solidFill>
                  <a:srgbClr val="00FFFF"/>
                </a:solidFill>
                <a:latin typeface="Caveat"/>
                <a:ea typeface="Caveat"/>
                <a:cs typeface="Caveat"/>
                <a:sym typeface="Caveat"/>
              </a:rPr>
              <a:t>Cirò’s Grapes (light blue, gray)</a:t>
            </a:r>
            <a:endParaRPr b="1">
              <a:solidFill>
                <a:srgbClr val="00FFFF"/>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370" name="Shape 370"/>
          <p:cNvPicPr preferRelativeResize="0"/>
          <p:nvPr/>
        </p:nvPicPr>
        <p:blipFill>
          <a:blip r:embed="rId6">
            <a:alphaModFix/>
          </a:blip>
          <a:stretch>
            <a:fillRect/>
          </a:stretch>
        </p:blipFill>
        <p:spPr>
          <a:xfrm>
            <a:off x="3645825" y="1742425"/>
            <a:ext cx="2272651" cy="2813351"/>
          </a:xfrm>
          <a:prstGeom prst="rect">
            <a:avLst/>
          </a:prstGeom>
          <a:noFill/>
          <a:ln w="9525" cap="flat" cmpd="sng">
            <a:solidFill>
              <a:srgbClr val="9900FF"/>
            </a:solidFill>
            <a:prstDash val="solid"/>
            <a:round/>
            <a:headEnd type="none" w="sm" len="sm"/>
            <a:tailEnd type="none" w="sm" len="sm"/>
          </a:ln>
        </p:spPr>
      </p:pic>
      <p:cxnSp>
        <p:nvCxnSpPr>
          <p:cNvPr id="371" name="Shape 371"/>
          <p:cNvCxnSpPr>
            <a:stCxn id="369" idx="2"/>
          </p:cNvCxnSpPr>
          <p:nvPr/>
        </p:nvCxnSpPr>
        <p:spPr>
          <a:xfrm flipH="1">
            <a:off x="4399050" y="1742425"/>
            <a:ext cx="383100" cy="615900"/>
          </a:xfrm>
          <a:prstGeom prst="straightConnector1">
            <a:avLst/>
          </a:prstGeom>
          <a:noFill/>
          <a:ln w="28575" cap="flat" cmpd="sng">
            <a:solidFill>
              <a:srgbClr val="0000FF"/>
            </a:solidFill>
            <a:prstDash val="solid"/>
            <a:round/>
            <a:headEnd type="none" w="med" len="med"/>
            <a:tailEnd type="triangle" w="med" len="med"/>
          </a:ln>
        </p:spPr>
      </p:cxnSp>
      <p:cxnSp>
        <p:nvCxnSpPr>
          <p:cNvPr id="372" name="Shape 372"/>
          <p:cNvCxnSpPr/>
          <p:nvPr/>
        </p:nvCxnSpPr>
        <p:spPr>
          <a:xfrm flipH="1">
            <a:off x="4745150" y="1742425"/>
            <a:ext cx="205800" cy="1048500"/>
          </a:xfrm>
          <a:prstGeom prst="straightConnector1">
            <a:avLst/>
          </a:prstGeom>
          <a:noFill/>
          <a:ln w="28575" cap="flat" cmpd="sng">
            <a:solidFill>
              <a:srgbClr val="0000FF"/>
            </a:solidFill>
            <a:prstDash val="solid"/>
            <a:round/>
            <a:headEnd type="none" w="med" len="med"/>
            <a:tailEnd type="triangle" w="med" len="med"/>
          </a:ln>
        </p:spPr>
      </p:cxnSp>
      <p:sp>
        <p:nvSpPr>
          <p:cNvPr id="12"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pic>
        <p:nvPicPr>
          <p:cNvPr id="377" name="Shape 377" title="Making 2 Naphthol aniline dye ITT Ferrari Chiaravalle C le">
            <a:hlinkClick r:id="rId4"/>
          </p:cNvPr>
          <p:cNvPicPr preferRelativeResize="0"/>
          <p:nvPr/>
        </p:nvPicPr>
        <p:blipFill>
          <a:blip r:embed="rId5">
            <a:alphaModFix/>
          </a:blip>
          <a:stretch>
            <a:fillRect/>
          </a:stretch>
        </p:blipFill>
        <p:spPr>
          <a:xfrm>
            <a:off x="481400" y="1828625"/>
            <a:ext cx="3542750" cy="2657100"/>
          </a:xfrm>
          <a:prstGeom prst="rect">
            <a:avLst/>
          </a:prstGeom>
          <a:noFill/>
          <a:ln>
            <a:noFill/>
          </a:ln>
        </p:spPr>
      </p:pic>
      <p:sp>
        <p:nvSpPr>
          <p:cNvPr id="379" name="Shape 379"/>
          <p:cNvSpPr txBox="1"/>
          <p:nvPr/>
        </p:nvSpPr>
        <p:spPr>
          <a:xfrm>
            <a:off x="1010100" y="1401325"/>
            <a:ext cx="2327400" cy="377400"/>
          </a:xfrm>
          <a:prstGeom prst="rect">
            <a:avLst/>
          </a:prstGeom>
          <a:solidFill>
            <a:srgbClr val="FF99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Making 2-Naphthol aniline </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380" name="Shape 380"/>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6. Fabric Dyes: Natural and </a:t>
            </a:r>
            <a:r>
              <a:rPr lang="en-GB" sz="1800" b="1">
                <a:solidFill>
                  <a:schemeClr val="dk1"/>
                </a:solidFill>
                <a:latin typeface="Caveat"/>
                <a:ea typeface="Caveat"/>
                <a:cs typeface="Caveat"/>
                <a:sym typeface="Caveat"/>
              </a:rPr>
              <a:t>Synthetic - Relationships between fabric and dyes  </a:t>
            </a:r>
            <a:endParaRPr sz="1800" b="1">
              <a:latin typeface="Caveat"/>
              <a:ea typeface="Caveat"/>
              <a:cs typeface="Caveat"/>
              <a:sym typeface="Caveat"/>
            </a:endParaRPr>
          </a:p>
        </p:txBody>
      </p:sp>
      <p:pic>
        <p:nvPicPr>
          <p:cNvPr id="381" name="Shape 381" title="Red dyes">
            <a:hlinkClick r:id="rId6"/>
          </p:cNvPr>
          <p:cNvPicPr preferRelativeResize="0"/>
          <p:nvPr/>
        </p:nvPicPr>
        <p:blipFill>
          <a:blip r:embed="rId7">
            <a:alphaModFix/>
          </a:blip>
          <a:stretch>
            <a:fillRect/>
          </a:stretch>
        </p:blipFill>
        <p:spPr>
          <a:xfrm>
            <a:off x="4961651" y="937625"/>
            <a:ext cx="3663800" cy="2747850"/>
          </a:xfrm>
          <a:prstGeom prst="rect">
            <a:avLst/>
          </a:prstGeom>
          <a:noFill/>
          <a:ln>
            <a:noFill/>
          </a:ln>
        </p:spPr>
      </p:pic>
      <p:sp>
        <p:nvSpPr>
          <p:cNvPr id="382" name="Shape 382"/>
          <p:cNvSpPr txBox="1"/>
          <p:nvPr/>
        </p:nvSpPr>
        <p:spPr>
          <a:xfrm>
            <a:off x="6560075" y="3727325"/>
            <a:ext cx="863400" cy="377400"/>
          </a:xfrm>
          <a:prstGeom prst="rect">
            <a:avLst/>
          </a:prstGeom>
          <a:solidFill>
            <a:srgbClr val="FF99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Red dyes</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383" name="Shape 383"/>
          <p:cNvSpPr txBox="1"/>
          <p:nvPr/>
        </p:nvSpPr>
        <p:spPr>
          <a:xfrm>
            <a:off x="372075" y="645850"/>
            <a:ext cx="3000000" cy="3774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800" b="1">
                <a:solidFill>
                  <a:srgbClr val="0000FF"/>
                </a:solidFill>
                <a:latin typeface="Caveat"/>
                <a:ea typeface="Caveat"/>
                <a:cs typeface="Caveat"/>
                <a:sym typeface="Caveat"/>
              </a:rPr>
              <a:t>Lab experiments synthetizing dyes</a:t>
            </a:r>
            <a:endParaRPr sz="1200" b="1">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sp>
        <p:nvSpPr>
          <p:cNvPr id="384" name="Shape 384"/>
          <p:cNvSpPr/>
          <p:nvPr/>
        </p:nvSpPr>
        <p:spPr>
          <a:xfrm>
            <a:off x="4961650" y="642563"/>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385" name="Shape 385"/>
          <p:cNvSpPr/>
          <p:nvPr/>
        </p:nvSpPr>
        <p:spPr>
          <a:xfrm>
            <a:off x="645125" y="4535625"/>
            <a:ext cx="1009500" cy="237300"/>
          </a:xfrm>
          <a:prstGeom prst="wedgeRoundRectCallout">
            <a:avLst>
              <a:gd name="adj1" fmla="val -1409"/>
              <a:gd name="adj2" fmla="val -71123"/>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11"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sp>
        <p:nvSpPr>
          <p:cNvPr id="391" name="Shape 391"/>
          <p:cNvSpPr txBox="1"/>
          <p:nvPr/>
        </p:nvSpPr>
        <p:spPr>
          <a:xfrm>
            <a:off x="1010100" y="1020325"/>
            <a:ext cx="2917800" cy="377400"/>
          </a:xfrm>
          <a:prstGeom prst="rect">
            <a:avLst/>
          </a:prstGeom>
          <a:solidFill>
            <a:srgbClr val="FF99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Dye with aniline and salicylic acid </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392" name="Shape 392"/>
          <p:cNvSpPr txBox="1"/>
          <p:nvPr/>
        </p:nvSpPr>
        <p:spPr>
          <a:xfrm>
            <a:off x="5023075" y="4017675"/>
            <a:ext cx="3329400" cy="439200"/>
          </a:xfrm>
          <a:prstGeom prst="rect">
            <a:avLst/>
          </a:prstGeom>
          <a:solidFill>
            <a:srgbClr val="FF99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dirty="0">
                <a:solidFill>
                  <a:srgbClr val="FF0000"/>
                </a:solidFill>
                <a:latin typeface="Caveat"/>
                <a:ea typeface="Caveat"/>
                <a:cs typeface="Caveat"/>
                <a:sym typeface="Caveat"/>
              </a:rPr>
              <a:t>A red dye made of aniline and 1-naphtol</a:t>
            </a:r>
            <a:endParaRPr sz="1800" b="1" dirty="0">
              <a:solidFill>
                <a:srgbClr val="FF0000"/>
              </a:solidFill>
              <a:latin typeface="Caveat"/>
              <a:ea typeface="Caveat"/>
              <a:cs typeface="Caveat"/>
              <a:sym typeface="Caveat"/>
            </a:endParaRPr>
          </a:p>
          <a:p>
            <a:pPr marL="0" lvl="0" indent="0" rtl="0">
              <a:spcBef>
                <a:spcPts val="0"/>
              </a:spcBef>
              <a:spcAft>
                <a:spcPts val="0"/>
              </a:spcAft>
              <a:buNone/>
            </a:pPr>
            <a:endParaRPr sz="1800" b="1" dirty="0">
              <a:latin typeface="Caveat"/>
              <a:ea typeface="Caveat"/>
              <a:cs typeface="Caveat"/>
              <a:sym typeface="Caveat"/>
            </a:endParaRPr>
          </a:p>
          <a:p>
            <a:pPr marL="0" lvl="0" indent="0" rtl="0">
              <a:spcBef>
                <a:spcPts val="0"/>
              </a:spcBef>
              <a:spcAft>
                <a:spcPts val="0"/>
              </a:spcAft>
              <a:buNone/>
            </a:pPr>
            <a:endParaRPr b="1" dirty="0"/>
          </a:p>
          <a:p>
            <a:pPr marL="0" lvl="0" indent="0" rtl="0">
              <a:spcBef>
                <a:spcPts val="0"/>
              </a:spcBef>
              <a:spcAft>
                <a:spcPts val="0"/>
              </a:spcAft>
              <a:buNone/>
            </a:pPr>
            <a:endParaRPr b="1" dirty="0"/>
          </a:p>
        </p:txBody>
      </p:sp>
      <p:pic>
        <p:nvPicPr>
          <p:cNvPr id="393" name="Shape 393" title="Procedure for Dyes with aniline and salicylic acid">
            <a:hlinkClick r:id="rId4"/>
          </p:cNvPr>
          <p:cNvPicPr preferRelativeResize="0"/>
          <p:nvPr/>
        </p:nvPicPr>
        <p:blipFill>
          <a:blip r:embed="rId5">
            <a:alphaModFix/>
          </a:blip>
          <a:stretch>
            <a:fillRect/>
          </a:stretch>
        </p:blipFill>
        <p:spPr>
          <a:xfrm>
            <a:off x="522825" y="1475825"/>
            <a:ext cx="3892350" cy="2919250"/>
          </a:xfrm>
          <a:prstGeom prst="rect">
            <a:avLst/>
          </a:prstGeom>
          <a:noFill/>
          <a:ln>
            <a:noFill/>
          </a:ln>
        </p:spPr>
      </p:pic>
      <p:pic>
        <p:nvPicPr>
          <p:cNvPr id="394" name="Shape 394" title="1080p">
            <a:hlinkClick r:id="rId6"/>
          </p:cNvPr>
          <p:cNvPicPr preferRelativeResize="0"/>
          <p:nvPr/>
        </p:nvPicPr>
        <p:blipFill>
          <a:blip r:embed="rId7">
            <a:alphaModFix/>
          </a:blip>
          <a:stretch>
            <a:fillRect/>
          </a:stretch>
        </p:blipFill>
        <p:spPr>
          <a:xfrm>
            <a:off x="4767125" y="1054175"/>
            <a:ext cx="3830550" cy="2872900"/>
          </a:xfrm>
          <a:prstGeom prst="rect">
            <a:avLst/>
          </a:prstGeom>
          <a:noFill/>
          <a:ln>
            <a:noFill/>
          </a:ln>
        </p:spPr>
      </p:pic>
      <p:sp>
        <p:nvSpPr>
          <p:cNvPr id="395" name="Shape 395"/>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6. Fabric Dyes: Natural and </a:t>
            </a:r>
            <a:r>
              <a:rPr lang="en-GB" sz="1800" b="1">
                <a:solidFill>
                  <a:schemeClr val="dk1"/>
                </a:solidFill>
                <a:latin typeface="Caveat"/>
                <a:ea typeface="Caveat"/>
                <a:cs typeface="Caveat"/>
                <a:sym typeface="Caveat"/>
              </a:rPr>
              <a:t>Synthetic - Relationships between fabric and dyes  </a:t>
            </a:r>
            <a:endParaRPr sz="1800" b="1">
              <a:latin typeface="Caveat"/>
              <a:ea typeface="Caveat"/>
              <a:cs typeface="Caveat"/>
              <a:sym typeface="Caveat"/>
            </a:endParaRPr>
          </a:p>
        </p:txBody>
      </p:sp>
      <p:sp>
        <p:nvSpPr>
          <p:cNvPr id="396" name="Shape 396"/>
          <p:cNvSpPr/>
          <p:nvPr/>
        </p:nvSpPr>
        <p:spPr>
          <a:xfrm>
            <a:off x="654975" y="4473175"/>
            <a:ext cx="1009500" cy="237300"/>
          </a:xfrm>
          <a:prstGeom prst="wedgeRoundRectCallout">
            <a:avLst>
              <a:gd name="adj1" fmla="val -1788"/>
              <a:gd name="adj2" fmla="val -74673"/>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397" name="Shape 397"/>
          <p:cNvSpPr/>
          <p:nvPr/>
        </p:nvSpPr>
        <p:spPr>
          <a:xfrm>
            <a:off x="5193750" y="783025"/>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10"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
        <p:nvSpPr>
          <p:cNvPr id="403" name="Shape 403"/>
          <p:cNvSpPr txBox="1"/>
          <p:nvPr/>
        </p:nvSpPr>
        <p:spPr>
          <a:xfrm>
            <a:off x="3599025" y="917325"/>
            <a:ext cx="1812300" cy="377400"/>
          </a:xfrm>
          <a:prstGeom prst="rect">
            <a:avLst/>
          </a:prstGeom>
          <a:solidFill>
            <a:srgbClr val="FF990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Tye dye and Shibori </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404" name="Shape 404" title="Textile">
            <a:hlinkClick r:id="rId4"/>
          </p:cNvPr>
          <p:cNvPicPr preferRelativeResize="0"/>
          <p:nvPr/>
        </p:nvPicPr>
        <p:blipFill>
          <a:blip r:embed="rId5">
            <a:alphaModFix/>
          </a:blip>
          <a:stretch>
            <a:fillRect/>
          </a:stretch>
        </p:blipFill>
        <p:spPr>
          <a:xfrm>
            <a:off x="2292675" y="1363400"/>
            <a:ext cx="4342600" cy="3256950"/>
          </a:xfrm>
          <a:prstGeom prst="rect">
            <a:avLst/>
          </a:prstGeom>
          <a:noFill/>
          <a:ln>
            <a:noFill/>
          </a:ln>
        </p:spPr>
      </p:pic>
      <p:sp>
        <p:nvSpPr>
          <p:cNvPr id="405" name="Shape 405"/>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latin typeface="Caveat"/>
                <a:ea typeface="Caveat"/>
                <a:cs typeface="Caveat"/>
                <a:sym typeface="Caveat"/>
              </a:rPr>
              <a:t>6. Fabric Dyes: Natural and </a:t>
            </a:r>
            <a:r>
              <a:rPr lang="en-GB" sz="1800" b="1">
                <a:solidFill>
                  <a:schemeClr val="dk1"/>
                </a:solidFill>
                <a:latin typeface="Caveat"/>
                <a:ea typeface="Caveat"/>
                <a:cs typeface="Caveat"/>
                <a:sym typeface="Caveat"/>
              </a:rPr>
              <a:t>Synthetic - Relationships between fabric and dyes  </a:t>
            </a:r>
            <a:endParaRPr sz="1800" b="1">
              <a:latin typeface="Caveat"/>
              <a:ea typeface="Caveat"/>
              <a:cs typeface="Caveat"/>
              <a:sym typeface="Caveat"/>
            </a:endParaRPr>
          </a:p>
        </p:txBody>
      </p:sp>
      <p:sp>
        <p:nvSpPr>
          <p:cNvPr id="406" name="Shape 406"/>
          <p:cNvSpPr/>
          <p:nvPr/>
        </p:nvSpPr>
        <p:spPr>
          <a:xfrm>
            <a:off x="1247900" y="2652825"/>
            <a:ext cx="1009500" cy="237300"/>
          </a:xfrm>
          <a:prstGeom prst="wedgeRoundRectCallout">
            <a:avLst>
              <a:gd name="adj1" fmla="val 47618"/>
              <a:gd name="adj2" fmla="val 66477"/>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7"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Shape 68"/>
          <p:cNvSpPr txBox="1"/>
          <p:nvPr/>
        </p:nvSpPr>
        <p:spPr>
          <a:xfrm>
            <a:off x="317250" y="438050"/>
            <a:ext cx="5498400" cy="37689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Summary</a:t>
            </a:r>
            <a:endParaRPr sz="1800" b="1">
              <a:solidFill>
                <a:srgbClr val="FF0000"/>
              </a:solidFill>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Definition of fibre, yarn, fabric</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Abbreviation on labels for clothing</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Classification in natural, man-made… and source</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Chemical composition of natural and man-made fibres</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How to recognize different fabrics </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solidFill>
                  <a:schemeClr val="dk1"/>
                </a:solidFill>
                <a:latin typeface="Caveat"/>
                <a:ea typeface="Caveat"/>
                <a:cs typeface="Caveat"/>
                <a:sym typeface="Caveat"/>
              </a:rPr>
              <a:t>Fabric Dyes: Natural and Synthetic - Relationships between fabric and dyes</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Effects of globalized fibre and fabric production on the environment </a:t>
            </a:r>
            <a:endParaRPr sz="1800" b="1">
              <a:latin typeface="Caveat"/>
              <a:ea typeface="Caveat"/>
              <a:cs typeface="Caveat"/>
              <a:sym typeface="Caveat"/>
            </a:endParaRPr>
          </a:p>
          <a:p>
            <a:pPr marL="457200" lvl="0" indent="-342900" rtl="0">
              <a:spcBef>
                <a:spcPts val="0"/>
              </a:spcBef>
              <a:spcAft>
                <a:spcPts val="0"/>
              </a:spcAft>
              <a:buSzPts val="1800"/>
              <a:buFont typeface="Caveat"/>
              <a:buAutoNum type="arabicPeriod"/>
            </a:pPr>
            <a:r>
              <a:rPr lang="en-GB" sz="1800" b="1">
                <a:latin typeface="Caveat"/>
                <a:ea typeface="Caveat"/>
                <a:cs typeface="Caveat"/>
                <a:sym typeface="Caveat"/>
              </a:rPr>
              <a:t>Economic/Social aspects of globalized fibre and fabric production</a:t>
            </a:r>
            <a:endParaRPr sz="1800" b="1">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4"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sp>
        <p:nvSpPr>
          <p:cNvPr id="411" name="Shape 411"/>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434343"/>
                </a:solidFill>
                <a:latin typeface="Caveat"/>
                <a:ea typeface="Caveat"/>
                <a:cs typeface="Caveat"/>
                <a:sym typeface="Caveat"/>
              </a:rPr>
              <a:t>7. Effects of globalized fibre and fabric production on the environment  </a:t>
            </a:r>
            <a:endParaRPr sz="1800" b="1">
              <a:solidFill>
                <a:srgbClr val="434343"/>
              </a:solidFill>
              <a:latin typeface="Caveat"/>
              <a:ea typeface="Caveat"/>
              <a:cs typeface="Caveat"/>
              <a:sym typeface="Caveat"/>
            </a:endParaRPr>
          </a:p>
        </p:txBody>
      </p:sp>
      <p:sp>
        <p:nvSpPr>
          <p:cNvPr id="413" name="Shape 413"/>
          <p:cNvSpPr txBox="1"/>
          <p:nvPr/>
        </p:nvSpPr>
        <p:spPr>
          <a:xfrm>
            <a:off x="353100" y="692400"/>
            <a:ext cx="8790900" cy="2163600"/>
          </a:xfrm>
          <a:prstGeom prst="rect">
            <a:avLst/>
          </a:prstGeom>
          <a:noFill/>
          <a:ln>
            <a:noFill/>
          </a:ln>
        </p:spPr>
        <p:txBody>
          <a:bodyPr spcFirstLastPara="1" wrap="square" lIns="91425" tIns="91425" rIns="91425" bIns="91425" anchor="ctr" anchorCtr="0">
            <a:noAutofit/>
          </a:bodyPr>
          <a:lstStyle/>
          <a:p>
            <a:pPr marL="457200" lvl="0" indent="-381000" rtl="0">
              <a:lnSpc>
                <a:spcPct val="115000"/>
              </a:lnSpc>
              <a:spcBef>
                <a:spcPts val="600"/>
              </a:spcBef>
              <a:spcAft>
                <a:spcPts val="0"/>
              </a:spcAft>
              <a:buClr>
                <a:srgbClr val="FF0000"/>
              </a:buClr>
              <a:buSzPts val="2400"/>
              <a:buChar char="❏"/>
            </a:pPr>
            <a:r>
              <a:rPr lang="en-GB" sz="2400" b="1">
                <a:solidFill>
                  <a:srgbClr val="FF0000"/>
                </a:solidFill>
              </a:rPr>
              <a:t>Pollution of rivers</a:t>
            </a:r>
            <a:endParaRPr sz="2400" b="1">
              <a:solidFill>
                <a:srgbClr val="FF0000"/>
              </a:solidFill>
            </a:endParaRPr>
          </a:p>
          <a:p>
            <a:pPr marL="457200" lvl="0" indent="-381000" rtl="0">
              <a:lnSpc>
                <a:spcPct val="115000"/>
              </a:lnSpc>
              <a:spcBef>
                <a:spcPts val="0"/>
              </a:spcBef>
              <a:spcAft>
                <a:spcPts val="0"/>
              </a:spcAft>
              <a:buClr>
                <a:srgbClr val="FF0000"/>
              </a:buClr>
              <a:buSzPts val="2400"/>
              <a:buChar char="❏"/>
            </a:pPr>
            <a:r>
              <a:rPr lang="en-GB" sz="2400" b="1">
                <a:solidFill>
                  <a:srgbClr val="FF0000"/>
                </a:solidFill>
              </a:rPr>
              <a:t>Harmful gases, dumping site</a:t>
            </a:r>
            <a:endParaRPr sz="2400" b="1">
              <a:solidFill>
                <a:srgbClr val="FF0000"/>
              </a:solidFill>
            </a:endParaRPr>
          </a:p>
          <a:p>
            <a:pPr marL="457200" lvl="0" indent="-381000" rtl="0">
              <a:lnSpc>
                <a:spcPct val="115000"/>
              </a:lnSpc>
              <a:spcBef>
                <a:spcPts val="0"/>
              </a:spcBef>
              <a:spcAft>
                <a:spcPts val="0"/>
              </a:spcAft>
              <a:buClr>
                <a:srgbClr val="FF0000"/>
              </a:buClr>
              <a:buSzPts val="2400"/>
              <a:buChar char="❏"/>
            </a:pPr>
            <a:r>
              <a:rPr lang="en-GB" sz="2400" b="1">
                <a:solidFill>
                  <a:srgbClr val="FF0000"/>
                </a:solidFill>
              </a:rPr>
              <a:t>Particles on drinking water</a:t>
            </a:r>
            <a:endParaRPr sz="2400" b="1">
              <a:solidFill>
                <a:srgbClr val="FF0000"/>
              </a:solidFill>
            </a:endParaRPr>
          </a:p>
          <a:p>
            <a:pPr marL="457200" lvl="0" indent="-381000" rtl="0">
              <a:lnSpc>
                <a:spcPct val="115000"/>
              </a:lnSpc>
              <a:spcBef>
                <a:spcPts val="0"/>
              </a:spcBef>
              <a:spcAft>
                <a:spcPts val="0"/>
              </a:spcAft>
              <a:buClr>
                <a:srgbClr val="FF0000"/>
              </a:buClr>
              <a:buSzPts val="2400"/>
              <a:buChar char="❏"/>
            </a:pPr>
            <a:r>
              <a:rPr lang="en-GB" sz="2400" b="1">
                <a:solidFill>
                  <a:srgbClr val="FF0000"/>
                </a:solidFill>
              </a:rPr>
              <a:t>The second industry more pollutant of the world</a:t>
            </a:r>
            <a:endParaRPr sz="2400" b="1">
              <a:solidFill>
                <a:srgbClr val="FF0000"/>
              </a:solidFill>
            </a:endParaRPr>
          </a:p>
        </p:txBody>
      </p:sp>
      <p:pic>
        <p:nvPicPr>
          <p:cNvPr id="414" name="Shape 414"/>
          <p:cNvPicPr preferRelativeResize="0"/>
          <p:nvPr/>
        </p:nvPicPr>
        <p:blipFill>
          <a:blip r:embed="rId4">
            <a:alphaModFix/>
          </a:blip>
          <a:stretch>
            <a:fillRect/>
          </a:stretch>
        </p:blipFill>
        <p:spPr>
          <a:xfrm>
            <a:off x="176550" y="3008400"/>
            <a:ext cx="2601125" cy="1728875"/>
          </a:xfrm>
          <a:prstGeom prst="rect">
            <a:avLst/>
          </a:prstGeom>
          <a:noFill/>
          <a:ln w="9525" cap="flat" cmpd="sng">
            <a:solidFill>
              <a:srgbClr val="FF0000"/>
            </a:solidFill>
            <a:prstDash val="solid"/>
            <a:round/>
            <a:headEnd type="none" w="sm" len="sm"/>
            <a:tailEnd type="none" w="sm" len="sm"/>
          </a:ln>
        </p:spPr>
      </p:pic>
      <p:pic>
        <p:nvPicPr>
          <p:cNvPr id="415" name="Shape 415"/>
          <p:cNvPicPr preferRelativeResize="0"/>
          <p:nvPr/>
        </p:nvPicPr>
        <p:blipFill>
          <a:blip r:embed="rId5">
            <a:alphaModFix/>
          </a:blip>
          <a:stretch>
            <a:fillRect/>
          </a:stretch>
        </p:blipFill>
        <p:spPr>
          <a:xfrm>
            <a:off x="3027611" y="2991800"/>
            <a:ext cx="2915650" cy="1728875"/>
          </a:xfrm>
          <a:prstGeom prst="rect">
            <a:avLst/>
          </a:prstGeom>
          <a:noFill/>
          <a:ln w="9525" cap="flat" cmpd="sng">
            <a:solidFill>
              <a:srgbClr val="FF0000"/>
            </a:solidFill>
            <a:prstDash val="solid"/>
            <a:round/>
            <a:headEnd type="none" w="sm" len="sm"/>
            <a:tailEnd type="none" w="sm" len="sm"/>
          </a:ln>
        </p:spPr>
      </p:pic>
      <p:pic>
        <p:nvPicPr>
          <p:cNvPr id="416" name="Shape 416"/>
          <p:cNvPicPr preferRelativeResize="0"/>
          <p:nvPr/>
        </p:nvPicPr>
        <p:blipFill>
          <a:blip r:embed="rId6">
            <a:alphaModFix/>
          </a:blip>
          <a:stretch>
            <a:fillRect/>
          </a:stretch>
        </p:blipFill>
        <p:spPr>
          <a:xfrm>
            <a:off x="6217350" y="3008400"/>
            <a:ext cx="2750100" cy="1728875"/>
          </a:xfrm>
          <a:prstGeom prst="rect">
            <a:avLst/>
          </a:prstGeom>
          <a:noFill/>
          <a:ln w="9525" cap="flat" cmpd="sng">
            <a:solidFill>
              <a:srgbClr val="FF0000"/>
            </a:solidFill>
            <a:prstDash val="solid"/>
            <a:round/>
            <a:headEnd type="none" w="sm" len="sm"/>
            <a:tailEnd type="none" w="sm" len="sm"/>
          </a:ln>
        </p:spPr>
      </p:pic>
      <p:sp>
        <p:nvSpPr>
          <p:cNvPr id="8"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
        <p:nvSpPr>
          <p:cNvPr id="421" name="Shape 421"/>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434343"/>
                </a:solidFill>
                <a:latin typeface="Caveat"/>
                <a:ea typeface="Caveat"/>
                <a:cs typeface="Caveat"/>
                <a:sym typeface="Caveat"/>
              </a:rPr>
              <a:t>8. Economic/Social aspect of globalized fibre and fabric production  </a:t>
            </a:r>
            <a:endParaRPr sz="1800" b="1">
              <a:solidFill>
                <a:srgbClr val="434343"/>
              </a:solidFill>
              <a:latin typeface="Caveat"/>
              <a:ea typeface="Caveat"/>
              <a:cs typeface="Caveat"/>
              <a:sym typeface="Caveat"/>
            </a:endParaRPr>
          </a:p>
        </p:txBody>
      </p:sp>
      <p:sp>
        <p:nvSpPr>
          <p:cNvPr id="423" name="Shape 423"/>
          <p:cNvSpPr txBox="1"/>
          <p:nvPr/>
        </p:nvSpPr>
        <p:spPr>
          <a:xfrm>
            <a:off x="311900" y="631800"/>
            <a:ext cx="8790900" cy="1887600"/>
          </a:xfrm>
          <a:prstGeom prst="rect">
            <a:avLst/>
          </a:prstGeom>
          <a:noFill/>
          <a:ln>
            <a:noFill/>
          </a:ln>
        </p:spPr>
        <p:txBody>
          <a:bodyPr spcFirstLastPara="1" wrap="square" lIns="91425" tIns="91425" rIns="91425" bIns="91425" anchor="ctr" anchorCtr="0">
            <a:noAutofit/>
          </a:bodyPr>
          <a:lstStyle/>
          <a:p>
            <a:pPr marL="457200" lvl="0" indent="-381000" rtl="0">
              <a:lnSpc>
                <a:spcPct val="115000"/>
              </a:lnSpc>
              <a:spcBef>
                <a:spcPts val="0"/>
              </a:spcBef>
              <a:spcAft>
                <a:spcPts val="0"/>
              </a:spcAft>
              <a:buClr>
                <a:srgbClr val="FF0000"/>
              </a:buClr>
              <a:buSzPts val="2400"/>
              <a:buChar char="❏"/>
            </a:pPr>
            <a:r>
              <a:rPr lang="en-GB" sz="2400" b="1">
                <a:solidFill>
                  <a:srgbClr val="FF0000"/>
                </a:solidFill>
              </a:rPr>
              <a:t>Clothing selling: three trillion dollars business per year</a:t>
            </a:r>
            <a:endParaRPr sz="2400" b="1">
              <a:solidFill>
                <a:srgbClr val="FF0000"/>
              </a:solidFill>
            </a:endParaRPr>
          </a:p>
          <a:p>
            <a:pPr marL="457200" lvl="0" indent="-381000" rtl="0">
              <a:lnSpc>
                <a:spcPct val="115000"/>
              </a:lnSpc>
              <a:spcBef>
                <a:spcPts val="0"/>
              </a:spcBef>
              <a:spcAft>
                <a:spcPts val="0"/>
              </a:spcAft>
              <a:buClr>
                <a:srgbClr val="FF0000"/>
              </a:buClr>
              <a:buSzPts val="2400"/>
              <a:buChar char="❏"/>
            </a:pPr>
            <a:r>
              <a:rPr lang="en-GB" sz="2400" b="1">
                <a:solidFill>
                  <a:srgbClr val="FF0000"/>
                </a:solidFill>
              </a:rPr>
              <a:t>Very low salaries: Two dollars a day</a:t>
            </a:r>
            <a:endParaRPr sz="2400" b="1">
              <a:solidFill>
                <a:srgbClr val="FF0000"/>
              </a:solidFill>
            </a:endParaRPr>
          </a:p>
          <a:p>
            <a:pPr marL="457200" lvl="0" indent="-381000" rtl="0">
              <a:lnSpc>
                <a:spcPct val="115000"/>
              </a:lnSpc>
              <a:spcBef>
                <a:spcPts val="0"/>
              </a:spcBef>
              <a:spcAft>
                <a:spcPts val="0"/>
              </a:spcAft>
              <a:buClr>
                <a:srgbClr val="FF0000"/>
              </a:buClr>
              <a:buSzPts val="2400"/>
              <a:buChar char="❏"/>
            </a:pPr>
            <a:r>
              <a:rPr lang="en-GB" sz="2400" b="1">
                <a:solidFill>
                  <a:srgbClr val="FF0000"/>
                </a:solidFill>
              </a:rPr>
              <a:t>Workers enslaved, suffering in third world countries</a:t>
            </a:r>
            <a:endParaRPr sz="2400" b="1">
              <a:solidFill>
                <a:srgbClr val="FF0000"/>
              </a:solidFill>
            </a:endParaRPr>
          </a:p>
        </p:txBody>
      </p:sp>
      <p:pic>
        <p:nvPicPr>
          <p:cNvPr id="424" name="Shape 424"/>
          <p:cNvPicPr preferRelativeResize="0"/>
          <p:nvPr/>
        </p:nvPicPr>
        <p:blipFill>
          <a:blip r:embed="rId4">
            <a:alphaModFix/>
          </a:blip>
          <a:stretch>
            <a:fillRect/>
          </a:stretch>
        </p:blipFill>
        <p:spPr>
          <a:xfrm>
            <a:off x="4939900" y="2671800"/>
            <a:ext cx="3872661" cy="2032275"/>
          </a:xfrm>
          <a:prstGeom prst="rect">
            <a:avLst/>
          </a:prstGeom>
          <a:noFill/>
          <a:ln w="9525" cap="flat" cmpd="sng">
            <a:solidFill>
              <a:srgbClr val="FF0000"/>
            </a:solidFill>
            <a:prstDash val="solid"/>
            <a:round/>
            <a:headEnd type="none" w="sm" len="sm"/>
            <a:tailEnd type="none" w="sm" len="sm"/>
          </a:ln>
        </p:spPr>
      </p:pic>
      <p:pic>
        <p:nvPicPr>
          <p:cNvPr id="425" name="Shape 425"/>
          <p:cNvPicPr preferRelativeResize="0"/>
          <p:nvPr/>
        </p:nvPicPr>
        <p:blipFill>
          <a:blip r:embed="rId5">
            <a:alphaModFix/>
          </a:blip>
          <a:stretch>
            <a:fillRect/>
          </a:stretch>
        </p:blipFill>
        <p:spPr>
          <a:xfrm>
            <a:off x="633100" y="2528288"/>
            <a:ext cx="3473607" cy="2319300"/>
          </a:xfrm>
          <a:prstGeom prst="rect">
            <a:avLst/>
          </a:prstGeom>
          <a:noFill/>
          <a:ln w="9525" cap="flat" cmpd="sng">
            <a:solidFill>
              <a:srgbClr val="FF0000"/>
            </a:solidFill>
            <a:prstDash val="solid"/>
            <a:round/>
            <a:headEnd type="none" w="sm" len="sm"/>
            <a:tailEnd type="none" w="sm" len="sm"/>
          </a:ln>
        </p:spPr>
      </p:pic>
      <p:sp>
        <p:nvSpPr>
          <p:cNvPr id="7"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Shape 430"/>
          <p:cNvSpPr txBox="1"/>
          <p:nvPr/>
        </p:nvSpPr>
        <p:spPr>
          <a:xfrm>
            <a:off x="380125" y="866275"/>
            <a:ext cx="3692100" cy="479700"/>
          </a:xfrm>
          <a:prstGeom prst="rect">
            <a:avLst/>
          </a:prstGeom>
          <a:solidFill>
            <a:srgbClr val="FF0000"/>
          </a:solid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GB" sz="1800" b="1">
                <a:solidFill>
                  <a:schemeClr val="dk1"/>
                </a:solidFill>
                <a:latin typeface="Caveat"/>
                <a:ea typeface="Caveat"/>
                <a:cs typeface="Caveat"/>
                <a:sym typeface="Caveat"/>
              </a:rPr>
              <a:t>Multinational brands vs Alternative brands</a:t>
            </a:r>
            <a:endParaRPr sz="1800" b="1">
              <a:solidFill>
                <a:srgbClr val="434343"/>
              </a:solidFill>
              <a:latin typeface="Caveat"/>
              <a:ea typeface="Caveat"/>
              <a:cs typeface="Caveat"/>
              <a:sym typeface="Caveat"/>
            </a:endParaRPr>
          </a:p>
        </p:txBody>
      </p:sp>
      <p:sp>
        <p:nvSpPr>
          <p:cNvPr id="432" name="Shape 432"/>
          <p:cNvSpPr txBox="1"/>
          <p:nvPr/>
        </p:nvSpPr>
        <p:spPr>
          <a:xfrm>
            <a:off x="504175" y="714200"/>
            <a:ext cx="8790900" cy="1887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2400" b="1">
              <a:solidFill>
                <a:srgbClr val="FF0000"/>
              </a:solidFill>
            </a:endParaRPr>
          </a:p>
        </p:txBody>
      </p:sp>
      <p:sp>
        <p:nvSpPr>
          <p:cNvPr id="433" name="Shape 433"/>
          <p:cNvSpPr txBox="1"/>
          <p:nvPr/>
        </p:nvSpPr>
        <p:spPr>
          <a:xfrm>
            <a:off x="303300" y="1441375"/>
            <a:ext cx="8840700" cy="1077900"/>
          </a:xfrm>
          <a:prstGeom prst="rect">
            <a:avLst/>
          </a:prstGeom>
          <a:solidFill>
            <a:schemeClr val="lt1"/>
          </a:solidFill>
          <a:ln>
            <a:noFill/>
          </a:ln>
        </p:spPr>
        <p:txBody>
          <a:bodyPr spcFirstLastPara="1" wrap="square" lIns="91425" tIns="91425" rIns="91425" bIns="91425" anchor="ctr" anchorCtr="0">
            <a:noAutofit/>
          </a:bodyPr>
          <a:lstStyle/>
          <a:p>
            <a:pPr marL="0" lvl="0" indent="0" rtl="0">
              <a:lnSpc>
                <a:spcPct val="115000"/>
              </a:lnSpc>
              <a:spcBef>
                <a:spcPts val="800"/>
              </a:spcBef>
              <a:spcAft>
                <a:spcPts val="0"/>
              </a:spcAft>
              <a:buNone/>
            </a:pPr>
            <a:r>
              <a:rPr lang="en-GB" sz="2000" b="1">
                <a:solidFill>
                  <a:srgbClr val="FF0000"/>
                </a:solidFill>
              </a:rPr>
              <a:t>Main brands:</a:t>
            </a:r>
            <a:endParaRPr sz="2000" b="1">
              <a:solidFill>
                <a:srgbClr val="FF0000"/>
              </a:solidFill>
            </a:endParaRPr>
          </a:p>
          <a:p>
            <a:pPr marL="0" lvl="0" indent="0" rtl="0">
              <a:lnSpc>
                <a:spcPct val="115000"/>
              </a:lnSpc>
              <a:spcBef>
                <a:spcPts val="600"/>
              </a:spcBef>
              <a:spcAft>
                <a:spcPts val="0"/>
              </a:spcAft>
              <a:buNone/>
            </a:pPr>
            <a:r>
              <a:rPr lang="en-GB" sz="1800" b="1">
                <a:solidFill>
                  <a:srgbClr val="9900FF"/>
                </a:solidFill>
              </a:rPr>
              <a:t>Zara, H&amp;M, Uniqlo, Primark, Forever 21, Top Shop, GAP, Mango, Joe Fresh</a:t>
            </a:r>
            <a:endParaRPr sz="1800" b="1">
              <a:solidFill>
                <a:srgbClr val="9900FF"/>
              </a:solidFill>
            </a:endParaRPr>
          </a:p>
        </p:txBody>
      </p:sp>
      <p:sp>
        <p:nvSpPr>
          <p:cNvPr id="434" name="Shape 434"/>
          <p:cNvSpPr txBox="1"/>
          <p:nvPr/>
        </p:nvSpPr>
        <p:spPr>
          <a:xfrm>
            <a:off x="469400" y="2571750"/>
            <a:ext cx="3314100" cy="1669200"/>
          </a:xfrm>
          <a:prstGeom prst="rect">
            <a:avLst/>
          </a:prstGeom>
          <a:solidFill>
            <a:schemeClr val="lt1"/>
          </a:solidFill>
          <a:ln>
            <a:noFill/>
          </a:ln>
        </p:spPr>
        <p:txBody>
          <a:bodyPr spcFirstLastPara="1" wrap="square" lIns="91425" tIns="91425" rIns="91425" bIns="91425" anchor="ctr" anchorCtr="0">
            <a:noAutofit/>
          </a:bodyPr>
          <a:lstStyle/>
          <a:p>
            <a:pPr marL="0" lvl="0" indent="0" rtl="0">
              <a:lnSpc>
                <a:spcPct val="115000"/>
              </a:lnSpc>
              <a:spcBef>
                <a:spcPts val="800"/>
              </a:spcBef>
              <a:spcAft>
                <a:spcPts val="0"/>
              </a:spcAft>
              <a:buNone/>
            </a:pPr>
            <a:r>
              <a:rPr lang="en-GB" sz="2000" b="1">
                <a:solidFill>
                  <a:srgbClr val="0000FF"/>
                </a:solidFill>
              </a:rPr>
              <a:t>Alternative brands:</a:t>
            </a:r>
            <a:endParaRPr sz="2000" b="1">
              <a:solidFill>
                <a:srgbClr val="0000FF"/>
              </a:solidFill>
            </a:endParaRPr>
          </a:p>
          <a:p>
            <a:pPr marL="0" lvl="0" indent="0" rtl="0">
              <a:lnSpc>
                <a:spcPct val="115000"/>
              </a:lnSpc>
              <a:spcBef>
                <a:spcPts val="800"/>
              </a:spcBef>
              <a:spcAft>
                <a:spcPts val="0"/>
              </a:spcAft>
              <a:buNone/>
            </a:pPr>
            <a:r>
              <a:rPr lang="en-GB" sz="1800" b="1">
                <a:solidFill>
                  <a:srgbClr val="6AA84F"/>
                </a:solidFill>
              </a:rPr>
              <a:t>People tree, Hemper</a:t>
            </a:r>
            <a:endParaRPr sz="1800" b="1">
              <a:solidFill>
                <a:srgbClr val="6AA84F"/>
              </a:solidFill>
            </a:endParaRPr>
          </a:p>
        </p:txBody>
      </p:sp>
      <p:sp>
        <p:nvSpPr>
          <p:cNvPr id="435" name="Shape 435"/>
          <p:cNvSpPr txBox="1"/>
          <p:nvPr/>
        </p:nvSpPr>
        <p:spPr>
          <a:xfrm>
            <a:off x="3735650" y="3190188"/>
            <a:ext cx="3451800" cy="1077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800"/>
              </a:spcBef>
              <a:spcAft>
                <a:spcPts val="0"/>
              </a:spcAft>
              <a:buNone/>
            </a:pPr>
            <a:r>
              <a:rPr lang="en-GB" sz="1800" u="sng">
                <a:solidFill>
                  <a:srgbClr val="00FF00"/>
                </a:solidFill>
                <a:hlinkClick r:id="rId4"/>
              </a:rPr>
              <a:t>http://www.peopletree.co.uk/</a:t>
            </a:r>
            <a:endParaRPr sz="1800" u="sng">
              <a:solidFill>
                <a:srgbClr val="00FF00"/>
              </a:solidFill>
              <a:hlinkClick r:id="rId4"/>
            </a:endParaRPr>
          </a:p>
          <a:p>
            <a:pPr marL="0" lvl="0" indent="0" rtl="0">
              <a:lnSpc>
                <a:spcPct val="115000"/>
              </a:lnSpc>
              <a:spcBef>
                <a:spcPts val="800"/>
              </a:spcBef>
              <a:spcAft>
                <a:spcPts val="0"/>
              </a:spcAft>
              <a:buNone/>
            </a:pPr>
            <a:r>
              <a:rPr lang="en-GB" sz="1800" u="sng">
                <a:solidFill>
                  <a:srgbClr val="00FF00"/>
                </a:solidFill>
                <a:hlinkClick r:id="rId5"/>
              </a:rPr>
              <a:t>http://www.hemper.es/</a:t>
            </a:r>
            <a:endParaRPr sz="1800" u="sng">
              <a:solidFill>
                <a:srgbClr val="00FF00"/>
              </a:solidFill>
              <a:hlinkClick r:id="rId5"/>
            </a:endParaRPr>
          </a:p>
        </p:txBody>
      </p:sp>
      <p:sp>
        <p:nvSpPr>
          <p:cNvPr id="436" name="Shape 436"/>
          <p:cNvSpPr txBox="1"/>
          <p:nvPr/>
        </p:nvSpPr>
        <p:spPr>
          <a:xfrm>
            <a:off x="1327800" y="105100"/>
            <a:ext cx="6377100" cy="479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rgbClr val="434343"/>
                </a:solidFill>
                <a:latin typeface="Caveat"/>
                <a:ea typeface="Caveat"/>
                <a:cs typeface="Caveat"/>
                <a:sym typeface="Caveat"/>
              </a:rPr>
              <a:t>8. Economic/Social aspect of  globalized fibre and fabric production  </a:t>
            </a:r>
            <a:endParaRPr sz="1800" b="1">
              <a:solidFill>
                <a:srgbClr val="434343"/>
              </a:solidFill>
              <a:latin typeface="Caveat"/>
              <a:ea typeface="Caveat"/>
              <a:cs typeface="Caveat"/>
              <a:sym typeface="Caveat"/>
            </a:endParaRPr>
          </a:p>
        </p:txBody>
      </p:sp>
      <p:sp>
        <p:nvSpPr>
          <p:cNvPr id="9"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2" name="Shape 442"/>
          <p:cNvSpPr txBox="1"/>
          <p:nvPr/>
        </p:nvSpPr>
        <p:spPr>
          <a:xfrm>
            <a:off x="363950" y="4320675"/>
            <a:ext cx="4525500" cy="535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2400" b="1">
                <a:solidFill>
                  <a:srgbClr val="6AA84F"/>
                </a:solidFill>
                <a:latin typeface="Caveat"/>
                <a:ea typeface="Caveat"/>
                <a:cs typeface="Caveat"/>
                <a:sym typeface="Caveat"/>
              </a:rPr>
              <a:t>THANKS FOR THE ATTENTION!</a:t>
            </a:r>
            <a:endParaRPr sz="2400" b="1">
              <a:solidFill>
                <a:srgbClr val="6AA84F"/>
              </a:solidFill>
              <a:latin typeface="Caveat"/>
              <a:ea typeface="Caveat"/>
              <a:cs typeface="Caveat"/>
              <a:sym typeface="Caveat"/>
            </a:endParaRPr>
          </a:p>
        </p:txBody>
      </p:sp>
      <p:sp>
        <p:nvSpPr>
          <p:cNvPr id="4"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Shape 74"/>
          <p:cNvSpPr txBox="1"/>
          <p:nvPr/>
        </p:nvSpPr>
        <p:spPr>
          <a:xfrm>
            <a:off x="2603750" y="175125"/>
            <a:ext cx="3844500" cy="37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1. Definition of fibre, yarn, fabric</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pic>
        <p:nvPicPr>
          <p:cNvPr id="76" name="Shape 76" title="the definition of yarns">
            <a:hlinkClick r:id="rId4"/>
          </p:cNvPr>
          <p:cNvPicPr preferRelativeResize="0"/>
          <p:nvPr/>
        </p:nvPicPr>
        <p:blipFill>
          <a:blip r:embed="rId5">
            <a:alphaModFix/>
          </a:blip>
          <a:stretch>
            <a:fillRect/>
          </a:stretch>
        </p:blipFill>
        <p:spPr>
          <a:xfrm>
            <a:off x="329600" y="2609638"/>
            <a:ext cx="3022000" cy="2266525"/>
          </a:xfrm>
          <a:prstGeom prst="rect">
            <a:avLst/>
          </a:prstGeom>
          <a:noFill/>
          <a:ln>
            <a:noFill/>
          </a:ln>
        </p:spPr>
      </p:pic>
      <p:sp>
        <p:nvSpPr>
          <p:cNvPr id="77" name="Shape 77"/>
          <p:cNvSpPr txBox="1"/>
          <p:nvPr/>
        </p:nvSpPr>
        <p:spPr>
          <a:xfrm>
            <a:off x="4072225" y="2681950"/>
            <a:ext cx="4587300" cy="2121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What is Textile Yarn?</a:t>
            </a:r>
            <a:endParaRPr>
              <a:solidFill>
                <a:srgbClr val="00B050"/>
              </a:solidFill>
            </a:endParaRPr>
          </a:p>
          <a:p>
            <a:pPr marL="0" lvl="0" indent="0" rtl="0">
              <a:lnSpc>
                <a:spcPct val="90000"/>
              </a:lnSpc>
              <a:spcBef>
                <a:spcPts val="1200"/>
              </a:spcBef>
              <a:spcAft>
                <a:spcPts val="0"/>
              </a:spcAft>
              <a:buClr>
                <a:schemeClr val="dk1"/>
              </a:buClr>
              <a:buSzPts val="1100"/>
              <a:buFont typeface="Arial"/>
              <a:buNone/>
            </a:pPr>
            <a:r>
              <a:rPr lang="en-GB" sz="1100">
                <a:solidFill>
                  <a:srgbClr val="002060"/>
                </a:solidFill>
              </a:rPr>
              <a:t>Have you ever looked closely at your favorite shirt? It's made of fabric with many woven textile yarns. But how is the yarn made? In this lesson, you will learn about types and classifications of yarns used to make textiles.</a:t>
            </a:r>
            <a:endParaRPr sz="1100">
              <a:solidFill>
                <a:srgbClr val="002060"/>
              </a:solidFill>
            </a:endParaRPr>
          </a:p>
          <a:p>
            <a:pPr marL="0" lvl="0" indent="0" rtl="0">
              <a:lnSpc>
                <a:spcPct val="90000"/>
              </a:lnSpc>
              <a:spcBef>
                <a:spcPts val="1200"/>
              </a:spcBef>
              <a:spcAft>
                <a:spcPts val="0"/>
              </a:spcAft>
              <a:buClr>
                <a:schemeClr val="dk1"/>
              </a:buClr>
              <a:buSzPts val="1100"/>
              <a:buFont typeface="Arial"/>
              <a:buNone/>
            </a:pPr>
            <a:r>
              <a:rPr lang="en-GB" sz="1100">
                <a:solidFill>
                  <a:srgbClr val="002060"/>
                </a:solidFill>
              </a:rPr>
              <a:t>Every day, we use things made with textile yarn. Think about the shirt you wear and the carpet you walk on. Have you ever thought about how that yarn is made?</a:t>
            </a:r>
            <a:endParaRPr sz="1100">
              <a:solidFill>
                <a:srgbClr val="002060"/>
              </a:solidFill>
            </a:endParaRPr>
          </a:p>
          <a:p>
            <a:pPr marL="0" lvl="0" indent="0" rtl="0">
              <a:lnSpc>
                <a:spcPct val="90000"/>
              </a:lnSpc>
              <a:spcBef>
                <a:spcPts val="1200"/>
              </a:spcBef>
              <a:spcAft>
                <a:spcPts val="0"/>
              </a:spcAft>
              <a:buClr>
                <a:schemeClr val="dk1"/>
              </a:buClr>
              <a:buSzPts val="1100"/>
              <a:buFont typeface="Arial"/>
              <a:buNone/>
            </a:pPr>
            <a:r>
              <a:rPr lang="en-GB" sz="1100" b="1">
                <a:solidFill>
                  <a:srgbClr val="FF0000"/>
                </a:solidFill>
              </a:rPr>
              <a:t>Textile yarn</a:t>
            </a:r>
            <a:r>
              <a:rPr lang="en-GB" sz="1100">
                <a:solidFill>
                  <a:srgbClr val="FF0000"/>
                </a:solidFill>
              </a:rPr>
              <a:t> is a strand of natural or synthetic fibers or filaments.</a:t>
            </a:r>
            <a:endParaRPr sz="1100">
              <a:solidFill>
                <a:srgbClr val="FF0000"/>
              </a:solidFill>
            </a:endParaRPr>
          </a:p>
          <a:p>
            <a:pPr marL="0" lvl="0" indent="0" algn="ctr" rtl="0">
              <a:spcBef>
                <a:spcPts val="200"/>
              </a:spcBef>
              <a:spcAft>
                <a:spcPts val="0"/>
              </a:spcAft>
              <a:buNone/>
            </a:pPr>
            <a:endParaRPr sz="1100">
              <a:solidFill>
                <a:srgbClr val="00B050"/>
              </a:solidFill>
            </a:endParaRPr>
          </a:p>
        </p:txBody>
      </p:sp>
      <p:pic>
        <p:nvPicPr>
          <p:cNvPr id="78" name="Shape 78"/>
          <p:cNvPicPr preferRelativeResize="0"/>
          <p:nvPr/>
        </p:nvPicPr>
        <p:blipFill>
          <a:blip r:embed="rId6">
            <a:alphaModFix/>
          </a:blip>
          <a:stretch>
            <a:fillRect/>
          </a:stretch>
        </p:blipFill>
        <p:spPr>
          <a:xfrm>
            <a:off x="6681750" y="788002"/>
            <a:ext cx="1977775" cy="1363700"/>
          </a:xfrm>
          <a:prstGeom prst="rect">
            <a:avLst/>
          </a:prstGeom>
          <a:noFill/>
          <a:ln>
            <a:noFill/>
          </a:ln>
        </p:spPr>
      </p:pic>
      <p:graphicFrame>
        <p:nvGraphicFramePr>
          <p:cNvPr id="79" name="Shape 79"/>
          <p:cNvGraphicFramePr/>
          <p:nvPr/>
        </p:nvGraphicFramePr>
        <p:xfrm>
          <a:off x="329600" y="825975"/>
          <a:ext cx="5838100" cy="1280130"/>
        </p:xfrm>
        <a:graphic>
          <a:graphicData uri="http://schemas.openxmlformats.org/drawingml/2006/table">
            <a:tbl>
              <a:tblPr>
                <a:noFill/>
                <a:tableStyleId>{B220D4FB-17A4-4BCA-A08C-5D5B14636771}</a:tableStyleId>
              </a:tblPr>
              <a:tblGrid>
                <a:gridCol w="666625"/>
                <a:gridCol w="5171475"/>
              </a:tblGrid>
              <a:tr h="381000">
                <a:tc>
                  <a:txBody>
                    <a:bodyPr/>
                    <a:lstStyle/>
                    <a:p>
                      <a:pPr marL="0" lvl="0" indent="0">
                        <a:spcBef>
                          <a:spcPts val="0"/>
                        </a:spcBef>
                        <a:spcAft>
                          <a:spcPts val="0"/>
                        </a:spcAft>
                        <a:buNone/>
                      </a:pPr>
                      <a:r>
                        <a:rPr lang="en-GB" sz="1100" b="1">
                          <a:solidFill>
                            <a:srgbClr val="00B050"/>
                          </a:solidFill>
                        </a:rPr>
                        <a:t>Fibre</a:t>
                      </a:r>
                      <a:endParaRPr sz="1100" b="1">
                        <a:solidFill>
                          <a:srgbClr val="00B050"/>
                        </a:solidFill>
                      </a:endParaRPr>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c>
                  <a:txBody>
                    <a:bodyPr/>
                    <a:lstStyle/>
                    <a:p>
                      <a:pPr marL="0" lvl="0" indent="0" rtl="0">
                        <a:spcBef>
                          <a:spcPts val="0"/>
                        </a:spcBef>
                        <a:spcAft>
                          <a:spcPts val="0"/>
                        </a:spcAft>
                        <a:buNone/>
                      </a:pPr>
                      <a:r>
                        <a:rPr lang="en-GB" sz="1100"/>
                        <a:t>Any product capable of being woven or otherwise made into fabrics; majority of fibres have a polymer structure. </a:t>
                      </a:r>
                      <a:endParaRPr sz="1100"/>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r>
              <a:tr h="381000">
                <a:tc>
                  <a:txBody>
                    <a:bodyPr/>
                    <a:lstStyle/>
                    <a:p>
                      <a:pPr marL="0" lvl="0" indent="0">
                        <a:spcBef>
                          <a:spcPts val="0"/>
                        </a:spcBef>
                        <a:spcAft>
                          <a:spcPts val="0"/>
                        </a:spcAft>
                        <a:buNone/>
                      </a:pPr>
                      <a:r>
                        <a:rPr lang="en-GB" sz="1100" b="1">
                          <a:solidFill>
                            <a:srgbClr val="00B050"/>
                          </a:solidFill>
                        </a:rPr>
                        <a:t>Yarn</a:t>
                      </a:r>
                      <a:endParaRPr sz="1100" b="1">
                        <a:solidFill>
                          <a:srgbClr val="00B050"/>
                        </a:solidFill>
                      </a:endParaRPr>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c>
                  <a:txBody>
                    <a:bodyPr/>
                    <a:lstStyle/>
                    <a:p>
                      <a:pPr marL="0" lvl="0" indent="0">
                        <a:spcBef>
                          <a:spcPts val="0"/>
                        </a:spcBef>
                        <a:spcAft>
                          <a:spcPts val="0"/>
                        </a:spcAft>
                        <a:buNone/>
                      </a:pPr>
                      <a:r>
                        <a:rPr lang="en-GB" sz="1100"/>
                        <a:t>A set of textile fibres obtained by twisting or spinning.</a:t>
                      </a:r>
                      <a:endParaRPr sz="1100"/>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r>
              <a:tr h="381000">
                <a:tc>
                  <a:txBody>
                    <a:bodyPr/>
                    <a:lstStyle/>
                    <a:p>
                      <a:pPr marL="0" lvl="0" indent="0">
                        <a:spcBef>
                          <a:spcPts val="0"/>
                        </a:spcBef>
                        <a:spcAft>
                          <a:spcPts val="0"/>
                        </a:spcAft>
                        <a:buNone/>
                      </a:pPr>
                      <a:r>
                        <a:rPr lang="en-GB" sz="1100" b="1">
                          <a:solidFill>
                            <a:srgbClr val="00B050"/>
                          </a:solidFill>
                        </a:rPr>
                        <a:t>Fabric</a:t>
                      </a:r>
                      <a:endParaRPr sz="1100" b="1">
                        <a:solidFill>
                          <a:srgbClr val="00B050"/>
                        </a:solidFill>
                      </a:endParaRPr>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c>
                  <a:txBody>
                    <a:bodyPr/>
                    <a:lstStyle/>
                    <a:p>
                      <a:pPr marL="0" lvl="0" indent="0">
                        <a:spcBef>
                          <a:spcPts val="0"/>
                        </a:spcBef>
                        <a:spcAft>
                          <a:spcPts val="0"/>
                        </a:spcAft>
                        <a:buNone/>
                      </a:pPr>
                      <a:r>
                        <a:rPr lang="en-GB" sz="1100"/>
                        <a:t>A structure produced by interlacing or interloping of the yarns.</a:t>
                      </a:r>
                      <a:endParaRPr sz="1100"/>
                    </a:p>
                  </a:txBody>
                  <a:tcPr marL="91425" marR="91425" marT="91425" marB="91425">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FFFEE"/>
                    </a:solidFill>
                  </a:tcPr>
                </a:tc>
              </a:tr>
            </a:tbl>
          </a:graphicData>
        </a:graphic>
      </p:graphicFrame>
      <p:sp>
        <p:nvSpPr>
          <p:cNvPr id="80" name="Shape 80"/>
          <p:cNvSpPr/>
          <p:nvPr/>
        </p:nvSpPr>
        <p:spPr>
          <a:xfrm>
            <a:off x="582850" y="2334350"/>
            <a:ext cx="1009500" cy="2373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GB">
                <a:latin typeface="Caveat"/>
                <a:ea typeface="Caveat"/>
                <a:cs typeface="Caveat"/>
                <a:sym typeface="Caveat"/>
              </a:rPr>
              <a:t>Click on video</a:t>
            </a:r>
            <a:endParaRPr>
              <a:latin typeface="Caveat"/>
              <a:ea typeface="Caveat"/>
              <a:cs typeface="Caveat"/>
              <a:sym typeface="Caveat"/>
            </a:endParaRPr>
          </a:p>
        </p:txBody>
      </p:sp>
      <p:sp>
        <p:nvSpPr>
          <p:cNvPr id="9"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Shape 85"/>
          <p:cNvSpPr txBox="1"/>
          <p:nvPr/>
        </p:nvSpPr>
        <p:spPr>
          <a:xfrm>
            <a:off x="2802150" y="113300"/>
            <a:ext cx="3844500" cy="377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1. Definition of fibre, yarn, fabric</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87" name="Shape 87"/>
          <p:cNvSpPr txBox="1"/>
          <p:nvPr/>
        </p:nvSpPr>
        <p:spPr>
          <a:xfrm>
            <a:off x="464825" y="932800"/>
            <a:ext cx="8105400" cy="1924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What is a fiber? What is a filament?</a:t>
            </a:r>
            <a:endParaRPr>
              <a:solidFill>
                <a:srgbClr val="00B050"/>
              </a:solidFill>
            </a:endParaRPr>
          </a:p>
          <a:p>
            <a:pPr marL="0" lvl="0" indent="0" rtl="0">
              <a:lnSpc>
                <a:spcPct val="90000"/>
              </a:lnSpc>
              <a:spcBef>
                <a:spcPts val="1200"/>
              </a:spcBef>
              <a:spcAft>
                <a:spcPts val="0"/>
              </a:spcAft>
              <a:buNone/>
            </a:pPr>
            <a:r>
              <a:rPr lang="en-GB" sz="1100">
                <a:solidFill>
                  <a:srgbClr val="002060"/>
                </a:solidFill>
              </a:rPr>
              <a:t>A </a:t>
            </a:r>
            <a:r>
              <a:rPr lang="en-GB" sz="1100" b="1">
                <a:solidFill>
                  <a:srgbClr val="002060"/>
                </a:solidFill>
              </a:rPr>
              <a:t>fiber</a:t>
            </a:r>
            <a:r>
              <a:rPr lang="en-GB" sz="1100">
                <a:solidFill>
                  <a:srgbClr val="002060"/>
                </a:solidFill>
              </a:rPr>
              <a:t> is the </a:t>
            </a:r>
            <a:r>
              <a:rPr lang="en-GB" sz="1100">
                <a:solidFill>
                  <a:schemeClr val="dk1"/>
                </a:solidFill>
                <a:highlight>
                  <a:srgbClr val="FFFFFF"/>
                </a:highlight>
              </a:rPr>
              <a:t>basic unit of raw material having suitable length, pliability, and strength for conversion into yarns and fabrics. Fibres can occur naturally or can be produced artificially. </a:t>
            </a:r>
            <a:endParaRPr sz="1100">
              <a:solidFill>
                <a:srgbClr val="002060"/>
              </a:solidFill>
            </a:endParaRPr>
          </a:p>
          <a:p>
            <a:pPr marL="0" lvl="0" indent="0" rtl="0">
              <a:lnSpc>
                <a:spcPct val="90000"/>
              </a:lnSpc>
              <a:spcBef>
                <a:spcPts val="1200"/>
              </a:spcBef>
              <a:spcAft>
                <a:spcPts val="0"/>
              </a:spcAft>
              <a:buNone/>
            </a:pPr>
            <a:r>
              <a:rPr lang="en-GB" sz="1100">
                <a:solidFill>
                  <a:srgbClr val="002060"/>
                </a:solidFill>
              </a:rPr>
              <a:t>A </a:t>
            </a:r>
            <a:r>
              <a:rPr lang="en-GB" sz="1100" b="1">
                <a:solidFill>
                  <a:srgbClr val="002060"/>
                </a:solidFill>
              </a:rPr>
              <a:t>filament</a:t>
            </a:r>
            <a:r>
              <a:rPr lang="en-GB" sz="1100">
                <a:solidFill>
                  <a:srgbClr val="002060"/>
                </a:solidFill>
              </a:rPr>
              <a:t> is a long strand of a single substance. In textile yarn, individual fibers or filaments are wound together to make threads. </a:t>
            </a:r>
            <a:endParaRPr sz="1100">
              <a:solidFill>
                <a:srgbClr val="002060"/>
              </a:solidFill>
            </a:endParaRPr>
          </a:p>
          <a:p>
            <a:pPr marL="0" lvl="0" indent="0" rtl="0">
              <a:lnSpc>
                <a:spcPct val="90000"/>
              </a:lnSpc>
              <a:spcBef>
                <a:spcPts val="1200"/>
              </a:spcBef>
              <a:spcAft>
                <a:spcPts val="0"/>
              </a:spcAft>
              <a:buNone/>
            </a:pPr>
            <a:r>
              <a:rPr lang="en-GB" sz="1100">
                <a:solidFill>
                  <a:srgbClr val="002060"/>
                </a:solidFill>
              </a:rPr>
              <a:t>Textile yarn can be made with natural fibers from substances such as wool from sheep, silk from silkworms, or cotton and linen from plants. It can also be made with </a:t>
            </a:r>
            <a:r>
              <a:rPr lang="en-GB" sz="1100" b="1">
                <a:solidFill>
                  <a:srgbClr val="002060"/>
                </a:solidFill>
              </a:rPr>
              <a:t>synthetic</a:t>
            </a:r>
            <a:r>
              <a:rPr lang="en-GB" sz="1100">
                <a:solidFill>
                  <a:srgbClr val="002060"/>
                </a:solidFill>
              </a:rPr>
              <a:t> or man-made fibers created from a variety of substances like nylon, acrylic, and polyester.</a:t>
            </a:r>
            <a:endParaRPr sz="1100">
              <a:solidFill>
                <a:srgbClr val="002060"/>
              </a:solidFill>
            </a:endParaRPr>
          </a:p>
          <a:p>
            <a:pPr marL="0" lvl="0" indent="0" algn="ctr" rtl="0">
              <a:spcBef>
                <a:spcPts val="200"/>
              </a:spcBef>
              <a:spcAft>
                <a:spcPts val="0"/>
              </a:spcAft>
              <a:buNone/>
            </a:pPr>
            <a:endParaRPr sz="1100">
              <a:solidFill>
                <a:srgbClr val="00B050"/>
              </a:solidFill>
            </a:endParaRPr>
          </a:p>
        </p:txBody>
      </p:sp>
      <p:sp>
        <p:nvSpPr>
          <p:cNvPr id="88" name="Shape 88"/>
          <p:cNvSpPr txBox="1"/>
          <p:nvPr/>
        </p:nvSpPr>
        <p:spPr>
          <a:xfrm>
            <a:off x="521900" y="2990200"/>
            <a:ext cx="8048400" cy="1482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Spinning</a:t>
            </a:r>
            <a:endParaRPr>
              <a:solidFill>
                <a:srgbClr val="00B050"/>
              </a:solidFill>
            </a:endParaRPr>
          </a:p>
          <a:p>
            <a:pPr marL="0" lvl="0" indent="0" rtl="0">
              <a:lnSpc>
                <a:spcPct val="90000"/>
              </a:lnSpc>
              <a:spcBef>
                <a:spcPts val="1200"/>
              </a:spcBef>
              <a:spcAft>
                <a:spcPts val="0"/>
              </a:spcAft>
              <a:buNone/>
            </a:pPr>
            <a:r>
              <a:rPr lang="en-GB" sz="1100">
                <a:solidFill>
                  <a:srgbClr val="002060"/>
                </a:solidFill>
              </a:rPr>
              <a:t>The process of making yarn is called </a:t>
            </a:r>
            <a:r>
              <a:rPr lang="en-GB" sz="1100" b="1">
                <a:solidFill>
                  <a:srgbClr val="002060"/>
                </a:solidFill>
              </a:rPr>
              <a:t>spinning</a:t>
            </a:r>
            <a:r>
              <a:rPr lang="en-GB" sz="1100">
                <a:solidFill>
                  <a:srgbClr val="002060"/>
                </a:solidFill>
              </a:rPr>
              <a:t>. Yarn can be spun by machine or by hand. Yarn used for weaving tend to have a tight twist, smooth surface, and lots of lengthwise strength. Yarn for knitting has a looser twist.</a:t>
            </a:r>
            <a:endParaRPr sz="1100">
              <a:solidFill>
                <a:srgbClr val="002060"/>
              </a:solidFill>
            </a:endParaRPr>
          </a:p>
          <a:p>
            <a:pPr marL="0" lvl="0" indent="0" rtl="0">
              <a:lnSpc>
                <a:spcPct val="90000"/>
              </a:lnSpc>
              <a:spcBef>
                <a:spcPts val="1200"/>
              </a:spcBef>
              <a:spcAft>
                <a:spcPts val="200"/>
              </a:spcAft>
              <a:buNone/>
            </a:pPr>
            <a:r>
              <a:rPr lang="en-GB" sz="1100">
                <a:solidFill>
                  <a:srgbClr val="002060"/>
                </a:solidFill>
              </a:rPr>
              <a:t>Many specific production methods result in an endless variety of yarn. Textile yarn is made in a global industry that involves many specialized technical terms. We can't cover them all here, but for now, let's explore basic classifications and a few types of yarn.</a:t>
            </a:r>
            <a:endParaRPr sz="1100">
              <a:solidFill>
                <a:srgbClr val="00B050"/>
              </a:solidFill>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Shape 93"/>
          <p:cNvSpPr txBox="1"/>
          <p:nvPr/>
        </p:nvSpPr>
        <p:spPr>
          <a:xfrm>
            <a:off x="2802150" y="113300"/>
            <a:ext cx="3844500" cy="377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1. Definition of fibre, yarn, fabric</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95" name="Shape 95"/>
          <p:cNvSpPr txBox="1"/>
          <p:nvPr/>
        </p:nvSpPr>
        <p:spPr>
          <a:xfrm>
            <a:off x="817200" y="1226150"/>
            <a:ext cx="4971900" cy="2269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Classification of textile yarn</a:t>
            </a:r>
            <a:endParaRPr>
              <a:solidFill>
                <a:srgbClr val="00B050"/>
              </a:solidFill>
            </a:endParaRPr>
          </a:p>
          <a:p>
            <a:pPr marL="0" lvl="0" indent="0" rtl="0">
              <a:lnSpc>
                <a:spcPct val="90000"/>
              </a:lnSpc>
              <a:spcBef>
                <a:spcPts val="1200"/>
              </a:spcBef>
              <a:spcAft>
                <a:spcPts val="0"/>
              </a:spcAft>
              <a:buNone/>
            </a:pPr>
            <a:r>
              <a:rPr lang="en-GB" sz="1100">
                <a:solidFill>
                  <a:srgbClr val="002060"/>
                </a:solidFill>
              </a:rPr>
              <a:t>All textile yarn is classified according to structure, or how they are made.</a:t>
            </a:r>
            <a:endParaRPr sz="1100">
              <a:solidFill>
                <a:srgbClr val="002060"/>
              </a:solidFill>
            </a:endParaRPr>
          </a:p>
          <a:p>
            <a:pPr marL="0" lvl="0" indent="0" rtl="0">
              <a:lnSpc>
                <a:spcPct val="90000"/>
              </a:lnSpc>
              <a:spcBef>
                <a:spcPts val="1200"/>
              </a:spcBef>
              <a:spcAft>
                <a:spcPts val="0"/>
              </a:spcAft>
              <a:buNone/>
            </a:pPr>
            <a:r>
              <a:rPr lang="en-GB" sz="1100">
                <a:solidFill>
                  <a:srgbClr val="1CADE4"/>
                </a:solidFill>
              </a:rPr>
              <a:t> </a:t>
            </a:r>
            <a:r>
              <a:rPr lang="en-GB" sz="1100">
                <a:solidFill>
                  <a:srgbClr val="002060"/>
                </a:solidFill>
              </a:rPr>
              <a:t>In general, there are three basic classifications.</a:t>
            </a:r>
            <a:endParaRPr sz="1100">
              <a:solidFill>
                <a:srgbClr val="002060"/>
              </a:solidFill>
            </a:endParaRPr>
          </a:p>
          <a:p>
            <a:pPr marL="0" lvl="0" indent="0" rtl="0">
              <a:lnSpc>
                <a:spcPct val="90000"/>
              </a:lnSpc>
              <a:spcBef>
                <a:spcPts val="1200"/>
              </a:spcBef>
              <a:spcAft>
                <a:spcPts val="0"/>
              </a:spcAft>
              <a:buNone/>
            </a:pPr>
            <a:r>
              <a:rPr lang="en-GB" sz="1100">
                <a:solidFill>
                  <a:srgbClr val="1CADE4"/>
                </a:solidFill>
              </a:rPr>
              <a:t> </a:t>
            </a:r>
            <a:r>
              <a:rPr lang="en-GB" sz="1100">
                <a:solidFill>
                  <a:srgbClr val="002060"/>
                </a:solidFill>
              </a:rPr>
              <a:t>Let's look at each of them:</a:t>
            </a:r>
            <a:endParaRPr sz="1100">
              <a:solidFill>
                <a:srgbClr val="002060"/>
              </a:solidFill>
            </a:endParaRPr>
          </a:p>
          <a:p>
            <a:pPr marL="0" lvl="0" indent="0" algn="ctr" rtl="0">
              <a:lnSpc>
                <a:spcPct val="90000"/>
              </a:lnSpc>
              <a:spcBef>
                <a:spcPts val="1200"/>
              </a:spcBef>
              <a:spcAft>
                <a:spcPts val="0"/>
              </a:spcAft>
              <a:buNone/>
            </a:pPr>
            <a:r>
              <a:rPr lang="en-GB" sz="1100">
                <a:solidFill>
                  <a:srgbClr val="1CADE4"/>
                </a:solidFill>
              </a:rPr>
              <a:t> </a:t>
            </a:r>
            <a:r>
              <a:rPr lang="en-GB" sz="1100" b="1">
                <a:solidFill>
                  <a:srgbClr val="FF0000"/>
                </a:solidFill>
              </a:rPr>
              <a:t>Staple fiber yarns</a:t>
            </a:r>
            <a:endParaRPr sz="1100" b="1">
              <a:solidFill>
                <a:srgbClr val="FF0000"/>
              </a:solidFill>
            </a:endParaRPr>
          </a:p>
          <a:p>
            <a:pPr marL="0" lvl="0" indent="0" algn="ctr" rtl="0">
              <a:lnSpc>
                <a:spcPct val="90000"/>
              </a:lnSpc>
              <a:spcBef>
                <a:spcPts val="1200"/>
              </a:spcBef>
              <a:spcAft>
                <a:spcPts val="0"/>
              </a:spcAft>
              <a:buNone/>
            </a:pPr>
            <a:r>
              <a:rPr lang="en-GB" sz="1100" b="1">
                <a:solidFill>
                  <a:srgbClr val="FF0000"/>
                </a:solidFill>
              </a:rPr>
              <a:t> Ply yarns</a:t>
            </a:r>
            <a:endParaRPr sz="1100" b="1">
              <a:solidFill>
                <a:srgbClr val="FF0000"/>
              </a:solidFill>
            </a:endParaRPr>
          </a:p>
          <a:p>
            <a:pPr marL="0" lvl="0" indent="0" algn="ctr" rtl="0">
              <a:lnSpc>
                <a:spcPct val="90000"/>
              </a:lnSpc>
              <a:spcBef>
                <a:spcPts val="1200"/>
              </a:spcBef>
              <a:spcAft>
                <a:spcPts val="0"/>
              </a:spcAft>
              <a:buNone/>
            </a:pPr>
            <a:r>
              <a:rPr lang="en-GB" sz="1100" b="1">
                <a:solidFill>
                  <a:srgbClr val="FF0000"/>
                </a:solidFill>
              </a:rPr>
              <a:t> Filament yarn</a:t>
            </a:r>
            <a:endParaRPr sz="1100" b="1">
              <a:solidFill>
                <a:srgbClr val="FF0000"/>
              </a:solidFill>
            </a:endParaRPr>
          </a:p>
          <a:p>
            <a:pPr marL="0" lvl="0" indent="0" rtl="0">
              <a:lnSpc>
                <a:spcPct val="90000"/>
              </a:lnSpc>
              <a:spcBef>
                <a:spcPts val="1200"/>
              </a:spcBef>
              <a:spcAft>
                <a:spcPts val="0"/>
              </a:spcAft>
              <a:buNone/>
            </a:pPr>
            <a:endParaRPr sz="1100">
              <a:solidFill>
                <a:srgbClr val="002060"/>
              </a:solidFill>
            </a:endParaRPr>
          </a:p>
          <a:p>
            <a:pPr marL="0" lvl="0" indent="0" algn="ctr" rtl="0">
              <a:spcBef>
                <a:spcPts val="200"/>
              </a:spcBef>
              <a:spcAft>
                <a:spcPts val="0"/>
              </a:spcAft>
              <a:buNone/>
            </a:pPr>
            <a:endParaRPr sz="1100">
              <a:solidFill>
                <a:srgbClr val="00B050"/>
              </a:solidFill>
            </a:endParaRPr>
          </a:p>
        </p:txBody>
      </p:sp>
      <p:pic>
        <p:nvPicPr>
          <p:cNvPr id="96" name="Shape 96"/>
          <p:cNvPicPr preferRelativeResize="0"/>
          <p:nvPr/>
        </p:nvPicPr>
        <p:blipFill>
          <a:blip r:embed="rId4">
            <a:alphaModFix/>
          </a:blip>
          <a:stretch>
            <a:fillRect/>
          </a:stretch>
        </p:blipFill>
        <p:spPr>
          <a:xfrm>
            <a:off x="6030750" y="1493950"/>
            <a:ext cx="2395250" cy="17336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9900FF">
                <a:alpha val="50000"/>
              </a:srgbClr>
            </a:outerShdw>
            <a:reflection endPos="30000" dist="38100" dir="5400000" fadeDir="5400012" sy="-100000" algn="bl" rotWithShape="0"/>
          </a:effectLst>
        </p:spPr>
      </p:pic>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Shape 101"/>
          <p:cNvSpPr txBox="1"/>
          <p:nvPr/>
        </p:nvSpPr>
        <p:spPr>
          <a:xfrm>
            <a:off x="2802150" y="113300"/>
            <a:ext cx="3844500" cy="3774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800" b="1">
                <a:solidFill>
                  <a:srgbClr val="FF0000"/>
                </a:solidFill>
                <a:latin typeface="Caveat"/>
                <a:ea typeface="Caveat"/>
                <a:cs typeface="Caveat"/>
                <a:sym typeface="Caveat"/>
              </a:rPr>
              <a:t>1. Definition of fibre, yarn, fabric</a:t>
            </a:r>
            <a:endParaRPr sz="1800" b="1">
              <a:solidFill>
                <a:srgbClr val="FF0000"/>
              </a:solidFill>
              <a:latin typeface="Caveat"/>
              <a:ea typeface="Caveat"/>
              <a:cs typeface="Caveat"/>
              <a:sym typeface="Caveat"/>
            </a:endParaRPr>
          </a:p>
          <a:p>
            <a:pPr marL="0" lvl="0" indent="0" rtl="0">
              <a:spcBef>
                <a:spcPts val="0"/>
              </a:spcBef>
              <a:spcAft>
                <a:spcPts val="0"/>
              </a:spcAft>
              <a:buNone/>
            </a:pPr>
            <a:endParaRPr sz="1800" b="1">
              <a:latin typeface="Caveat"/>
              <a:ea typeface="Caveat"/>
              <a:cs typeface="Caveat"/>
              <a:sym typeface="Caveat"/>
            </a:endParaRPr>
          </a:p>
          <a:p>
            <a:pPr marL="0" lvl="0" indent="0" rtl="0">
              <a:spcBef>
                <a:spcPts val="0"/>
              </a:spcBef>
              <a:spcAft>
                <a:spcPts val="0"/>
              </a:spcAft>
              <a:buNone/>
            </a:pPr>
            <a:endParaRPr b="1"/>
          </a:p>
          <a:p>
            <a:pPr marL="0" lvl="0" indent="0" rtl="0">
              <a:spcBef>
                <a:spcPts val="0"/>
              </a:spcBef>
              <a:spcAft>
                <a:spcPts val="0"/>
              </a:spcAft>
              <a:buNone/>
            </a:pPr>
            <a:endParaRPr b="1"/>
          </a:p>
        </p:txBody>
      </p:sp>
      <p:sp>
        <p:nvSpPr>
          <p:cNvPr id="103" name="Shape 103"/>
          <p:cNvSpPr txBox="1"/>
          <p:nvPr/>
        </p:nvSpPr>
        <p:spPr>
          <a:xfrm>
            <a:off x="521900" y="719900"/>
            <a:ext cx="8048400" cy="2164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Stable fiber / Ply / Filament yarn</a:t>
            </a:r>
            <a:endParaRPr>
              <a:solidFill>
                <a:srgbClr val="00B050"/>
              </a:solidFill>
            </a:endParaRPr>
          </a:p>
          <a:p>
            <a:pPr marL="0" lvl="0" indent="0" rtl="0">
              <a:lnSpc>
                <a:spcPct val="90000"/>
              </a:lnSpc>
              <a:spcBef>
                <a:spcPts val="1200"/>
              </a:spcBef>
              <a:spcAft>
                <a:spcPts val="0"/>
              </a:spcAft>
              <a:buNone/>
            </a:pPr>
            <a:r>
              <a:rPr lang="en-GB" sz="1100" b="1">
                <a:solidFill>
                  <a:srgbClr val="FFC000"/>
                </a:solidFill>
              </a:rPr>
              <a:t>Staple fiber yarns</a:t>
            </a:r>
            <a:r>
              <a:rPr lang="en-GB" sz="1100">
                <a:solidFill>
                  <a:srgbClr val="FFC000"/>
                </a:solidFill>
              </a:rPr>
              <a:t> are made of many short staple fibers that are wound together to make yarn. This is the most basic classification of yarn. Most staple fiber yarns are made of natural materials.</a:t>
            </a:r>
            <a:endParaRPr sz="1100">
              <a:solidFill>
                <a:srgbClr val="FFC000"/>
              </a:solidFill>
            </a:endParaRPr>
          </a:p>
          <a:p>
            <a:pPr marL="0" lvl="0" indent="0" rtl="0">
              <a:lnSpc>
                <a:spcPct val="90000"/>
              </a:lnSpc>
              <a:spcBef>
                <a:spcPts val="1200"/>
              </a:spcBef>
              <a:spcAft>
                <a:spcPts val="0"/>
              </a:spcAft>
              <a:buNone/>
            </a:pPr>
            <a:r>
              <a:rPr lang="en-GB" sz="1100" b="1">
                <a:solidFill>
                  <a:srgbClr val="002060"/>
                </a:solidFill>
              </a:rPr>
              <a:t>Ply yarns</a:t>
            </a:r>
            <a:r>
              <a:rPr lang="en-GB" sz="1100">
                <a:solidFill>
                  <a:srgbClr val="002060"/>
                </a:solidFill>
              </a:rPr>
              <a:t> are made of one or more strands of staple fiber yarns. A single ply yarn is a single strand of staple fibers held together by twisting. Two and three ply yarns are made of two or three single yarns twisted together. Multiple ply yarns are used for fabrics that might require more strength or fabrics that need a desired surface effect.</a:t>
            </a:r>
            <a:endParaRPr sz="1100">
              <a:solidFill>
                <a:srgbClr val="002060"/>
              </a:solidFill>
            </a:endParaRPr>
          </a:p>
          <a:p>
            <a:pPr marL="0" lvl="0" indent="0" rtl="0">
              <a:lnSpc>
                <a:spcPct val="90000"/>
              </a:lnSpc>
              <a:spcBef>
                <a:spcPts val="1200"/>
              </a:spcBef>
              <a:spcAft>
                <a:spcPts val="0"/>
              </a:spcAft>
              <a:buNone/>
            </a:pPr>
            <a:r>
              <a:rPr lang="en-GB" sz="1100" b="1">
                <a:solidFill>
                  <a:srgbClr val="FF0000"/>
                </a:solidFill>
              </a:rPr>
              <a:t>Filament yarn</a:t>
            </a:r>
            <a:r>
              <a:rPr lang="en-GB" sz="1100">
                <a:solidFill>
                  <a:srgbClr val="FF0000"/>
                </a:solidFill>
              </a:rPr>
              <a:t> is made of one or more continuous strands that run the entire length of the yarn. These are much longer than staple fibers. Silk is the only natural filament yarn. Most filament yarns tend to be made from synthetic materials created by mechanical or chemical processes.</a:t>
            </a:r>
            <a:endParaRPr sz="1100">
              <a:solidFill>
                <a:srgbClr val="FF0000"/>
              </a:solidFill>
            </a:endParaRPr>
          </a:p>
          <a:p>
            <a:pPr marL="0" lvl="0" indent="0" rtl="0">
              <a:lnSpc>
                <a:spcPct val="90000"/>
              </a:lnSpc>
              <a:spcBef>
                <a:spcPts val="1200"/>
              </a:spcBef>
              <a:spcAft>
                <a:spcPts val="0"/>
              </a:spcAft>
              <a:buNone/>
            </a:pPr>
            <a:endParaRPr sz="1100">
              <a:solidFill>
                <a:srgbClr val="002060"/>
              </a:solidFill>
            </a:endParaRPr>
          </a:p>
          <a:p>
            <a:pPr marL="0" lvl="0" indent="0" algn="ctr" rtl="0">
              <a:spcBef>
                <a:spcPts val="200"/>
              </a:spcBef>
              <a:spcAft>
                <a:spcPts val="0"/>
              </a:spcAft>
              <a:buNone/>
            </a:pPr>
            <a:endParaRPr sz="1100">
              <a:solidFill>
                <a:srgbClr val="00B050"/>
              </a:solidFill>
            </a:endParaRPr>
          </a:p>
        </p:txBody>
      </p:sp>
      <p:sp>
        <p:nvSpPr>
          <p:cNvPr id="104" name="Shape 104"/>
          <p:cNvSpPr txBox="1"/>
          <p:nvPr/>
        </p:nvSpPr>
        <p:spPr>
          <a:xfrm>
            <a:off x="471600" y="3148150"/>
            <a:ext cx="8048400" cy="1507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B050"/>
                </a:solidFill>
              </a:rPr>
              <a:t>Types of textile yarn</a:t>
            </a:r>
            <a:endParaRPr>
              <a:solidFill>
                <a:srgbClr val="00B050"/>
              </a:solidFill>
            </a:endParaRPr>
          </a:p>
          <a:p>
            <a:pPr marL="0" lvl="0" indent="0" rtl="0">
              <a:lnSpc>
                <a:spcPct val="90000"/>
              </a:lnSpc>
              <a:spcBef>
                <a:spcPts val="1200"/>
              </a:spcBef>
              <a:spcAft>
                <a:spcPts val="0"/>
              </a:spcAft>
              <a:buNone/>
            </a:pPr>
            <a:r>
              <a:rPr lang="en-GB" sz="1100">
                <a:solidFill>
                  <a:srgbClr val="002060"/>
                </a:solidFill>
              </a:rPr>
              <a:t>Under these three qualifications, there are many types of textile yarn. Some yarns are a mixture of natural and synthetic threads. For example, blended yarns combine threads of different fibers such as wool and polyester.</a:t>
            </a:r>
            <a:endParaRPr sz="1100">
              <a:solidFill>
                <a:srgbClr val="002060"/>
              </a:solidFill>
            </a:endParaRPr>
          </a:p>
          <a:p>
            <a:pPr marL="0" lvl="0" indent="0" rtl="0">
              <a:lnSpc>
                <a:spcPct val="90000"/>
              </a:lnSpc>
              <a:spcBef>
                <a:spcPts val="1200"/>
              </a:spcBef>
              <a:spcAft>
                <a:spcPts val="0"/>
              </a:spcAft>
              <a:buNone/>
            </a:pPr>
            <a:r>
              <a:rPr lang="en-GB" sz="1100">
                <a:solidFill>
                  <a:srgbClr val="002060"/>
                </a:solidFill>
              </a:rPr>
              <a:t>Yarns are also distinguished by how many times the threads are twisted or how tightly they are wound. Each variation impacts the qualities of the yarn and its use. For example, corn yarn involves twisting two or more multiple ply yarns together to create a cord. When two more corn yarns are twisted together they make a rope.</a:t>
            </a:r>
            <a:endParaRPr sz="1100">
              <a:solidFill>
                <a:srgbClr val="002060"/>
              </a:solidFill>
            </a:endParaRPr>
          </a:p>
          <a:p>
            <a:pPr marL="0" lvl="0" indent="0" rtl="0">
              <a:lnSpc>
                <a:spcPct val="90000"/>
              </a:lnSpc>
              <a:spcBef>
                <a:spcPts val="1200"/>
              </a:spcBef>
              <a:spcAft>
                <a:spcPts val="200"/>
              </a:spcAft>
              <a:buNone/>
            </a:pPr>
            <a:endParaRPr sz="110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Shape 109"/>
          <p:cNvSpPr txBox="1"/>
          <p:nvPr/>
        </p:nvSpPr>
        <p:spPr>
          <a:xfrm>
            <a:off x="2657600" y="126175"/>
            <a:ext cx="4785600" cy="42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chemeClr val="dk1"/>
                </a:solidFill>
                <a:latin typeface="Caveat"/>
                <a:ea typeface="Caveat"/>
                <a:cs typeface="Caveat"/>
                <a:sym typeface="Caveat"/>
              </a:rPr>
              <a:t> </a:t>
            </a:r>
            <a:r>
              <a:rPr lang="en-GB" sz="1800" b="1">
                <a:solidFill>
                  <a:srgbClr val="FFE599"/>
                </a:solidFill>
                <a:latin typeface="Caveat"/>
                <a:ea typeface="Caveat"/>
                <a:cs typeface="Caveat"/>
                <a:sym typeface="Caveat"/>
              </a:rPr>
              <a:t>2. Abbreviation on labels for clothing</a:t>
            </a:r>
            <a:endParaRPr sz="1800" b="1">
              <a:solidFill>
                <a:srgbClr val="FFE599"/>
              </a:solidFill>
              <a:latin typeface="Caveat"/>
              <a:ea typeface="Caveat"/>
              <a:cs typeface="Caveat"/>
              <a:sym typeface="Caveat"/>
            </a:endParaRPr>
          </a:p>
        </p:txBody>
      </p:sp>
      <p:graphicFrame>
        <p:nvGraphicFramePr>
          <p:cNvPr id="111" name="Shape 111"/>
          <p:cNvGraphicFramePr/>
          <p:nvPr/>
        </p:nvGraphicFramePr>
        <p:xfrm>
          <a:off x="1490775" y="550363"/>
          <a:ext cx="7239000" cy="4358310"/>
        </p:xfrm>
        <a:graphic>
          <a:graphicData uri="http://schemas.openxmlformats.org/drawingml/2006/table">
            <a:tbl>
              <a:tblPr>
                <a:noFill/>
                <a:tableStyleId>{B220D4FB-17A4-4BCA-A08C-5D5B14636771}</a:tableStyleId>
              </a:tblPr>
              <a:tblGrid>
                <a:gridCol w="1447800"/>
                <a:gridCol w="1447800"/>
                <a:gridCol w="1447800"/>
                <a:gridCol w="1447800"/>
                <a:gridCol w="1447800"/>
              </a:tblGrid>
              <a:tr h="381000">
                <a:tc>
                  <a:txBody>
                    <a:bodyPr/>
                    <a:lstStyle/>
                    <a:p>
                      <a:pPr marL="0" lvl="0" indent="0">
                        <a:spcBef>
                          <a:spcPts val="0"/>
                        </a:spcBef>
                        <a:spcAft>
                          <a:spcPts val="0"/>
                        </a:spcAft>
                        <a:buNone/>
                      </a:pPr>
                      <a:r>
                        <a:rPr lang="en-GB">
                          <a:solidFill>
                            <a:srgbClr val="FF0000"/>
                          </a:solidFill>
                          <a:latin typeface="Comic Sans MS"/>
                          <a:ea typeface="Comic Sans MS"/>
                          <a:cs typeface="Comic Sans MS"/>
                          <a:sym typeface="Comic Sans MS"/>
                        </a:rPr>
                        <a:t>Code</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solidFill>
                            <a:srgbClr val="FF0000"/>
                          </a:solidFill>
                          <a:latin typeface="Comic Sans MS"/>
                          <a:ea typeface="Comic Sans MS"/>
                          <a:cs typeface="Comic Sans MS"/>
                          <a:sym typeface="Comic Sans MS"/>
                        </a:rPr>
                        <a:t>English</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solidFill>
                            <a:srgbClr val="FF0000"/>
                          </a:solidFill>
                          <a:latin typeface="Comic Sans MS"/>
                          <a:ea typeface="Comic Sans MS"/>
                          <a:cs typeface="Comic Sans MS"/>
                          <a:sym typeface="Comic Sans MS"/>
                        </a:rPr>
                        <a:t>Italian</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solidFill>
                            <a:srgbClr val="FF0000"/>
                          </a:solidFill>
                          <a:latin typeface="Comic Sans MS"/>
                          <a:ea typeface="Comic Sans MS"/>
                          <a:cs typeface="Comic Sans MS"/>
                          <a:sym typeface="Comic Sans MS"/>
                        </a:rPr>
                        <a:t>French</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solidFill>
                            <a:srgbClr val="FF0000"/>
                          </a:solidFill>
                          <a:latin typeface="Comic Sans MS"/>
                          <a:ea typeface="Comic Sans MS"/>
                          <a:cs typeface="Comic Sans MS"/>
                          <a:sym typeface="Comic Sans MS"/>
                        </a:rPr>
                        <a:t>Spanish</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CO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Cotton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Cotone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Coton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Algodon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LI</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Linen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Lino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Lin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Lino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WO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Wool</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Lana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Laine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Lana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SE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Silk</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Seta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Soie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Seda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WS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Cashmere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Cashmere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Clr>
                          <a:schemeClr val="dk1"/>
                        </a:buClr>
                        <a:buSzPts val="1100"/>
                        <a:buFont typeface="Arial"/>
                        <a:buNone/>
                      </a:pPr>
                      <a:r>
                        <a:rPr lang="en-GB">
                          <a:solidFill>
                            <a:schemeClr val="dk1"/>
                          </a:solidFill>
                          <a:latin typeface="Comic Sans MS"/>
                          <a:ea typeface="Comic Sans MS"/>
                          <a:cs typeface="Comic Sans MS"/>
                          <a:sym typeface="Comic Sans MS"/>
                        </a:rPr>
                        <a:t>Cachemire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Cachemira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CA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Acetate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Acetato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Acétate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Acetato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VI</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Viscose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Viscosa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Clr>
                          <a:schemeClr val="dk1"/>
                        </a:buClr>
                        <a:buSzPts val="1100"/>
                        <a:buFont typeface="Arial"/>
                        <a:buNone/>
                      </a:pPr>
                      <a:r>
                        <a:rPr lang="en-GB">
                          <a:solidFill>
                            <a:schemeClr val="dk1"/>
                          </a:solidFill>
                          <a:latin typeface="Comic Sans MS"/>
                          <a:ea typeface="Comic Sans MS"/>
                          <a:cs typeface="Comic Sans MS"/>
                          <a:sym typeface="Comic Sans MS"/>
                        </a:rPr>
                        <a:t>Viscose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Viscosa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PL</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Polyester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Poliestere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Clr>
                          <a:schemeClr val="dk1"/>
                        </a:buClr>
                        <a:buSzPts val="1100"/>
                        <a:buFont typeface="Arial"/>
                        <a:buNone/>
                      </a:pPr>
                      <a:r>
                        <a:rPr lang="en-GB">
                          <a:solidFill>
                            <a:schemeClr val="dk1"/>
                          </a:solidFill>
                          <a:latin typeface="Comic Sans MS"/>
                          <a:ea typeface="Comic Sans MS"/>
                          <a:cs typeface="Comic Sans MS"/>
                          <a:sym typeface="Comic Sans MS"/>
                        </a:rPr>
                        <a:t>Polyester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Poliéster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a:spcBef>
                          <a:spcPts val="0"/>
                        </a:spcBef>
                        <a:spcAft>
                          <a:spcPts val="0"/>
                        </a:spcAft>
                        <a:buNone/>
                      </a:pPr>
                      <a:r>
                        <a:rPr lang="en-GB">
                          <a:latin typeface="Comic Sans MS"/>
                          <a:ea typeface="Comic Sans MS"/>
                          <a:cs typeface="Comic Sans MS"/>
                          <a:sym typeface="Comic Sans MS"/>
                        </a:rPr>
                        <a:t>EA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Elastane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Elastano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None/>
                      </a:pPr>
                      <a:r>
                        <a:rPr lang="en-GB">
                          <a:latin typeface="Comic Sans MS"/>
                          <a:ea typeface="Comic Sans MS"/>
                          <a:cs typeface="Comic Sans MS"/>
                          <a:sym typeface="Comic Sans MS"/>
                        </a:rPr>
                        <a:t>Elasthane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a:spcBef>
                          <a:spcPts val="0"/>
                        </a:spcBef>
                        <a:spcAft>
                          <a:spcPts val="0"/>
                        </a:spcAft>
                        <a:buClr>
                          <a:schemeClr val="dk1"/>
                        </a:buClr>
                        <a:buSzPts val="1100"/>
                        <a:buFont typeface="Arial"/>
                        <a:buNone/>
                      </a:pPr>
                      <a:r>
                        <a:rPr lang="en-GB">
                          <a:solidFill>
                            <a:schemeClr val="dk1"/>
                          </a:solidFill>
                          <a:latin typeface="Comic Sans MS"/>
                          <a:ea typeface="Comic Sans MS"/>
                          <a:cs typeface="Comic Sans MS"/>
                          <a:sym typeface="Comic Sans MS"/>
                        </a:rPr>
                        <a:t>Elastano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PA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Polyamide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Poliammide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Clr>
                          <a:schemeClr val="dk1"/>
                        </a:buClr>
                        <a:buSzPts val="1100"/>
                        <a:buFont typeface="Arial"/>
                        <a:buNone/>
                      </a:pPr>
                      <a:r>
                        <a:rPr lang="en-GB">
                          <a:solidFill>
                            <a:schemeClr val="dk1"/>
                          </a:solidFill>
                          <a:latin typeface="Comic Sans MS"/>
                          <a:ea typeface="Comic Sans MS"/>
                          <a:cs typeface="Comic Sans MS"/>
                          <a:sym typeface="Comic Sans MS"/>
                        </a:rPr>
                        <a:t>Polyamide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Clr>
                          <a:schemeClr val="dk1"/>
                        </a:buClr>
                        <a:buSzPts val="1100"/>
                        <a:buFont typeface="Arial"/>
                        <a:buNone/>
                      </a:pPr>
                      <a:r>
                        <a:rPr lang="en-GB" dirty="0">
                          <a:solidFill>
                            <a:schemeClr val="dk1"/>
                          </a:solidFill>
                          <a:latin typeface="Comic Sans MS"/>
                          <a:ea typeface="Comic Sans MS"/>
                          <a:cs typeface="Comic Sans MS"/>
                          <a:sym typeface="Comic Sans MS"/>
                        </a:rPr>
                        <a:t>Polyamide</a:t>
                      </a:r>
                      <a:endParaRPr dirty="0">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bl>
          </a:graphicData>
        </a:graphic>
      </p:graphicFrame>
      <p:sp>
        <p:nvSpPr>
          <p:cNvPr id="112" name="Shape 112"/>
          <p:cNvSpPr txBox="1"/>
          <p:nvPr/>
        </p:nvSpPr>
        <p:spPr>
          <a:xfrm>
            <a:off x="146100" y="942775"/>
            <a:ext cx="1241700" cy="1336800"/>
          </a:xfrm>
          <a:prstGeom prst="rect">
            <a:avLst/>
          </a:prstGeom>
          <a:solidFill>
            <a:schemeClr val="lt1"/>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800" b="1">
                <a:solidFill>
                  <a:srgbClr val="0000FF"/>
                </a:solidFill>
                <a:latin typeface="Caveat"/>
                <a:ea typeface="Caveat"/>
                <a:cs typeface="Caveat"/>
                <a:sym typeface="Caveat"/>
              </a:rPr>
              <a:t>Some European code abbreviation</a:t>
            </a:r>
            <a:endParaRPr sz="1200">
              <a:solidFill>
                <a:srgbClr val="0000FF"/>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b="1">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Shape 117"/>
          <p:cNvSpPr txBox="1"/>
          <p:nvPr/>
        </p:nvSpPr>
        <p:spPr>
          <a:xfrm>
            <a:off x="2657600" y="126175"/>
            <a:ext cx="4785600" cy="42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800" b="1">
                <a:solidFill>
                  <a:schemeClr val="dk1"/>
                </a:solidFill>
                <a:latin typeface="Caveat"/>
                <a:ea typeface="Caveat"/>
                <a:cs typeface="Caveat"/>
                <a:sym typeface="Caveat"/>
              </a:rPr>
              <a:t> </a:t>
            </a:r>
            <a:r>
              <a:rPr lang="en-GB" sz="1800" b="1">
                <a:solidFill>
                  <a:srgbClr val="FFE599"/>
                </a:solidFill>
                <a:latin typeface="Caveat"/>
                <a:ea typeface="Caveat"/>
                <a:cs typeface="Caveat"/>
                <a:sym typeface="Caveat"/>
              </a:rPr>
              <a:t>2. Abbreviation on labels for clothing</a:t>
            </a:r>
            <a:endParaRPr sz="1800" b="1">
              <a:solidFill>
                <a:srgbClr val="FFE599"/>
              </a:solidFill>
              <a:latin typeface="Caveat"/>
              <a:ea typeface="Caveat"/>
              <a:cs typeface="Caveat"/>
              <a:sym typeface="Caveat"/>
            </a:endParaRPr>
          </a:p>
        </p:txBody>
      </p:sp>
      <p:graphicFrame>
        <p:nvGraphicFramePr>
          <p:cNvPr id="119" name="Shape 119"/>
          <p:cNvGraphicFramePr/>
          <p:nvPr/>
        </p:nvGraphicFramePr>
        <p:xfrm>
          <a:off x="1490775" y="550363"/>
          <a:ext cx="7239000" cy="4358310"/>
        </p:xfrm>
        <a:graphic>
          <a:graphicData uri="http://schemas.openxmlformats.org/drawingml/2006/table">
            <a:tbl>
              <a:tblPr>
                <a:noFill/>
                <a:tableStyleId>{B220D4FB-17A4-4BCA-A08C-5D5B14636771}</a:tableStyleId>
              </a:tblPr>
              <a:tblGrid>
                <a:gridCol w="1447800"/>
                <a:gridCol w="1447800"/>
                <a:gridCol w="1447800"/>
                <a:gridCol w="1447800"/>
                <a:gridCol w="1447800"/>
              </a:tblGrid>
              <a:tr h="381000">
                <a:tc>
                  <a:txBody>
                    <a:bodyPr/>
                    <a:lstStyle/>
                    <a:p>
                      <a:pPr marL="0" lvl="0" indent="0" rtl="0">
                        <a:spcBef>
                          <a:spcPts val="0"/>
                        </a:spcBef>
                        <a:spcAft>
                          <a:spcPts val="0"/>
                        </a:spcAft>
                        <a:buNone/>
                      </a:pPr>
                      <a:r>
                        <a:rPr lang="en-GB">
                          <a:solidFill>
                            <a:srgbClr val="FF0000"/>
                          </a:solidFill>
                          <a:latin typeface="Comic Sans MS"/>
                          <a:ea typeface="Comic Sans MS"/>
                          <a:cs typeface="Comic Sans MS"/>
                          <a:sym typeface="Comic Sans MS"/>
                        </a:rPr>
                        <a:t>Code</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solidFill>
                            <a:srgbClr val="FF0000"/>
                          </a:solidFill>
                          <a:latin typeface="Comic Sans MS"/>
                          <a:ea typeface="Comic Sans MS"/>
                          <a:cs typeface="Comic Sans MS"/>
                          <a:sym typeface="Comic Sans MS"/>
                        </a:rPr>
                        <a:t>Lithuanian</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solidFill>
                            <a:srgbClr val="FF0000"/>
                          </a:solidFill>
                          <a:latin typeface="Comic Sans MS"/>
                          <a:ea typeface="Comic Sans MS"/>
                          <a:cs typeface="Comic Sans MS"/>
                          <a:sym typeface="Comic Sans MS"/>
                        </a:rPr>
                        <a:t>Greek</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solidFill>
                            <a:srgbClr val="FF0000"/>
                          </a:solidFill>
                          <a:latin typeface="Comic Sans MS"/>
                          <a:ea typeface="Comic Sans MS"/>
                          <a:cs typeface="Comic Sans MS"/>
                          <a:sym typeface="Comic Sans MS"/>
                        </a:rPr>
                        <a:t>Romanian</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solidFill>
                            <a:srgbClr val="FF0000"/>
                          </a:solidFill>
                          <a:latin typeface="Comic Sans MS"/>
                          <a:ea typeface="Comic Sans MS"/>
                          <a:cs typeface="Comic Sans MS"/>
                          <a:sym typeface="Comic Sans MS"/>
                        </a:rPr>
                        <a:t>Turkish</a:t>
                      </a:r>
                      <a:endParaRPr>
                        <a:solidFill>
                          <a:srgbClr val="FF0000"/>
                        </a:solidFill>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CO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Medvilnė</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Βαμβάκι</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Bumbac</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Pamuk</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LI</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Linas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Λινό</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In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Keten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WO</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Vilna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Μαλλί</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Lâna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Yün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SE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Šilkas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Μετάξι</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Mătase</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İpek</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WS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Kašmyrui</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Κασμίρ</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Cașmir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Kaşmir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CA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Acetatas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Ασετάτ</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Acetat</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Asetat</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VI</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Viskozė</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Βισκόζη</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Vâscoză</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Viskoz</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PL</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Poliesteris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Πολυεστέρας</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Poliester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Polyester</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EA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Elastanas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Ελαστάν</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Elastan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Elastan</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r h="381000">
                <a:tc>
                  <a:txBody>
                    <a:bodyPr/>
                    <a:lstStyle/>
                    <a:p>
                      <a:pPr marL="0" lvl="0" indent="0" rtl="0">
                        <a:spcBef>
                          <a:spcPts val="0"/>
                        </a:spcBef>
                        <a:spcAft>
                          <a:spcPts val="0"/>
                        </a:spcAft>
                        <a:buNone/>
                      </a:pPr>
                      <a:r>
                        <a:rPr lang="en-GB">
                          <a:latin typeface="Comic Sans MS"/>
                          <a:ea typeface="Comic Sans MS"/>
                          <a:cs typeface="Comic Sans MS"/>
                          <a:sym typeface="Comic Sans MS"/>
                        </a:rPr>
                        <a:t>PA</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Poliamidas</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Πολυαμίδη</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Poliamidă</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c>
                  <a:txBody>
                    <a:bodyPr/>
                    <a:lstStyle/>
                    <a:p>
                      <a:pPr marL="0" lvl="0" indent="0" rtl="0">
                        <a:spcBef>
                          <a:spcPts val="0"/>
                        </a:spcBef>
                        <a:spcAft>
                          <a:spcPts val="0"/>
                        </a:spcAft>
                        <a:buNone/>
                      </a:pPr>
                      <a:r>
                        <a:rPr lang="en-GB">
                          <a:latin typeface="Comic Sans MS"/>
                          <a:ea typeface="Comic Sans MS"/>
                          <a:cs typeface="Comic Sans MS"/>
                          <a:sym typeface="Comic Sans MS"/>
                        </a:rPr>
                        <a:t>Poliamid</a:t>
                      </a:r>
                      <a:endParaRPr>
                        <a:latin typeface="Comic Sans MS"/>
                        <a:ea typeface="Comic Sans MS"/>
                        <a:cs typeface="Comic Sans MS"/>
                        <a:sym typeface="Comic Sans MS"/>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solidFill>
                      <a:srgbClr val="FFF2CC"/>
                    </a:solidFill>
                  </a:tcPr>
                </a:tc>
              </a:tr>
            </a:tbl>
          </a:graphicData>
        </a:graphic>
      </p:graphicFrame>
      <p:sp>
        <p:nvSpPr>
          <p:cNvPr id="120" name="Shape 120"/>
          <p:cNvSpPr txBox="1"/>
          <p:nvPr/>
        </p:nvSpPr>
        <p:spPr>
          <a:xfrm>
            <a:off x="146100" y="942775"/>
            <a:ext cx="1241700" cy="1336800"/>
          </a:xfrm>
          <a:prstGeom prst="rect">
            <a:avLst/>
          </a:prstGeom>
          <a:solidFill>
            <a:schemeClr val="lt1"/>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1800" b="1">
                <a:solidFill>
                  <a:srgbClr val="0000FF"/>
                </a:solidFill>
                <a:latin typeface="Caveat"/>
                <a:ea typeface="Caveat"/>
                <a:cs typeface="Caveat"/>
                <a:sym typeface="Caveat"/>
              </a:rPr>
              <a:t>Some European code abbreviation</a:t>
            </a:r>
            <a:endParaRPr sz="1200">
              <a:solidFill>
                <a:srgbClr val="0000FF"/>
              </a:solidFill>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b="1">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None/>
            </a:pPr>
            <a:endParaRPr sz="1200">
              <a:solidFill>
                <a:srgbClr val="0D5DDF"/>
              </a:solidFill>
              <a:highlight>
                <a:schemeClr val="lt1"/>
              </a:highlight>
              <a:latin typeface="Comic Sans MS"/>
              <a:ea typeface="Comic Sans MS"/>
              <a:cs typeface="Comic Sans MS"/>
              <a:sym typeface="Comic Sans MS"/>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latin typeface="Comic Sans MS"/>
              <a:ea typeface="Comic Sans MS"/>
              <a:cs typeface="Comic Sans MS"/>
              <a:sym typeface="Comic Sans MS"/>
            </a:endParaRPr>
          </a:p>
        </p:txBody>
      </p:sp>
      <p:sp>
        <p:nvSpPr>
          <p:cNvPr id="6" name="Shape 63"/>
          <p:cNvSpPr txBox="1"/>
          <p:nvPr/>
        </p:nvSpPr>
        <p:spPr>
          <a:xfrm>
            <a:off x="5179512" y="4856475"/>
            <a:ext cx="3964488" cy="25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200" dirty="0" err="1">
                <a:latin typeface="Caveat"/>
                <a:ea typeface="Caveat"/>
                <a:cs typeface="Caveat"/>
                <a:sym typeface="Caveat"/>
              </a:rPr>
              <a:t>eTwinning</a:t>
            </a:r>
            <a:r>
              <a:rPr lang="en-GB" sz="1200" dirty="0">
                <a:latin typeface="Caveat"/>
                <a:ea typeface="Caveat"/>
                <a:cs typeface="Caveat"/>
                <a:sym typeface="Caveat"/>
              </a:rPr>
              <a:t> project “Textile fibres: chemistry, fashion, tradition” , 2018</a:t>
            </a:r>
            <a:endParaRPr sz="1200" dirty="0">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3112</Words>
  <Application>Microsoft Office PowerPoint</Application>
  <PresentationFormat>Presentazione su schermo (16:9)</PresentationFormat>
  <Paragraphs>416</Paragraphs>
  <Slides>33</Slides>
  <Notes>33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33</vt:i4>
      </vt:variant>
    </vt:vector>
  </HeadingPairs>
  <TitlesOfParts>
    <vt:vector size="39" baseType="lpstr">
      <vt:lpstr>Arial</vt:lpstr>
      <vt:lpstr>Times New Roman</vt:lpstr>
      <vt:lpstr>Caveat</vt:lpstr>
      <vt:lpstr>Comic Sans MS</vt:lpstr>
      <vt:lpstr>Roboto</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dc:creator>
  <cp:lastModifiedBy>Paolo</cp:lastModifiedBy>
  <cp:revision>2</cp:revision>
  <dcterms:modified xsi:type="dcterms:W3CDTF">2018-06-30T07:08:19Z</dcterms:modified>
</cp:coreProperties>
</file>