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57" r:id="rId4"/>
    <p:sldId id="260" r:id="rId5"/>
    <p:sldId id="261" r:id="rId6"/>
    <p:sldId id="259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3" r:id="rId20"/>
    <p:sldId id="274" r:id="rId21"/>
    <p:sldId id="276" r:id="rId22"/>
    <p:sldId id="277" r:id="rId23"/>
    <p:sldId id="281" r:id="rId24"/>
    <p:sldId id="279" r:id="rId25"/>
    <p:sldId id="283" r:id="rId26"/>
    <p:sldId id="284" r:id="rId27"/>
    <p:sldId id="285" r:id="rId2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22" d="100"/>
          <a:sy n="122" d="100"/>
        </p:scale>
        <p:origin x="-96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F3BED-BF8A-46D6-91F8-1411622BC530}" type="datetimeFigureOut">
              <a:rPr lang="cs-CZ" smtClean="0"/>
              <a:t>9.11.2018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6CFF1-6BD6-4E3D-8931-530CABDBD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6005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8709-B03F-435F-A17C-5DC5E1DF93D3}" type="datetimeFigureOut">
              <a:rPr lang="cs-CZ" smtClean="0"/>
              <a:t>9.11.2018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3B47-4BF1-4DC8-981E-F16EAFAD59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1182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8709-B03F-435F-A17C-5DC5E1DF93D3}" type="datetimeFigureOut">
              <a:rPr lang="cs-CZ" smtClean="0"/>
              <a:t>9.11.2018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3B47-4BF1-4DC8-981E-F16EAFAD59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2843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8709-B03F-435F-A17C-5DC5E1DF93D3}" type="datetimeFigureOut">
              <a:rPr lang="cs-CZ" smtClean="0"/>
              <a:t>9.11.2018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3B47-4BF1-4DC8-981E-F16EAFAD59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5984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8709-B03F-435F-A17C-5DC5E1DF93D3}" type="datetimeFigureOut">
              <a:rPr lang="cs-CZ" smtClean="0"/>
              <a:t>9.11.2018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3B47-4BF1-4DC8-981E-F16EAFAD59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2014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8709-B03F-435F-A17C-5DC5E1DF93D3}" type="datetimeFigureOut">
              <a:rPr lang="cs-CZ" smtClean="0"/>
              <a:t>9.11.2018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3B47-4BF1-4DC8-981E-F16EAFAD59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0232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8709-B03F-435F-A17C-5DC5E1DF93D3}" type="datetimeFigureOut">
              <a:rPr lang="cs-CZ" smtClean="0"/>
              <a:t>9.11.2018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3B47-4BF1-4DC8-981E-F16EAFAD59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9438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8709-B03F-435F-A17C-5DC5E1DF93D3}" type="datetimeFigureOut">
              <a:rPr lang="cs-CZ" smtClean="0"/>
              <a:t>9.11.2018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3B47-4BF1-4DC8-981E-F16EAFAD59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7914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8709-B03F-435F-A17C-5DC5E1DF93D3}" type="datetimeFigureOut">
              <a:rPr lang="cs-CZ" smtClean="0"/>
              <a:t>9.11.2018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3B47-4BF1-4DC8-981E-F16EAFAD59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4706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8709-B03F-435F-A17C-5DC5E1DF93D3}" type="datetimeFigureOut">
              <a:rPr lang="cs-CZ" smtClean="0"/>
              <a:t>9.11.2018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3B47-4BF1-4DC8-981E-F16EAFAD59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6414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8709-B03F-435F-A17C-5DC5E1DF93D3}" type="datetimeFigureOut">
              <a:rPr lang="cs-CZ" smtClean="0"/>
              <a:t>9.11.2018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3B47-4BF1-4DC8-981E-F16EAFAD59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040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8709-B03F-435F-A17C-5DC5E1DF93D3}" type="datetimeFigureOut">
              <a:rPr lang="cs-CZ" smtClean="0"/>
              <a:t>9.11.2018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3B47-4BF1-4DC8-981E-F16EAFAD59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340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58709-B03F-435F-A17C-5DC5E1DF93D3}" type="datetimeFigureOut">
              <a:rPr lang="cs-CZ" smtClean="0"/>
              <a:t>9.11.2018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43B47-4BF1-4DC8-981E-F16EAFAD59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280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8800" dirty="0" smtClean="0">
                <a:latin typeface="Copperplate Gothic Bold" pitchFamily="34" charset="0"/>
              </a:rPr>
              <a:t>JZD</a:t>
            </a:r>
            <a:endParaRPr lang="cs-CZ" sz="8800" dirty="0">
              <a:latin typeface="Copperplate Gothic Bold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028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VÃ½sledek obrÃ¡zku pro kolektivizace vyhÃ¡nÄnÃ­ sedlÃ¡kÅ¯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16" y="570524"/>
            <a:ext cx="8456246" cy="568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172677" y="6314831"/>
            <a:ext cx="8550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There </a:t>
            </a:r>
            <a:r>
              <a:rPr lang="en-US" sz="2000" dirty="0"/>
              <a:t>is no private ownership anymore. Everything was owned by everybody</a:t>
            </a:r>
            <a:r>
              <a:rPr lang="en-US" dirty="0"/>
              <a:t>.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250831" y="109415"/>
            <a:ext cx="7690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</a:rPr>
              <a:t>La </a:t>
            </a:r>
            <a:r>
              <a:rPr lang="it-IT" sz="2000" dirty="0">
                <a:solidFill>
                  <a:srgbClr val="FF0000"/>
                </a:solidFill>
              </a:rPr>
              <a:t>proprietà privata non esiste più. Tutti erano proprietari di tutto.</a:t>
            </a:r>
            <a:endParaRPr lang="cs-CZ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65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ouvisejÃ­cÃ­ obrÃ¡ze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" t="6026" r="-1" b="49709"/>
          <a:stretch/>
        </p:blipFill>
        <p:spPr bwMode="auto">
          <a:xfrm>
            <a:off x="1272465" y="665481"/>
            <a:ext cx="9770672" cy="554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164859" y="6289823"/>
            <a:ext cx="869070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This was a philosophy of the communist party which was ruled by Stalin.</a:t>
            </a:r>
            <a:endParaRPr lang="cs-CZ" sz="2000" dirty="0"/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231292" y="171939"/>
            <a:ext cx="89642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</a:rPr>
              <a:t>Questa era la filosofia del partito comunista governato da Stalin.</a:t>
            </a:r>
            <a:endParaRPr lang="cs-CZ" sz="2400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99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ouvisejÃ­cÃ­ obrÃ¡ze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82" b="5787"/>
          <a:stretch/>
        </p:blipFill>
        <p:spPr bwMode="auto">
          <a:xfrm>
            <a:off x="1398953" y="680018"/>
            <a:ext cx="9331569" cy="526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125785" y="5947508"/>
            <a:ext cx="8667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My great-grandfather Jan Švach, born on January 2, 1914, lived in a small village called ŠtítnánadV</a:t>
            </a:r>
            <a:r>
              <a:rPr lang="en-US" sz="2000" dirty="0" err="1"/>
              <a:t>láří</a:t>
            </a:r>
            <a:r>
              <a:rPr lang="en-US" sz="2000" dirty="0"/>
              <a:t>.</a:t>
            </a:r>
            <a:endParaRPr lang="cs-CZ" sz="2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125785" y="33687"/>
            <a:ext cx="8581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FF0000"/>
                </a:solidFill>
              </a:rPr>
              <a:t>Il mio bisnonno Jan Švach, nato il 2 gennaio 1914, viveva in un paesino chiamato ŠtítnánadVláří.</a:t>
            </a:r>
            <a:endParaRPr lang="cs-CZ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75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VÃ½sledek obrÃ¡zku pro kolektivizace vyhÃ¡nÄnÃ­ sedlÃ¡kÅ¯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816" y="665871"/>
            <a:ext cx="8675076" cy="537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813169" y="6025662"/>
            <a:ext cx="9503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Together </a:t>
            </a:r>
            <a:r>
              <a:rPr lang="en-US" sz="2000" dirty="0"/>
              <a:t>with my great – grandmother they owned a small farm and they were bringing up eight children.</a:t>
            </a:r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813169" y="187569"/>
            <a:ext cx="9808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</a:t>
            </a:r>
            <a:r>
              <a:rPr lang="it-IT" sz="2000" dirty="0">
                <a:solidFill>
                  <a:srgbClr val="FF0000"/>
                </a:solidFill>
              </a:rPr>
              <a:t>Insieme alla mia bisnonna possedevano una piccola fattoria dove crescevano i loro otto figli.</a:t>
            </a:r>
            <a:endParaRPr lang="cs-CZ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42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VÃ½sledek obrÃ¡zku pro kolektivizac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059" y="846866"/>
            <a:ext cx="8878277" cy="500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211754" y="5939692"/>
            <a:ext cx="9417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 1957, the Unified agricultural co–op was made also in </a:t>
            </a:r>
            <a:r>
              <a:rPr lang="en-US" sz="2000" dirty="0" err="1"/>
              <a:t>ŠtítnánadVláří</a:t>
            </a:r>
            <a:r>
              <a:rPr lang="en-US" sz="2000" dirty="0"/>
              <a:t> and my great – grandfather had to pass all his agricultural property to them. </a:t>
            </a:r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211754" y="156306"/>
            <a:ext cx="9480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</a:rPr>
              <a:t>Nel </a:t>
            </a:r>
            <a:r>
              <a:rPr lang="it-IT" sz="2000" dirty="0">
                <a:solidFill>
                  <a:srgbClr val="FF0000"/>
                </a:solidFill>
              </a:rPr>
              <a:t>1957 la cooperativa agricola unificata fu realizzata anche a ŠtítnánadVláří e il mio bisnonno doveva cedere tutta la sua proprietà agricola alle cooperative. </a:t>
            </a:r>
            <a:endParaRPr lang="cs-CZ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83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ek obrázku pro jz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676" y="732300"/>
            <a:ext cx="8850057" cy="497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500554" y="5775012"/>
            <a:ext cx="96285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He was trying to defend himself and his family against this, he really didn´t want to give up his beloved horses and other cattle, but, finally, he was made to subscribe all the documents about submitting. </a:t>
            </a:r>
            <a:endParaRPr lang="cs-CZ" sz="2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500554" y="85969"/>
            <a:ext cx="98317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FF0000"/>
                </a:solidFill>
              </a:rPr>
              <a:t>Egli tentò di difendere se stesso e la sua famiglia contro tutto questo, non voleva affatto cedere i suoi cari cavalli e l’altro bestiame,ma, alla fine, fu costretto a sottoscrivere tutti i documenti per la convalida.</a:t>
            </a:r>
            <a:endParaRPr lang="cs-CZ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99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ýsledek obrázku pro jz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642" y="981219"/>
            <a:ext cx="8674037" cy="487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508369" y="5860365"/>
            <a:ext cx="917526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000" dirty="0"/>
              <a:t>What would have happened if he hadn´t signed the documents? He would have lost his job and all his family would have been punished somehow. He didn´t want to let this happen. </a:t>
            </a:r>
            <a:endParaRPr lang="cs-CZ" sz="2000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508368" y="179753"/>
            <a:ext cx="9894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</a:rPr>
              <a:t>Cosa </a:t>
            </a:r>
            <a:r>
              <a:rPr lang="it-IT" sz="2000" dirty="0">
                <a:solidFill>
                  <a:srgbClr val="FF0000"/>
                </a:solidFill>
              </a:rPr>
              <a:t>sarebbe accaduto se non avesse firmato i documenti? Avrebbe perso il suo lavoro e tutta la sua famiglia sarebbe stata punita in qualche modo. </a:t>
            </a:r>
            <a:endParaRPr lang="cs-CZ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93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ýsledek obrázku pro jz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92" y="534180"/>
            <a:ext cx="9652000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813907" y="6070993"/>
            <a:ext cx="9550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 didn´t want to let this happen. </a:t>
            </a:r>
            <a:endParaRPr lang="cs-CZ" sz="2400" dirty="0" smtClean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813907" y="62519"/>
            <a:ext cx="7979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</a:rPr>
              <a:t>Egli non voleva che questo accadesse.</a:t>
            </a:r>
            <a:endParaRPr lang="cs-CZ" sz="2400" dirty="0">
              <a:solidFill>
                <a:srgbClr val="FF0000"/>
              </a:solidFill>
            </a:endParaRPr>
          </a:p>
          <a:p>
            <a:endParaRPr lang="cs-CZ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96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ýsledek obrázku pro komunistická propagan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23" y="823350"/>
            <a:ext cx="8947746" cy="503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266462" y="5978769"/>
            <a:ext cx="8807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After my great – grandfather gave his horses and other agricultural property to the co-op, he was very sad and his health started to get worse.</a:t>
            </a:r>
            <a:endParaRPr lang="cs-CZ" sz="2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2266462" y="89283"/>
            <a:ext cx="8401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FF0000"/>
                </a:solidFill>
              </a:rPr>
              <a:t>Dopo che il mio bisnonno ebbe consegnato i suoi cavalli e la proprietà agricola alla cooperativa, egli si intristì e la sua salute cominciò a peggiorare.</a:t>
            </a:r>
            <a:endParaRPr lang="cs-CZ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35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ýsledek obrázku pro jz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732" y="880792"/>
            <a:ext cx="9037887" cy="508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946031" y="6070206"/>
            <a:ext cx="8862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Since then, he was allowed to breed only two cows, two goats, two pigs and some smaller animals (geese, hens, ducks, turkeys). </a:t>
            </a:r>
            <a:endParaRPr lang="cs-CZ" sz="2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946031" y="234462"/>
            <a:ext cx="8847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FF0000"/>
                </a:solidFill>
              </a:rPr>
              <a:t>Sin da allora gli fu permesso di allevare solo due mucche, due capre, due maiali e qualche animale più piccolo (oche, galline, anatre, tacchini). </a:t>
            </a:r>
            <a:endParaRPr lang="cs-CZ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41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VÃ½sledek obrÃ¡zku pro kolektivizace vyhÃ¡nÄnÃ­ sedlÃ¡kÅ¯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53" y="853228"/>
            <a:ext cx="10800861" cy="518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282462" y="6042645"/>
            <a:ext cx="7049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story starts in the post – war period, in 1948</a:t>
            </a:r>
            <a:r>
              <a:rPr lang="en-US" dirty="0"/>
              <a:t>.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344985" y="253891"/>
            <a:ext cx="8065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</a:rPr>
              <a:t>La mia storia inizia nel periodo post-bellico, nel 1948</a:t>
            </a:r>
            <a:r>
              <a:rPr lang="it-IT" dirty="0">
                <a:solidFill>
                  <a:srgbClr val="FF0000"/>
                </a:solidFill>
              </a:rPr>
              <a:t>.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12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ýsledek obrázku pro komunismus v c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615" y="900798"/>
            <a:ext cx="9147199" cy="518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805354" y="6150114"/>
            <a:ext cx="9558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However, they stills had to hand over some eggs, milk, or lard. My grandma´s family didn´t have much money in the period of socialism.</a:t>
            </a:r>
            <a:endParaRPr lang="cs-CZ" sz="2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805354" y="211015"/>
            <a:ext cx="9104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FF0000"/>
                </a:solidFill>
              </a:rPr>
              <a:t>Comunque, dovevano sempre consegnare uova, latte o lardo. La famiglia di mia nonna non aveva molto denaro nel periodo del socialismo.</a:t>
            </a:r>
            <a:endParaRPr lang="cs-CZ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43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Výsledek obrázku pro komunistická propagan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862" y="675282"/>
            <a:ext cx="9040046" cy="550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656862" y="6181969"/>
            <a:ext cx="10378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Their income was about 700 crowns per month (it´s like nowadays 150 euro for the whole family).</a:t>
            </a:r>
            <a:endParaRPr lang="cs-CZ" sz="2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656861" y="109416"/>
            <a:ext cx="10441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</a:t>
            </a:r>
            <a:r>
              <a:rPr lang="it-IT" sz="2000" dirty="0">
                <a:solidFill>
                  <a:srgbClr val="FF0000"/>
                </a:solidFill>
              </a:rPr>
              <a:t>Il loro reddito era di circa 700 corone al mese (equivale ai 150 euro di oggi per l’intera famiglia).</a:t>
            </a:r>
            <a:endParaRPr lang="cs-CZ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48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Výsledek obrázku pro jz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029" y="1211047"/>
            <a:ext cx="8261419" cy="457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471897" y="5769101"/>
            <a:ext cx="91283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My grandma and her siblings couldn´t study at the secondary school because of this bad financial situation of the family because they didn´t have money to pay the public transport.</a:t>
            </a:r>
            <a:endParaRPr lang="cs-CZ" sz="2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471897" y="195384"/>
            <a:ext cx="100115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FF0000"/>
                </a:solidFill>
              </a:rPr>
              <a:t>Mia nonna e i suoi fratelli non potevano frequentare le scuole secondarie a causa di questa cattiva situazione finanziaria della famiglia in quanto non avevano abbastanza denaro per pagare i mezzi di trasporto pubblico. </a:t>
            </a:r>
            <a:endParaRPr lang="cs-CZ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63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Výsledek obrázku pro jz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985" y="903820"/>
            <a:ext cx="8565660" cy="525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578706" y="6158523"/>
            <a:ext cx="1021470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Instead, she had to start working immediately after she finished elementary school – at the age of 15.</a:t>
            </a:r>
            <a:endParaRPr lang="cs-CZ" sz="2000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617784" y="108998"/>
            <a:ext cx="10277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</a:rPr>
              <a:t>Dovette </a:t>
            </a:r>
            <a:r>
              <a:rPr lang="it-IT" sz="2000" dirty="0">
                <a:solidFill>
                  <a:srgbClr val="FF0000"/>
                </a:solidFill>
              </a:rPr>
              <a:t>invece iniziare a lavorare subito dopo aver concluso la scuola elementare – all’età di 15 anni</a:t>
            </a:r>
            <a:r>
              <a:rPr lang="it-IT" sz="2000" dirty="0" smtClean="0">
                <a:solidFill>
                  <a:srgbClr val="FF0000"/>
                </a:solidFill>
              </a:rPr>
              <a:t>.</a:t>
            </a:r>
            <a:endParaRPr lang="cs-CZ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Výsledek obrázku pro jz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408" y="835278"/>
            <a:ext cx="9187591" cy="535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480408" y="6228861"/>
            <a:ext cx="9362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Unfortunately, my great – grandfather died before the </a:t>
            </a:r>
            <a:r>
              <a:rPr lang="en-US" sz="2000" dirty="0"/>
              <a:t>Velvet Revolution in 1989 when the rule of the communist party ended.</a:t>
            </a:r>
            <a:endParaRPr lang="cs-CZ" sz="2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480408" y="127392"/>
            <a:ext cx="9065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FF0000"/>
                </a:solidFill>
              </a:rPr>
              <a:t>Purtroppo il mio bisnonno morì prima della Rivoluzione di Velluto del 1989 quando il governo del partito comunista cessò</a:t>
            </a:r>
            <a:r>
              <a:rPr lang="it-IT" sz="2000" dirty="0"/>
              <a:t>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79172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44" y="515815"/>
            <a:ext cx="10193871" cy="573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188307" y="6251874"/>
            <a:ext cx="8862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 </a:t>
            </a:r>
            <a:r>
              <a:rPr lang="en-US" sz="2400" dirty="0"/>
              <a:t>died after the brain stroke on January 22, 1984. 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188307" y="60514"/>
            <a:ext cx="9097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</a:rPr>
              <a:t>Morì a seguito di un ictus cerebrale il 22 gennaio 1984. </a:t>
            </a:r>
            <a:endParaRPr lang="cs-CZ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49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844817" y="6185877"/>
            <a:ext cx="9097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400" dirty="0"/>
              <a:t>He would be really happy to see his country democratic again.</a:t>
            </a:r>
            <a:endParaRPr lang="cs-CZ" sz="2400" dirty="0"/>
          </a:p>
          <a:p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844430" y="65426"/>
            <a:ext cx="8956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</a:rPr>
              <a:t>Egli sarebbe stato felice nel vedere trionfare di nuovo la democrazia nel suo paese.</a:t>
            </a:r>
            <a:endParaRPr lang="cs-CZ" sz="2400" dirty="0">
              <a:solidFill>
                <a:srgbClr val="FF0000"/>
              </a:solidFill>
            </a:endParaRPr>
          </a:p>
        </p:txBody>
      </p:sp>
      <p:pic>
        <p:nvPicPr>
          <p:cNvPr id="5" name="Picture 2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182" y="543929"/>
            <a:ext cx="9925926" cy="558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81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686" y="0"/>
            <a:ext cx="91106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92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Ã½sledek obrÃ¡zku pro kolektivizac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23" y="953477"/>
            <a:ext cx="10707078" cy="482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071077" y="5843562"/>
            <a:ext cx="76043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This year, the power in Czechoslovakia was taken over by the communist party, and this was the beginning of the tough totalitarian dictatorship.</a:t>
            </a:r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383323" y="140677"/>
            <a:ext cx="9222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FF0000"/>
                </a:solidFill>
              </a:rPr>
              <a:t>In quell’anno il potere in Cecoslovacchia fu assunto dal partito comunista, e fu l’inizio di una dura dittatura totalitaria. </a:t>
            </a:r>
            <a:endParaRPr lang="cs-CZ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Ã½sledek obrÃ¡zku pro kolektivizace vyhÃ¡nÄnÃ­ sedlÃ¡kÅ¯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83" y="1061998"/>
            <a:ext cx="11035323" cy="491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328983" y="6033477"/>
            <a:ext cx="8604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 lot of “inconvenient” people were imprisoned. Why? Because of their political opinions, disagreement with communist dictatorship, or because of their religion. </a:t>
            </a:r>
            <a:endParaRPr lang="cs-CZ" sz="2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2328983" y="-31819"/>
            <a:ext cx="81358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Molte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persone</a:t>
            </a:r>
            <a:r>
              <a:rPr lang="en-US" sz="2000" dirty="0">
                <a:solidFill>
                  <a:srgbClr val="FF0000"/>
                </a:solidFill>
              </a:rPr>
              <a:t> “</a:t>
            </a:r>
            <a:r>
              <a:rPr lang="en-US" sz="2000" dirty="0" err="1">
                <a:solidFill>
                  <a:srgbClr val="FF0000"/>
                </a:solidFill>
              </a:rPr>
              <a:t>scomode</a:t>
            </a:r>
            <a:r>
              <a:rPr lang="en-US" sz="2000" dirty="0">
                <a:solidFill>
                  <a:srgbClr val="FF0000"/>
                </a:solidFill>
              </a:rPr>
              <a:t>” </a:t>
            </a:r>
            <a:r>
              <a:rPr lang="en-US" sz="2000" dirty="0" err="1">
                <a:solidFill>
                  <a:srgbClr val="FF0000"/>
                </a:solidFill>
              </a:rPr>
              <a:t>furono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imprigionate</a:t>
            </a:r>
            <a:r>
              <a:rPr lang="en-US" sz="2000" dirty="0">
                <a:solidFill>
                  <a:srgbClr val="FF0000"/>
                </a:solidFill>
              </a:rPr>
              <a:t>. </a:t>
            </a:r>
            <a:r>
              <a:rPr lang="it-IT" sz="2000" dirty="0">
                <a:solidFill>
                  <a:srgbClr val="FF0000"/>
                </a:solidFill>
              </a:rPr>
              <a:t>Perché? Per colpa delle loro opinioni politiche, del dissenso nei confronti della dittatura comunista, o per colpa della loro religione.</a:t>
            </a:r>
            <a:endParaRPr lang="cs-CZ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67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ouvisejÃ­cÃ­ obrÃ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029" y="1108890"/>
            <a:ext cx="5650523" cy="470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454031" y="5783385"/>
            <a:ext cx="81905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 lot of trumpet – up trials were led against people, a lot of brave people were executed, and many of them were sent to communist concentration camps.</a:t>
            </a:r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282093" y="93227"/>
            <a:ext cx="77450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FF0000"/>
                </a:solidFill>
              </a:rPr>
              <a:t>Un forte suono di tromba – tanti processi furono istruiti contro le persone, molte persone coraggiose furono giustiziate, e molti altri furono deportati nei campi di concentramento.</a:t>
            </a:r>
            <a:endParaRPr lang="cs-CZ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0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Ã½sledek obrÃ¡zku pro kolektivizace vyhÃ¡nÄnÃ­ sedlÃ¡kÅ¯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67" y="609601"/>
            <a:ext cx="11599392" cy="523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141786" y="5916246"/>
            <a:ext cx="75027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There they were working and dying under horrible conditions</a:t>
            </a:r>
            <a:r>
              <a:rPr lang="en-US" dirty="0"/>
              <a:t>. </a:t>
            </a:r>
            <a:endParaRPr lang="cs-CZ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141786" y="15631"/>
            <a:ext cx="7799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Lì </a:t>
            </a:r>
            <a:r>
              <a:rPr lang="it-IT" sz="2400" dirty="0">
                <a:solidFill>
                  <a:srgbClr val="FF0000"/>
                </a:solidFill>
              </a:rPr>
              <a:t>lavoravano e morivano in condizioni orribili</a:t>
            </a:r>
            <a:endParaRPr lang="cs-CZ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Ã½sledek obrÃ¡zku pro kolektivizace vyhÃ¡nÄnÃ­ sedlÃ¡kÅ¯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707" y="931797"/>
            <a:ext cx="9859291" cy="510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141415" y="6093653"/>
            <a:ext cx="8034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It was also a period when Unified agricultural co-ops were created according to the example of Soviet Union.</a:t>
            </a:r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141415" y="223911"/>
            <a:ext cx="7963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FF0000"/>
                </a:solidFill>
              </a:rPr>
              <a:t>Era anche il periodo in cui furono create le cooperative agricole unificate secondo l’esempio dell’Unione Sovietica.</a:t>
            </a:r>
            <a:endParaRPr lang="cs-CZ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69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ouvisejÃ­cÃ­ obrÃ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536" y="848563"/>
            <a:ext cx="9644187" cy="542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149231" y="6314830"/>
            <a:ext cx="8979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What was it? Imagine you have a small farm with horses, fields, cattle, and machines. </a:t>
            </a:r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149231" y="140677"/>
            <a:ext cx="8784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FF0000"/>
                </a:solidFill>
              </a:rPr>
              <a:t>Che cos’era? Immaginate di avere una piccola fattoria con cavalli, campi, bestiame e macchine agricole.</a:t>
            </a:r>
            <a:endParaRPr lang="cs-CZ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54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VÃ½sledek obrÃ¡zku pro kolektivizace vyhÃ¡nÄnÃ­ sedlÃ¡kÅ¯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435" y="781985"/>
            <a:ext cx="9143189" cy="537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555630" y="6211669"/>
            <a:ext cx="8596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You work here and, suddenly, there is an order to have to pass all your property to the Unified agricultural co-op.</a:t>
            </a:r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321169" y="132861"/>
            <a:ext cx="8698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FF0000"/>
                </a:solidFill>
              </a:rPr>
              <a:t>Voi lavorate qui e, improvvisamente, giunge l’ordine di dover cedere tutta la tua proprietà alla cooperativa agricola unificata.</a:t>
            </a:r>
            <a:endParaRPr lang="cs-CZ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15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1078</Words>
  <Application>Microsoft Office PowerPoint</Application>
  <PresentationFormat>Vlastní</PresentationFormat>
  <Paragraphs>51</Paragraphs>
  <Slides>27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Motiv Office</vt:lpstr>
      <vt:lpstr>JZD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patockova</dc:creator>
  <cp:lastModifiedBy>Zbyna</cp:lastModifiedBy>
  <cp:revision>19</cp:revision>
  <dcterms:created xsi:type="dcterms:W3CDTF">2018-11-02T12:16:43Z</dcterms:created>
  <dcterms:modified xsi:type="dcterms:W3CDTF">2018-11-09T17:28:07Z</dcterms:modified>
</cp:coreProperties>
</file>