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53" autoAdjust="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fld id="{96BF8726-8A26-453D-AF4D-923A6ABB2BB3}" type="datetimeFigureOut">
              <a:rPr lang="el-GR" smtClean="0"/>
              <a:pPr/>
              <a:t>26/4/2015</a:t>
            </a:fld>
            <a:endParaRPr lang="el-GR"/>
          </a:p>
        </p:txBody>
      </p:sp>
      <p:sp>
        <p:nvSpPr>
          <p:cNvPr id="17" name="16 - Θέση υποσέλιδου"/>
          <p:cNvSpPr>
            <a:spLocks noGrp="1"/>
          </p:cNvSpPr>
          <p:nvPr>
            <p:ph type="ftr" sz="quarter" idx="11"/>
          </p:nvPr>
        </p:nvSpPr>
        <p:spPr>
          <a:xfrm>
            <a:off x="5410200" y="4205288"/>
            <a:ext cx="1295400" cy="457200"/>
          </a:xfrm>
        </p:spPr>
        <p:txBody>
          <a:bodyPr/>
          <a:lstStyle/>
          <a:p>
            <a:endParaRPr lang="el-GR"/>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7798221-097F-4A58-BEE4-E0B4E118C50E}"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6BF8726-8A26-453D-AF4D-923A6ABB2BB3}" type="datetimeFigureOut">
              <a:rPr lang="el-GR" smtClean="0"/>
              <a:pPr/>
              <a:t>26/4/2015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7798221-097F-4A58-BEE4-E0B4E118C50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6BF8726-8A26-453D-AF4D-923A6ABB2BB3}" type="datetimeFigureOut">
              <a:rPr lang="el-GR" smtClean="0"/>
              <a:pPr/>
              <a:t>26/4/2015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7798221-097F-4A58-BEE4-E0B4E118C50E}"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6BF8726-8A26-453D-AF4D-923A6ABB2BB3}" type="datetimeFigureOut">
              <a:rPr lang="el-GR" smtClean="0"/>
              <a:pPr/>
              <a:t>26/4/2015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7798221-097F-4A58-BEE4-E0B4E118C50E}"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96BF8726-8A26-453D-AF4D-923A6ABB2BB3}" type="datetimeFigureOut">
              <a:rPr lang="el-GR" smtClean="0"/>
              <a:pPr/>
              <a:t>26/4/2015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7798221-097F-4A58-BEE4-E0B4E118C50E}"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96BF8726-8A26-453D-AF4D-923A6ABB2BB3}" type="datetimeFigureOut">
              <a:rPr lang="el-GR" smtClean="0"/>
              <a:pPr/>
              <a:t>26/4/2015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7798221-097F-4A58-BEE4-E0B4E118C50E}"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ημερομηνίας"/>
          <p:cNvSpPr>
            <a:spLocks noGrp="1"/>
          </p:cNvSpPr>
          <p:nvPr>
            <p:ph type="dt" sz="half" idx="10"/>
          </p:nvPr>
        </p:nvSpPr>
        <p:spPr/>
        <p:txBody>
          <a:bodyPr rtlCol="0"/>
          <a:lstStyle/>
          <a:p>
            <a:fld id="{96BF8726-8A26-453D-AF4D-923A6ABB2BB3}" type="datetimeFigureOut">
              <a:rPr lang="el-GR" smtClean="0"/>
              <a:pPr/>
              <a:t>26/4/2015</a:t>
            </a:fld>
            <a:endParaRPr lang="el-GR"/>
          </a:p>
        </p:txBody>
      </p:sp>
      <p:sp>
        <p:nvSpPr>
          <p:cNvPr id="27" name="26 - Θέση αριθμού διαφάνειας"/>
          <p:cNvSpPr>
            <a:spLocks noGrp="1"/>
          </p:cNvSpPr>
          <p:nvPr>
            <p:ph type="sldNum" sz="quarter" idx="11"/>
          </p:nvPr>
        </p:nvSpPr>
        <p:spPr/>
        <p:txBody>
          <a:bodyPr rtlCol="0"/>
          <a:lstStyle/>
          <a:p>
            <a:fld id="{67798221-097F-4A58-BEE4-E0B4E118C50E}" type="slidenum">
              <a:rPr lang="el-GR" smtClean="0"/>
              <a:pPr/>
              <a:t>‹#›</a:t>
            </a:fld>
            <a:endParaRPr lang="el-GR"/>
          </a:p>
        </p:txBody>
      </p:sp>
      <p:sp>
        <p:nvSpPr>
          <p:cNvPr id="28" name="2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fld id="{96BF8726-8A26-453D-AF4D-923A6ABB2BB3}" type="datetimeFigureOut">
              <a:rPr lang="el-GR" smtClean="0"/>
              <a:pPr/>
              <a:t>26/4/2015</a:t>
            </a:fld>
            <a:endParaRPr lang="el-GR"/>
          </a:p>
        </p:txBody>
      </p:sp>
      <p:sp>
        <p:nvSpPr>
          <p:cNvPr id="4" name="3 - Θέση υποσέλιδου"/>
          <p:cNvSpPr>
            <a:spLocks noGrp="1"/>
          </p:cNvSpPr>
          <p:nvPr>
            <p:ph type="ftr" sz="quarter" idx="11"/>
          </p:nvPr>
        </p:nvSpPr>
        <p:spPr>
          <a:xfrm>
            <a:off x="5257800" y="612648"/>
            <a:ext cx="1325880" cy="457200"/>
          </a:xfrm>
        </p:spPr>
        <p:txBody>
          <a:bodyPr/>
          <a:lstStyle/>
          <a:p>
            <a:endParaRPr lang="el-GR"/>
          </a:p>
        </p:txBody>
      </p:sp>
      <p:sp>
        <p:nvSpPr>
          <p:cNvPr id="5" name="4 - Θέση αριθμού διαφάνειας"/>
          <p:cNvSpPr>
            <a:spLocks noGrp="1"/>
          </p:cNvSpPr>
          <p:nvPr>
            <p:ph type="sldNum" sz="quarter" idx="12"/>
          </p:nvPr>
        </p:nvSpPr>
        <p:spPr>
          <a:xfrm>
            <a:off x="8174736" y="2272"/>
            <a:ext cx="762000" cy="365760"/>
          </a:xfrm>
        </p:spPr>
        <p:txBody>
          <a:bodyPr/>
          <a:lstStyle/>
          <a:p>
            <a:fld id="{67798221-097F-4A58-BEE4-E0B4E118C50E}"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96BF8726-8A26-453D-AF4D-923A6ABB2BB3}" type="datetimeFigureOut">
              <a:rPr lang="el-GR" smtClean="0"/>
              <a:pPr/>
              <a:t>26/4/2015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67798221-097F-4A58-BEE4-E0B4E118C50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96BF8726-8A26-453D-AF4D-923A6ABB2BB3}" type="datetimeFigureOut">
              <a:rPr lang="el-GR" smtClean="0"/>
              <a:pPr/>
              <a:t>26/4/2015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7798221-097F-4A58-BEE4-E0B4E118C50E}"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6BF8726-8A26-453D-AF4D-923A6ABB2BB3}" type="datetimeFigureOut">
              <a:rPr lang="el-GR" smtClean="0"/>
              <a:pPr/>
              <a:t>26/4/2015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7798221-097F-4A58-BEE4-E0B4E118C50E}"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6BF8726-8A26-453D-AF4D-923A6ABB2BB3}" type="datetimeFigureOut">
              <a:rPr lang="el-GR" smtClean="0"/>
              <a:pPr/>
              <a:t>26/4/2015</a:t>
            </a:fld>
            <a:endParaRPr lang="el-GR"/>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7798221-097F-4A58-BEE4-E0B4E118C50E}"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403772"/>
            <a:ext cx="7772400" cy="923330"/>
          </a:xfrm>
          <a:noFill/>
        </p:spPr>
        <p:txBody>
          <a:bodyPr wrap="square" lIns="91440" tIns="45720" rIns="91440" bIns="45720">
            <a:spAutoFit/>
          </a:bodyPr>
          <a:lstStyle/>
          <a:p>
            <a:r>
              <a:rPr lang="en-US"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mn-lt"/>
                <a:ea typeface="+mn-ea"/>
                <a:cs typeface="+mn-cs"/>
              </a:rPr>
              <a:t>Films &amp; Stars.</a:t>
            </a:r>
            <a:endParaRPr lang="el-GR"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mn-lt"/>
              <a:ea typeface="+mn-ea"/>
              <a:cs typeface="+mn-cs"/>
            </a:endParaRPr>
          </a:p>
        </p:txBody>
      </p:sp>
      <p:sp>
        <p:nvSpPr>
          <p:cNvPr id="3" name="2 - Υπότιτλος"/>
          <p:cNvSpPr>
            <a:spLocks noGrp="1"/>
          </p:cNvSpPr>
          <p:nvPr>
            <p:ph type="subTitle" idx="1"/>
          </p:nvPr>
        </p:nvSpPr>
        <p:spPr/>
        <p:txBody>
          <a:bodyPr/>
          <a:lstStyle/>
          <a:p>
            <a:r>
              <a:rPr lang="en-US" dirty="0" smtClean="0">
                <a:solidFill>
                  <a:schemeClr val="accent5">
                    <a:lumMod val="75000"/>
                  </a:schemeClr>
                </a:solidFill>
              </a:rPr>
              <a:t>Movie reviews, recommendations and expectations.</a:t>
            </a:r>
            <a:endParaRPr lang="el-GR" dirty="0">
              <a:solidFill>
                <a:schemeClr val="accent5">
                  <a:lumMod val="75000"/>
                </a:schemeClr>
              </a:solidFill>
            </a:endParaRPr>
          </a:p>
        </p:txBody>
      </p:sp>
      <p:sp>
        <p:nvSpPr>
          <p:cNvPr id="6" name="5 - Ορθογώνιο"/>
          <p:cNvSpPr/>
          <p:nvPr/>
        </p:nvSpPr>
        <p:spPr>
          <a:xfrm rot="21000376">
            <a:off x="-49591" y="351959"/>
            <a:ext cx="2792800" cy="923330"/>
          </a:xfrm>
          <a:prstGeom prst="rect">
            <a:avLst/>
          </a:prstGeom>
        </p:spPr>
        <p:style>
          <a:lnRef idx="2">
            <a:schemeClr val="accent6"/>
          </a:lnRef>
          <a:fillRef idx="1">
            <a:schemeClr val="lt1"/>
          </a:fillRef>
          <a:effectRef idx="0">
            <a:schemeClr val="accent6"/>
          </a:effectRef>
          <a:fontRef idx="minor">
            <a:schemeClr val="dk1"/>
          </a:fontRef>
        </p:style>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Films</a:t>
            </a:r>
            <a:endParaRPr lang="el-GR"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7" name="6 - Ορθογώνιο"/>
          <p:cNvSpPr/>
          <p:nvPr/>
        </p:nvSpPr>
        <p:spPr>
          <a:xfrm>
            <a:off x="2267744" y="908720"/>
            <a:ext cx="671979" cy="923330"/>
          </a:xfrm>
          <a:prstGeom prst="rect">
            <a:avLst/>
          </a:prstGeom>
        </p:spPr>
        <p:style>
          <a:lnRef idx="2">
            <a:schemeClr val="accent5"/>
          </a:lnRef>
          <a:fillRef idx="1">
            <a:schemeClr val="lt1"/>
          </a:fillRef>
          <a:effectRef idx="0">
            <a:schemeClr val="accent5"/>
          </a:effectRef>
          <a:fontRef idx="minor">
            <a:schemeClr val="dk1"/>
          </a:fontRef>
        </p:style>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&amp;</a:t>
            </a:r>
            <a:endParaRPr lang="el-GR"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8" name="7 - Ορθογώνιο"/>
          <p:cNvSpPr/>
          <p:nvPr/>
        </p:nvSpPr>
        <p:spPr>
          <a:xfrm rot="1402108">
            <a:off x="943184" y="1686463"/>
            <a:ext cx="2297218" cy="923330"/>
          </a:xfrm>
          <a:prstGeom prst="rect">
            <a:avLst/>
          </a:prstGeom>
          <a:noFill/>
          <a:ln>
            <a:solidFill>
              <a:schemeClr val="accent4">
                <a:lumMod val="60000"/>
                <a:lumOff val="40000"/>
              </a:schemeClr>
            </a:solidFill>
          </a:ln>
        </p:spPr>
        <p:txBody>
          <a:bodyPr wrap="square" lIns="91440" tIns="45720" rIns="91440" bIns="45720">
            <a:spAutoFit/>
          </a:bodyPr>
          <a:lstStyle/>
          <a:p>
            <a:pPr algn="ctr"/>
            <a:r>
              <a:rPr lang="en-US" sz="54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Stars</a:t>
            </a:r>
            <a:endParaRPr lang="el-GR"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pic>
        <p:nvPicPr>
          <p:cNvPr id="14" name="13 - Εικόνα" descr="images (2).jpg"/>
          <p:cNvPicPr>
            <a:picLocks noChangeAspect="1"/>
          </p:cNvPicPr>
          <p:nvPr/>
        </p:nvPicPr>
        <p:blipFill>
          <a:blip r:embed="rId2" cstate="print"/>
          <a:stretch>
            <a:fillRect/>
          </a:stretch>
        </p:blipFill>
        <p:spPr>
          <a:xfrm rot="801045">
            <a:off x="7122056" y="1362605"/>
            <a:ext cx="1743075" cy="2619375"/>
          </a:xfrm>
          <a:prstGeom prst="rect">
            <a:avLst/>
          </a:prstGeom>
        </p:spPr>
      </p:pic>
      <p:pic>
        <p:nvPicPr>
          <p:cNvPr id="15" name="14 - Εικόνα" descr="αρχείο λήψης (3).jpg"/>
          <p:cNvPicPr>
            <a:picLocks noChangeAspect="1"/>
          </p:cNvPicPr>
          <p:nvPr/>
        </p:nvPicPr>
        <p:blipFill>
          <a:blip r:embed="rId3" cstate="print"/>
          <a:stretch>
            <a:fillRect/>
          </a:stretch>
        </p:blipFill>
        <p:spPr>
          <a:xfrm rot="20991527">
            <a:off x="6013123" y="2409866"/>
            <a:ext cx="1743075" cy="2619375"/>
          </a:xfrm>
          <a:prstGeom prst="rect">
            <a:avLst/>
          </a:prstGeom>
        </p:spPr>
      </p:pic>
      <p:pic>
        <p:nvPicPr>
          <p:cNvPr id="16" name="15 - Εικόνα" descr="αρχείο λήψης (4).jpg"/>
          <p:cNvPicPr>
            <a:picLocks noChangeAspect="1"/>
          </p:cNvPicPr>
          <p:nvPr/>
        </p:nvPicPr>
        <p:blipFill>
          <a:blip r:embed="rId4" cstate="print"/>
          <a:stretch>
            <a:fillRect/>
          </a:stretch>
        </p:blipFill>
        <p:spPr>
          <a:xfrm rot="483128">
            <a:off x="7036894" y="3842237"/>
            <a:ext cx="1952625" cy="2343150"/>
          </a:xfrm>
          <a:prstGeom prst="rect">
            <a:avLst/>
          </a:prstGeom>
        </p:spPr>
      </p:pic>
    </p:spTree>
  </p:cSld>
  <p:clrMapOvr>
    <a:masterClrMapping/>
  </p:clrMapOvr>
  <p:transition spd="med" advClick="0" advTm="5000">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4294967295"/>
          </p:nvPr>
        </p:nvSpPr>
        <p:spPr>
          <a:xfrm>
            <a:off x="914400" y="1916113"/>
            <a:ext cx="8229600" cy="4389437"/>
          </a:xfrm>
        </p:spPr>
        <p:txBody>
          <a:bodyPr>
            <a:normAutofit/>
          </a:bodyPr>
          <a:lstStyle/>
          <a:p>
            <a:pPr>
              <a:buNone/>
            </a:pPr>
            <a:r>
              <a:rPr lang="en-US" dirty="0" smtClean="0"/>
              <a:t> </a:t>
            </a:r>
          </a:p>
        </p:txBody>
      </p:sp>
      <p:sp>
        <p:nvSpPr>
          <p:cNvPr id="4" name="3 - Ορθογώνιο"/>
          <p:cNvSpPr/>
          <p:nvPr/>
        </p:nvSpPr>
        <p:spPr>
          <a:xfrm>
            <a:off x="755576" y="476672"/>
            <a:ext cx="7433445" cy="923330"/>
          </a:xfrm>
          <a:prstGeom prst="rect">
            <a:avLst/>
          </a:prstGeom>
        </p:spPr>
        <p:style>
          <a:lnRef idx="2">
            <a:schemeClr val="accent3"/>
          </a:lnRef>
          <a:fillRef idx="1">
            <a:schemeClr val="lt1"/>
          </a:fillRef>
          <a:effectRef idx="0">
            <a:schemeClr val="accent3"/>
          </a:effectRef>
          <a:fontRef idx="minor">
            <a:schemeClr val="dk1"/>
          </a:fontRef>
        </p:style>
        <p:txBody>
          <a:bodyPr wrap="none" lIns="91440" tIns="45720" rIns="91440" bIns="45720">
            <a:spAutoFit/>
          </a:bodyPr>
          <a:lstStyle/>
          <a:p>
            <a:pPr algn="ctr"/>
            <a:r>
              <a:rPr lang="en-US" sz="5400" b="1" cap="none" spc="0" dirty="0" smtClean="0">
                <a:ln w="19050">
                  <a:solidFill>
                    <a:schemeClr val="tx2">
                      <a:tint val="1000"/>
                    </a:schemeClr>
                  </a:solidFill>
                  <a:prstDash val="solid"/>
                </a:ln>
                <a:solidFill>
                  <a:schemeClr val="tx1"/>
                </a:solidFill>
                <a:effectLst>
                  <a:outerShdw blurRad="50000" dist="50800" dir="7500000" algn="tl">
                    <a:srgbClr val="000000">
                      <a:shade val="5000"/>
                      <a:alpha val="35000"/>
                    </a:srgbClr>
                  </a:outerShdw>
                </a:effectLst>
              </a:rPr>
              <a:t>What about movies?</a:t>
            </a:r>
            <a:endParaRPr lang="el-GR" sz="5400" b="1" cap="none" spc="0" dirty="0">
              <a:ln w="19050">
                <a:solidFill>
                  <a:schemeClr val="tx2">
                    <a:tint val="1000"/>
                  </a:schemeClr>
                </a:solidFill>
                <a:prstDash val="solid"/>
              </a:ln>
              <a:solidFill>
                <a:schemeClr val="tx1"/>
              </a:solidFill>
              <a:effectLst>
                <a:outerShdw blurRad="50000" dist="50800" dir="7500000" algn="tl">
                  <a:srgbClr val="000000">
                    <a:shade val="5000"/>
                    <a:alpha val="35000"/>
                  </a:srgbClr>
                </a:outerShdw>
              </a:effectLst>
            </a:endParaRPr>
          </a:p>
        </p:txBody>
      </p:sp>
      <p:pic>
        <p:nvPicPr>
          <p:cNvPr id="5" name="4 - Εικόνα" descr="Furious 7 Movie Poster.jpg"/>
          <p:cNvPicPr>
            <a:picLocks noChangeAspect="1"/>
          </p:cNvPicPr>
          <p:nvPr/>
        </p:nvPicPr>
        <p:blipFill>
          <a:blip r:embed="rId2" cstate="print"/>
          <a:stretch>
            <a:fillRect/>
          </a:stretch>
        </p:blipFill>
        <p:spPr>
          <a:xfrm>
            <a:off x="0" y="3436584"/>
            <a:ext cx="9144000" cy="3421415"/>
          </a:xfrm>
          <a:prstGeom prst="rect">
            <a:avLst/>
          </a:prstGeom>
        </p:spPr>
      </p:pic>
      <p:sp>
        <p:nvSpPr>
          <p:cNvPr id="6" name="5 - Ορθογώνιο"/>
          <p:cNvSpPr/>
          <p:nvPr/>
        </p:nvSpPr>
        <p:spPr>
          <a:xfrm rot="21244460">
            <a:off x="0" y="1844824"/>
            <a:ext cx="5702306" cy="1754326"/>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dirty="0" smtClean="0">
                <a:ln w="0"/>
                <a:solidFill>
                  <a:schemeClr val="tx2"/>
                </a:solidFill>
                <a:effectLst>
                  <a:reflection blurRad="12700" stA="50000" endPos="50000" dist="5000" dir="5400000" sy="-100000" rotWithShape="0"/>
                </a:effectLst>
              </a:rPr>
              <a:t>Let’s start with…</a:t>
            </a:r>
            <a:endParaRPr lang="el-GR" sz="5400" b="1" cap="all" spc="0" dirty="0">
              <a:ln w="0"/>
              <a:solidFill>
                <a:schemeClr val="tx2"/>
              </a:solidFill>
              <a:effectLst>
                <a:reflection blurRad="12700" stA="50000" endPos="50000" dist="5000" dir="5400000" sy="-100000" rotWithShape="0"/>
              </a:effectLst>
            </a:endParaRPr>
          </a:p>
        </p:txBody>
      </p:sp>
    </p:spTree>
  </p:cSld>
  <p:clrMapOvr>
    <a:masterClrMapping/>
  </p:clrMapOvr>
  <p:transition spd="med" advClick="0" advTm="7000">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4294967295"/>
          </p:nvPr>
        </p:nvSpPr>
        <p:spPr>
          <a:xfrm>
            <a:off x="467544" y="1196752"/>
            <a:ext cx="8229600" cy="4324350"/>
          </a:xfrm>
        </p:spPr>
        <p:txBody>
          <a:bodyPr>
            <a:normAutofit/>
          </a:bodyPr>
          <a:lstStyle/>
          <a:p>
            <a:pPr>
              <a:buNone/>
            </a:pPr>
            <a:r>
              <a:rPr lang="en-US" dirty="0" smtClean="0">
                <a:latin typeface="Agency FB" pitchFamily="34" charset="0"/>
              </a:rPr>
              <a:t>Continuing the global exploits in the unstoppable franchise built </a:t>
            </a:r>
            <a:r>
              <a:rPr lang="en-US" dirty="0" smtClean="0">
                <a:solidFill>
                  <a:srgbClr val="C00000"/>
                </a:solidFill>
                <a:latin typeface="Brush Script MT" pitchFamily="66" charset="0"/>
              </a:rPr>
              <a:t>on speed</a:t>
            </a:r>
            <a:r>
              <a:rPr lang="en-US" dirty="0" smtClean="0"/>
              <a:t>, </a:t>
            </a:r>
            <a:r>
              <a:rPr lang="en-US" dirty="0" smtClean="0">
                <a:latin typeface="Bernard MT Condensed" pitchFamily="18" charset="0"/>
              </a:rPr>
              <a:t>Vin Diesel, Paul Walker </a:t>
            </a:r>
            <a:r>
              <a:rPr lang="en-US" dirty="0" smtClean="0">
                <a:latin typeface="Agency FB" pitchFamily="34" charset="0"/>
              </a:rPr>
              <a:t>and</a:t>
            </a:r>
            <a:r>
              <a:rPr lang="en-US" dirty="0" smtClean="0"/>
              <a:t> </a:t>
            </a:r>
            <a:r>
              <a:rPr lang="en-US" dirty="0" smtClean="0">
                <a:latin typeface="Bernard MT Condensed" pitchFamily="18" charset="0"/>
              </a:rPr>
              <a:t>Dwayne Johnson </a:t>
            </a:r>
            <a:r>
              <a:rPr lang="en-US" dirty="0" smtClean="0">
                <a:latin typeface="Agency FB" pitchFamily="34" charset="0"/>
              </a:rPr>
              <a:t>lead the returning cast of Fast &amp; Furious 7</a:t>
            </a:r>
            <a:r>
              <a:rPr lang="en-US" dirty="0" smtClean="0">
                <a:latin typeface="Bernard MT Condensed" pitchFamily="18" charset="0"/>
              </a:rPr>
              <a:t>. James Wan </a:t>
            </a:r>
            <a:r>
              <a:rPr lang="en-US" dirty="0" smtClean="0">
                <a:latin typeface="Agency FB" pitchFamily="34" charset="0"/>
              </a:rPr>
              <a:t>directs this chapter of the hugely successful series that also welcomes back favorites </a:t>
            </a:r>
            <a:r>
              <a:rPr lang="en-US" dirty="0" smtClean="0">
                <a:latin typeface="Bernard MT Condensed" pitchFamily="18" charset="0"/>
              </a:rPr>
              <a:t>Michelle Rodriguez, </a:t>
            </a:r>
            <a:r>
              <a:rPr lang="en-US" dirty="0" err="1" smtClean="0">
                <a:latin typeface="Bernard MT Condensed" pitchFamily="18" charset="0"/>
              </a:rPr>
              <a:t>Jordana</a:t>
            </a:r>
            <a:r>
              <a:rPr lang="en-US" dirty="0" smtClean="0">
                <a:latin typeface="Bernard MT Condensed" pitchFamily="18" charset="0"/>
              </a:rPr>
              <a:t> Brewster, </a:t>
            </a:r>
            <a:r>
              <a:rPr lang="en-US" dirty="0" err="1" smtClean="0">
                <a:latin typeface="Bernard MT Condensed" pitchFamily="18" charset="0"/>
              </a:rPr>
              <a:t>Tyrese</a:t>
            </a:r>
            <a:r>
              <a:rPr lang="en-US" dirty="0" smtClean="0">
                <a:latin typeface="Bernard MT Condensed" pitchFamily="18" charset="0"/>
              </a:rPr>
              <a:t> Gibson, Chris "</a:t>
            </a:r>
            <a:r>
              <a:rPr lang="en-US" dirty="0" err="1" smtClean="0">
                <a:latin typeface="Bernard MT Condensed" pitchFamily="18" charset="0"/>
              </a:rPr>
              <a:t>Ludacris</a:t>
            </a:r>
            <a:r>
              <a:rPr lang="en-US" dirty="0" smtClean="0">
                <a:latin typeface="Bernard MT Condensed" pitchFamily="18" charset="0"/>
              </a:rPr>
              <a:t>" Bridges, Elsa </a:t>
            </a:r>
            <a:r>
              <a:rPr lang="en-US" dirty="0" err="1" smtClean="0">
                <a:latin typeface="Bernard MT Condensed" pitchFamily="18" charset="0"/>
              </a:rPr>
              <a:t>Pataky</a:t>
            </a:r>
            <a:r>
              <a:rPr lang="en-US" dirty="0" smtClean="0">
                <a:latin typeface="Bernard MT Condensed" pitchFamily="18" charset="0"/>
              </a:rPr>
              <a:t> </a:t>
            </a:r>
            <a:r>
              <a:rPr lang="en-US" dirty="0" smtClean="0">
                <a:latin typeface="Agency FB" pitchFamily="34" charset="0"/>
              </a:rPr>
              <a:t>and</a:t>
            </a:r>
            <a:r>
              <a:rPr lang="en-US" dirty="0" smtClean="0"/>
              <a:t> </a:t>
            </a:r>
            <a:r>
              <a:rPr lang="en-US" dirty="0" smtClean="0">
                <a:latin typeface="Bernard MT Condensed" pitchFamily="18" charset="0"/>
              </a:rPr>
              <a:t>Lucas Black</a:t>
            </a:r>
            <a:r>
              <a:rPr lang="en-US" dirty="0" smtClean="0"/>
              <a:t>. </a:t>
            </a:r>
            <a:r>
              <a:rPr lang="en-US" dirty="0" smtClean="0">
                <a:latin typeface="Agency FB" pitchFamily="34" charset="0"/>
              </a:rPr>
              <a:t>They are joined by international action stars new to the franchise including </a:t>
            </a:r>
            <a:r>
              <a:rPr lang="en-US" dirty="0" smtClean="0">
                <a:latin typeface="Bernard MT Condensed" pitchFamily="18" charset="0"/>
              </a:rPr>
              <a:t>Jason Statham, </a:t>
            </a:r>
            <a:r>
              <a:rPr lang="en-US" dirty="0" err="1" smtClean="0">
                <a:latin typeface="Bernard MT Condensed" pitchFamily="18" charset="0"/>
              </a:rPr>
              <a:t>Djimon</a:t>
            </a:r>
            <a:r>
              <a:rPr lang="en-US" dirty="0" smtClean="0">
                <a:latin typeface="Bernard MT Condensed" pitchFamily="18" charset="0"/>
              </a:rPr>
              <a:t> </a:t>
            </a:r>
            <a:r>
              <a:rPr lang="en-US" dirty="0" err="1" smtClean="0">
                <a:latin typeface="Bernard MT Condensed" pitchFamily="18" charset="0"/>
              </a:rPr>
              <a:t>Hounsou</a:t>
            </a:r>
            <a:r>
              <a:rPr lang="en-US" dirty="0" smtClean="0">
                <a:latin typeface="Bernard MT Condensed" pitchFamily="18" charset="0"/>
              </a:rPr>
              <a:t>, Tony </a:t>
            </a:r>
            <a:r>
              <a:rPr lang="en-US" dirty="0" err="1" smtClean="0">
                <a:latin typeface="Bernard MT Condensed" pitchFamily="18" charset="0"/>
              </a:rPr>
              <a:t>Jaa</a:t>
            </a:r>
            <a:r>
              <a:rPr lang="en-US" dirty="0" smtClean="0">
                <a:latin typeface="Bernard MT Condensed" pitchFamily="18" charset="0"/>
              </a:rPr>
              <a:t>, Ronda </a:t>
            </a:r>
            <a:r>
              <a:rPr lang="en-US" dirty="0" err="1" smtClean="0">
                <a:latin typeface="Bernard MT Condensed" pitchFamily="18" charset="0"/>
              </a:rPr>
              <a:t>Rousey</a:t>
            </a:r>
            <a:r>
              <a:rPr lang="en-US" dirty="0" smtClean="0">
                <a:latin typeface="Bernard MT Condensed" pitchFamily="18" charset="0"/>
              </a:rPr>
              <a:t> </a:t>
            </a:r>
            <a:r>
              <a:rPr lang="en-US" dirty="0" smtClean="0">
                <a:latin typeface="Agency FB" pitchFamily="34" charset="0"/>
              </a:rPr>
              <a:t>and</a:t>
            </a:r>
            <a:r>
              <a:rPr lang="en-US" dirty="0" smtClean="0"/>
              <a:t> </a:t>
            </a:r>
            <a:r>
              <a:rPr lang="en-US" dirty="0" smtClean="0">
                <a:latin typeface="Bernard MT Condensed" pitchFamily="18" charset="0"/>
              </a:rPr>
              <a:t>Kurt Russell</a:t>
            </a:r>
            <a:r>
              <a:rPr lang="en-US" dirty="0" smtClean="0"/>
              <a:t>.</a:t>
            </a:r>
            <a:endParaRPr lang="el-GR" dirty="0"/>
          </a:p>
        </p:txBody>
      </p:sp>
    </p:spTree>
  </p:cSld>
  <p:clrMapOvr>
    <a:masterClrMapping/>
  </p:clrMapOvr>
  <p:transition spd="slow" advClick="0" advTm="15000">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pic>
        <p:nvPicPr>
          <p:cNvPr id="5" name="4 - Θέση περιεχομένου" descr="THE-THEORY-OF-EVERYTHING-MOVIE-BANNER.jpg"/>
          <p:cNvPicPr>
            <a:picLocks noGrp="1" noChangeAspect="1"/>
          </p:cNvPicPr>
          <p:nvPr>
            <p:ph idx="1"/>
          </p:nvPr>
        </p:nvPicPr>
        <p:blipFill>
          <a:blip r:embed="rId2" cstate="print"/>
          <a:stretch>
            <a:fillRect/>
          </a:stretch>
        </p:blipFill>
        <p:spPr>
          <a:xfrm>
            <a:off x="0" y="1"/>
            <a:ext cx="9144000" cy="6857999"/>
          </a:xfrm>
        </p:spPr>
      </p:pic>
    </p:spTree>
  </p:cSld>
  <p:clrMapOvr>
    <a:masterClrMapping/>
  </p:clrMapOvr>
  <p:transition spd="slow" advClick="0" advTm="5000">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αρχείο λήψης.jpg"/>
          <p:cNvPicPr>
            <a:picLocks noGrp="1" noChangeAspect="1"/>
          </p:cNvPicPr>
          <p:nvPr>
            <p:ph idx="4294967295"/>
          </p:nvPr>
        </p:nvPicPr>
        <p:blipFill>
          <a:blip r:embed="rId2" cstate="print"/>
          <a:stretch>
            <a:fillRect/>
          </a:stretch>
        </p:blipFill>
        <p:spPr>
          <a:xfrm rot="1340750">
            <a:off x="5748338" y="2259013"/>
            <a:ext cx="3395662" cy="2325687"/>
          </a:xfrm>
        </p:spPr>
      </p:pic>
      <p:pic>
        <p:nvPicPr>
          <p:cNvPr id="5" name="4 - Εικόνα" descr="αρχείο λήψης (1).jpg"/>
          <p:cNvPicPr>
            <a:picLocks noChangeAspect="1"/>
          </p:cNvPicPr>
          <p:nvPr/>
        </p:nvPicPr>
        <p:blipFill>
          <a:blip r:embed="rId3" cstate="print"/>
          <a:stretch>
            <a:fillRect/>
          </a:stretch>
        </p:blipFill>
        <p:spPr>
          <a:xfrm rot="20578094">
            <a:off x="5454470" y="377313"/>
            <a:ext cx="2880615" cy="2031850"/>
          </a:xfrm>
          <a:prstGeom prst="rect">
            <a:avLst/>
          </a:prstGeom>
        </p:spPr>
      </p:pic>
      <p:sp>
        <p:nvSpPr>
          <p:cNvPr id="6" name="5 - TextBox"/>
          <p:cNvSpPr txBox="1"/>
          <p:nvPr/>
        </p:nvSpPr>
        <p:spPr>
          <a:xfrm>
            <a:off x="5508104" y="2348880"/>
            <a:ext cx="3384376" cy="369332"/>
          </a:xfrm>
          <a:prstGeom prst="rect">
            <a:avLst/>
          </a:prstGeom>
          <a:noFill/>
        </p:spPr>
        <p:txBody>
          <a:bodyPr wrap="square" rtlCol="0">
            <a:spAutoFit/>
          </a:bodyPr>
          <a:lstStyle/>
          <a:p>
            <a:endParaRPr lang="el-GR" dirty="0"/>
          </a:p>
        </p:txBody>
      </p:sp>
      <p:sp>
        <p:nvSpPr>
          <p:cNvPr id="7" name="6 - TextBox"/>
          <p:cNvSpPr txBox="1"/>
          <p:nvPr/>
        </p:nvSpPr>
        <p:spPr>
          <a:xfrm rot="21375054">
            <a:off x="187650" y="357337"/>
            <a:ext cx="5184576" cy="6186309"/>
          </a:xfrm>
          <a:prstGeom prst="rect">
            <a:avLst/>
          </a:prstGeom>
          <a:noFill/>
        </p:spPr>
        <p:txBody>
          <a:bodyPr wrap="square" rtlCol="0">
            <a:spAutoFit/>
          </a:bodyPr>
          <a:lstStyle/>
          <a:p>
            <a:r>
              <a:rPr lang="en-US" dirty="0">
                <a:latin typeface="Copperplate Gothic Light" pitchFamily="34" charset="0"/>
              </a:rPr>
              <a:t>Starring </a:t>
            </a:r>
            <a:r>
              <a:rPr lang="en-US" dirty="0">
                <a:latin typeface="Blackadder ITC" pitchFamily="82" charset="0"/>
              </a:rPr>
              <a:t>Eddie </a:t>
            </a:r>
            <a:r>
              <a:rPr lang="en-US" dirty="0" err="1">
                <a:latin typeface="Blackadder ITC" pitchFamily="82" charset="0"/>
              </a:rPr>
              <a:t>Redmayne</a:t>
            </a:r>
            <a:r>
              <a:rPr lang="en-US" dirty="0">
                <a:latin typeface="Blackadder ITC" pitchFamily="82" charset="0"/>
              </a:rPr>
              <a:t> </a:t>
            </a:r>
            <a:r>
              <a:rPr lang="en-US" dirty="0" smtClean="0">
                <a:latin typeface="Copperplate Gothic Light" pitchFamily="34" charset="0"/>
              </a:rPr>
              <a:t>and</a:t>
            </a:r>
            <a:r>
              <a:rPr lang="en-US" dirty="0" smtClean="0"/>
              <a:t> </a:t>
            </a:r>
            <a:r>
              <a:rPr lang="en-US" dirty="0">
                <a:latin typeface="Blackadder ITC" pitchFamily="82" charset="0"/>
              </a:rPr>
              <a:t>Felicity </a:t>
            </a:r>
            <a:r>
              <a:rPr lang="en-US" dirty="0" smtClean="0">
                <a:latin typeface="Blackadder ITC" pitchFamily="82" charset="0"/>
              </a:rPr>
              <a:t>Jones</a:t>
            </a:r>
            <a:r>
              <a:rPr lang="en-US" dirty="0" smtClean="0"/>
              <a:t>, </a:t>
            </a:r>
            <a:r>
              <a:rPr lang="en-US" dirty="0">
                <a:latin typeface="Copperplate Gothic Light" pitchFamily="34" charset="0"/>
              </a:rPr>
              <a:t>this is the extraordinary story of one of the world's greatest living minds, the renowned astrophysicist Stephen Hawking, who falls deeply in love with fellow Cambridge student Jane Wilde. Once a healthy, active young man, Hawking received an earth-shattering diagnosis at 21 years of age. With Jane fighting tirelessly by his side, Stephen embarks on his most ambitious scientific work, studying the very thing he now has precious little of - time. Together, they defy impossible odds, breaking new ground in medicine and science, and achieving more than they could ever have dreamed. The film is based on the memoir Travelling to Infinity: My Life with Stephen, by Jane Hawking, and is directed by Academy Award winner</a:t>
            </a:r>
            <a:r>
              <a:rPr lang="en-US" dirty="0"/>
              <a:t> </a:t>
            </a:r>
            <a:r>
              <a:rPr lang="en-US" dirty="0">
                <a:latin typeface="Blackadder ITC" pitchFamily="82" charset="0"/>
              </a:rPr>
              <a:t>James </a:t>
            </a:r>
            <a:r>
              <a:rPr lang="en-US" dirty="0" smtClean="0">
                <a:latin typeface="Blackadder ITC" pitchFamily="82" charset="0"/>
              </a:rPr>
              <a:t>Marsh. </a:t>
            </a:r>
            <a:r>
              <a:rPr lang="en-US" dirty="0" smtClean="0">
                <a:latin typeface="Bauhaus 93" pitchFamily="82" charset="0"/>
              </a:rPr>
              <a:t>WE  can ensure you that you are going to love this film no matter of your age!!</a:t>
            </a:r>
            <a:endParaRPr lang="el-GR" dirty="0"/>
          </a:p>
        </p:txBody>
      </p:sp>
      <p:pic>
        <p:nvPicPr>
          <p:cNvPr id="9" name="8 - Εικόνα" descr="images (1).jpg"/>
          <p:cNvPicPr>
            <a:picLocks noChangeAspect="1"/>
          </p:cNvPicPr>
          <p:nvPr/>
        </p:nvPicPr>
        <p:blipFill>
          <a:blip r:embed="rId4" cstate="print"/>
          <a:stretch>
            <a:fillRect/>
          </a:stretch>
        </p:blipFill>
        <p:spPr>
          <a:xfrm rot="1005779">
            <a:off x="5521941" y="4695354"/>
            <a:ext cx="2673551" cy="1847850"/>
          </a:xfrm>
          <a:prstGeom prst="rect">
            <a:avLst/>
          </a:prstGeom>
        </p:spPr>
      </p:pic>
    </p:spTree>
  </p:cSld>
  <p:clrMapOvr>
    <a:masterClrMapping/>
  </p:clrMapOvr>
  <p:transition spd="slow" advClick="0" advTm="20000">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pPr>
              <a:buNone/>
            </a:pPr>
            <a:r>
              <a:rPr lang="en-US" dirty="0" smtClean="0">
                <a:latin typeface="Bauhaus 93" pitchFamily="82" charset="0"/>
              </a:rPr>
              <a:t>Alex Garland</a:t>
            </a:r>
            <a:r>
              <a:rPr lang="en-US" dirty="0" smtClean="0"/>
              <a:t>, </a:t>
            </a:r>
            <a:r>
              <a:rPr lang="en-US" dirty="0" smtClean="0">
                <a:latin typeface="Agency FB" pitchFamily="34" charset="0"/>
              </a:rPr>
              <a:t>writer of 28 Days Later and Sunshine, makes his directorial debut with the stylish and cerebral thriller, </a:t>
            </a:r>
            <a:r>
              <a:rPr lang="en-US" sz="3500" b="1" dirty="0" smtClean="0">
                <a:latin typeface="Agency FB" pitchFamily="34" charset="0"/>
              </a:rPr>
              <a:t>EX MACHINA</a:t>
            </a:r>
            <a:r>
              <a:rPr lang="en-US" dirty="0" smtClean="0">
                <a:latin typeface="Agency FB" pitchFamily="34" charset="0"/>
              </a:rPr>
              <a:t>. Caleb Smith </a:t>
            </a:r>
            <a:r>
              <a:rPr lang="en-US" dirty="0" smtClean="0"/>
              <a:t>(</a:t>
            </a:r>
            <a:r>
              <a:rPr lang="en-US" dirty="0" err="1" smtClean="0">
                <a:latin typeface="Bauhaus 93" pitchFamily="82" charset="0"/>
              </a:rPr>
              <a:t>Domhnall</a:t>
            </a:r>
            <a:r>
              <a:rPr lang="en-US" dirty="0" smtClean="0">
                <a:latin typeface="Bauhaus 93" pitchFamily="82" charset="0"/>
              </a:rPr>
              <a:t> Gleeson</a:t>
            </a:r>
            <a:r>
              <a:rPr lang="en-US" dirty="0" smtClean="0"/>
              <a:t>), </a:t>
            </a:r>
            <a:r>
              <a:rPr lang="en-US" dirty="0" smtClean="0">
                <a:latin typeface="Agency FB" pitchFamily="34" charset="0"/>
              </a:rPr>
              <a:t>a programmer at an internet-search giant, wins a competition to spend a week at the private mountain estate of the company's brilliant and reclusive CEO, Nathan Bateman</a:t>
            </a:r>
            <a:r>
              <a:rPr lang="en-US" dirty="0" smtClean="0"/>
              <a:t> (</a:t>
            </a:r>
            <a:r>
              <a:rPr lang="en-US" dirty="0" smtClean="0">
                <a:latin typeface="Bauhaus 93" pitchFamily="82" charset="0"/>
              </a:rPr>
              <a:t>Oscar Isaac</a:t>
            </a:r>
            <a:r>
              <a:rPr lang="en-US" dirty="0" smtClean="0">
                <a:latin typeface="Agency FB" pitchFamily="34" charset="0"/>
              </a:rPr>
              <a:t>). Upon his arrival, Caleb learns that Nathan has chosen him to be the human component in a Turing Test-charging him with evaluating the capabilities, and ultimately the consciousness, of Nathan's latest experiment in artificial intelligence. That experiment is Ava </a:t>
            </a:r>
            <a:r>
              <a:rPr lang="en-US" dirty="0" smtClean="0"/>
              <a:t>(</a:t>
            </a:r>
            <a:r>
              <a:rPr lang="en-US" dirty="0" smtClean="0">
                <a:latin typeface="Bauhaus 93" pitchFamily="82" charset="0"/>
              </a:rPr>
              <a:t>Alicia </a:t>
            </a:r>
            <a:r>
              <a:rPr lang="en-US" dirty="0" err="1" smtClean="0">
                <a:latin typeface="Bauhaus 93" pitchFamily="82" charset="0"/>
              </a:rPr>
              <a:t>Vikander</a:t>
            </a:r>
            <a:r>
              <a:rPr lang="en-US" dirty="0" smtClean="0"/>
              <a:t>), </a:t>
            </a:r>
            <a:r>
              <a:rPr lang="en-US" dirty="0" smtClean="0">
                <a:latin typeface="Agency FB" pitchFamily="34" charset="0"/>
              </a:rPr>
              <a:t>a breathtaking A.I. whose emotional intelligence proves more sophisticated--and more deceptive--than the two men could have imagined. COMING SOON…</a:t>
            </a:r>
            <a:endParaRPr lang="el-GR" dirty="0"/>
          </a:p>
        </p:txBody>
      </p:sp>
      <p:pic>
        <p:nvPicPr>
          <p:cNvPr id="4" name="3 - Εικόνα" descr="images.jpg"/>
          <p:cNvPicPr>
            <a:picLocks noChangeAspect="1"/>
          </p:cNvPicPr>
          <p:nvPr/>
        </p:nvPicPr>
        <p:blipFill>
          <a:blip r:embed="rId2" cstate="print"/>
          <a:stretch>
            <a:fillRect/>
          </a:stretch>
        </p:blipFill>
        <p:spPr>
          <a:xfrm>
            <a:off x="0" y="0"/>
            <a:ext cx="9144000" cy="2219747"/>
          </a:xfrm>
          <a:prstGeom prst="rect">
            <a:avLst/>
          </a:prstGeom>
        </p:spPr>
      </p:pic>
    </p:spTree>
  </p:cSld>
  <p:clrMapOvr>
    <a:masterClrMapping/>
  </p:clrMapOvr>
  <p:transition spd="slow" advClick="0" advTm="20000">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rot="20671863">
            <a:off x="1158400" y="2114354"/>
            <a:ext cx="6579045" cy="1754326"/>
          </a:xfrm>
          <a:prstGeom prst="rect">
            <a:avLst/>
          </a:prstGeom>
          <a:noFill/>
        </p:spPr>
        <p:txBody>
          <a:bodyPr wrap="none" lIns="91440" tIns="45720" rIns="91440" bIns="45720">
            <a:spAutoFit/>
          </a:bodyPr>
          <a:lstStyle/>
          <a:p>
            <a:pPr algn="ctr"/>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Thank you,</a:t>
            </a:r>
          </a:p>
          <a:p>
            <a:pPr algn="ctr"/>
            <a:r>
              <a:rPr lang="en-US" sz="54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Antigoni</a:t>
            </a: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&amp; Helen!</a:t>
            </a:r>
            <a:endParaRPr lang="el-GR"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ransition spd="med">
    <p:pull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154</TotalTime>
  <Words>288</Words>
  <Application>Microsoft Office PowerPoint</Application>
  <PresentationFormat>Προβολή στην οθόνη (4:3)</PresentationFormat>
  <Paragraphs>13</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Αστικό</vt:lpstr>
      <vt:lpstr>Films &amp; Stars.</vt:lpstr>
      <vt:lpstr>Διαφάνεια 2</vt:lpstr>
      <vt:lpstr>Διαφάνεια 3</vt:lpstr>
      <vt:lpstr>Διαφάνεια 4</vt:lpstr>
      <vt:lpstr>Διαφάνεια 5</vt:lpstr>
      <vt:lpstr>Διαφάνεια 6</vt:lpstr>
      <vt:lpstr>Διαφάνεια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miss piggy</cp:lastModifiedBy>
  <cp:revision>12</cp:revision>
  <dcterms:created xsi:type="dcterms:W3CDTF">2015-04-22T13:18:05Z</dcterms:created>
  <dcterms:modified xsi:type="dcterms:W3CDTF">2015-04-26T10:37:18Z</dcterms:modified>
</cp:coreProperties>
</file>