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Libre Baskerville Italics" panose="020B0604020202020204" charset="0"/>
      <p:regular r:id="rId13"/>
    </p:embeddedFont>
    <p:embeddedFont>
      <p:font typeface="Libre Baskervill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34655" y="1852339"/>
            <a:ext cx="3093986" cy="52442"/>
          </a:xfrm>
          <a:prstGeom prst="rect">
            <a:avLst/>
          </a:prstGeom>
          <a:solidFill>
            <a:srgbClr val="1D1B1E"/>
          </a:solidFill>
        </p:spPr>
      </p:sp>
      <p:sp>
        <p:nvSpPr>
          <p:cNvPr id="3" name="TextBox 3"/>
          <p:cNvSpPr txBox="1"/>
          <p:nvPr/>
        </p:nvSpPr>
        <p:spPr>
          <a:xfrm>
            <a:off x="295905" y="2778854"/>
            <a:ext cx="7968331" cy="524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80"/>
              </a:lnSpc>
            </a:pPr>
            <a:r>
              <a:rPr lang="en-US" sz="8567" dirty="0" smtClean="0">
                <a:solidFill>
                  <a:srgbClr val="6C5336"/>
                </a:solidFill>
                <a:latin typeface="Libre Baskerville Italics"/>
              </a:rPr>
              <a:t>WOMEN ARTISTS BETWEEN 2 WARS</a:t>
            </a:r>
            <a:endParaRPr lang="en-US" sz="8567" dirty="0">
              <a:solidFill>
                <a:srgbClr val="6C5336"/>
              </a:solidFill>
              <a:latin typeface="Libre Baskerville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9775" y="8878802"/>
            <a:ext cx="714059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9"/>
              </a:lnSpc>
            </a:pPr>
            <a:r>
              <a:rPr lang="en-US" sz="2306" smtClean="0">
                <a:solidFill>
                  <a:srgbClr val="1D1B1E"/>
                </a:solidFill>
                <a:latin typeface="Libre Baskerville"/>
              </a:rPr>
              <a:t>Tea, </a:t>
            </a:r>
            <a:r>
              <a:rPr lang="en-US" sz="2306">
                <a:solidFill>
                  <a:srgbClr val="1D1B1E"/>
                </a:solidFill>
                <a:latin typeface="Libre Baskerville"/>
              </a:rPr>
              <a:t>8.a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9094" r="2771"/>
          <a:stretch>
            <a:fillRect/>
          </a:stretch>
        </p:blipFill>
        <p:spPr>
          <a:xfrm>
            <a:off x="8678106" y="2132097"/>
            <a:ext cx="9152015" cy="6022806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8314920"/>
            <a:ext cx="3735449" cy="52442"/>
          </a:xfrm>
          <a:prstGeom prst="rect">
            <a:avLst/>
          </a:prstGeom>
          <a:solidFill>
            <a:srgbClr val="1D1B1E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29398" y="4945931"/>
            <a:ext cx="12505384" cy="534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https://prezi.com/p/zlsg8fc9yhym/emancipacija-i-polozaj-zena-izmeu-dva-rata/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https://hr.eferrit.com/mary-cassatt/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https://www.biografija.org/slikarstvo/frida-kalo/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https://hr.odkurzacze.info/521-edith-piaf-biography-news-photo.html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https://enciklopedija.hr/Natuknica.aspx?ID=66348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https://www.biografija.org/knjizevnost/agata-kristi-agatha-christie/</a:t>
            </a:r>
          </a:p>
          <a:p>
            <a:pPr>
              <a:lnSpc>
                <a:spcPts val="3839"/>
              </a:lnSpc>
            </a:pPr>
            <a:r>
              <a:rPr lang="en-US" sz="3199" spc="-31">
                <a:solidFill>
                  <a:srgbClr val="6C5336"/>
                </a:solidFill>
                <a:latin typeface="Libre Baskerville"/>
              </a:rPr>
              <a:t>"TRAGOM PROŠLOSTI 8"- Krešimir Erdelja i Igor Stojaković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042361" y="3852681"/>
            <a:ext cx="7299832" cy="1290819"/>
            <a:chOff x="0" y="0"/>
            <a:chExt cx="9733110" cy="1721092"/>
          </a:xfrm>
        </p:grpSpPr>
        <p:sp>
          <p:nvSpPr>
            <p:cNvPr id="4" name="TextBox 4"/>
            <p:cNvSpPr txBox="1"/>
            <p:nvPr/>
          </p:nvSpPr>
          <p:spPr>
            <a:xfrm>
              <a:off x="1972728" y="-9525"/>
              <a:ext cx="7760382" cy="1192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2"/>
                </a:lnSpc>
              </a:pPr>
              <a:r>
                <a:rPr lang="en-US" sz="5868" spc="117" dirty="0" smtClean="0">
                  <a:solidFill>
                    <a:srgbClr val="6C5336"/>
                  </a:solidFill>
                  <a:latin typeface="Libre Baskerville Italics"/>
                </a:rPr>
                <a:t>LITERATUR</a:t>
              </a:r>
              <a:r>
                <a:rPr lang="hr-HR" sz="5868" spc="117" dirty="0" smtClean="0">
                  <a:solidFill>
                    <a:srgbClr val="6C5336"/>
                  </a:solidFill>
                  <a:latin typeface="Libre Baskerville Italics"/>
                </a:rPr>
                <a:t>E</a:t>
              </a:r>
              <a:endParaRPr lang="en-US" sz="5868" spc="117" dirty="0">
                <a:solidFill>
                  <a:srgbClr val="6C5336"/>
                </a:solidFill>
                <a:latin typeface="Libre Baskerville Italics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1638277"/>
              <a:ext cx="3933740" cy="82816"/>
            </a:xfrm>
            <a:prstGeom prst="rect">
              <a:avLst/>
            </a:prstGeom>
            <a:solidFill>
              <a:srgbClr val="1D1B1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0000"/>
          </a:blip>
          <a:srcRect t="35899" b="35899"/>
          <a:stretch>
            <a:fillRect/>
          </a:stretch>
        </p:blipFill>
        <p:spPr>
          <a:xfrm>
            <a:off x="-228829" y="-26092"/>
            <a:ext cx="18745658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5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185" r="185"/>
          <a:stretch>
            <a:fillRect/>
          </a:stretch>
        </p:blipFill>
        <p:spPr>
          <a:xfrm>
            <a:off x="571042" y="-200025"/>
            <a:ext cx="17907458" cy="106870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04722" y="4533826"/>
            <a:ext cx="7145847" cy="57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072338" y="3243047"/>
            <a:ext cx="9515561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2"/>
              </a:lnSpc>
            </a:pPr>
            <a:r>
              <a:rPr lang="en-US" sz="3728" dirty="0">
                <a:solidFill>
                  <a:srgbClr val="EFEBE0"/>
                </a:solidFill>
                <a:latin typeface="Libre Baskerville"/>
              </a:rPr>
              <a:t>1.EDITH PIAF</a:t>
            </a:r>
          </a:p>
          <a:p>
            <a:pPr algn="r">
              <a:lnSpc>
                <a:spcPts val="5592"/>
              </a:lnSpc>
            </a:pPr>
            <a:r>
              <a:rPr lang="en-US" sz="3728" dirty="0">
                <a:solidFill>
                  <a:srgbClr val="EFEBE0"/>
                </a:solidFill>
                <a:latin typeface="Libre Baskerville"/>
              </a:rPr>
              <a:t>2.VIRGINIA WOOLF</a:t>
            </a:r>
          </a:p>
          <a:p>
            <a:pPr algn="r">
              <a:lnSpc>
                <a:spcPts val="5592"/>
              </a:lnSpc>
            </a:pPr>
            <a:r>
              <a:rPr lang="en-US" sz="3728" dirty="0">
                <a:solidFill>
                  <a:srgbClr val="EFEBE0"/>
                </a:solidFill>
                <a:latin typeface="Libre Baskerville"/>
              </a:rPr>
              <a:t>3.AGHATA CHRISTIE</a:t>
            </a:r>
          </a:p>
          <a:p>
            <a:pPr algn="r">
              <a:lnSpc>
                <a:spcPts val="5592"/>
              </a:lnSpc>
            </a:pPr>
            <a:r>
              <a:rPr lang="en-US" sz="3728" dirty="0">
                <a:solidFill>
                  <a:srgbClr val="EFEBE0"/>
                </a:solidFill>
                <a:latin typeface="Libre Baskerville"/>
              </a:rPr>
              <a:t>4.FRIDA KAHLO</a:t>
            </a:r>
          </a:p>
          <a:p>
            <a:pPr algn="r">
              <a:lnSpc>
                <a:spcPts val="5592"/>
              </a:lnSpc>
            </a:pPr>
            <a:r>
              <a:rPr lang="en-US" sz="3728" dirty="0">
                <a:solidFill>
                  <a:srgbClr val="EFEBE0"/>
                </a:solidFill>
                <a:latin typeface="Libre Baskerville"/>
              </a:rPr>
              <a:t>5.MARRY CASSATTO</a:t>
            </a:r>
          </a:p>
          <a:p>
            <a:pPr algn="r">
              <a:lnSpc>
                <a:spcPts val="5592"/>
              </a:lnSpc>
            </a:pPr>
            <a:r>
              <a:rPr lang="en-US" sz="3728" dirty="0" smtClean="0">
                <a:solidFill>
                  <a:srgbClr val="EFEBE0"/>
                </a:solidFill>
                <a:latin typeface="Libre Baskerville"/>
              </a:rPr>
              <a:t>6.</a:t>
            </a:r>
            <a:r>
              <a:rPr lang="hr-HR" sz="3728" dirty="0" smtClean="0">
                <a:solidFill>
                  <a:srgbClr val="EFEBE0"/>
                </a:solidFill>
                <a:latin typeface="Libre Baskerville"/>
              </a:rPr>
              <a:t>CONCLUSION</a:t>
            </a:r>
            <a:endParaRPr lang="en-US" sz="3728" dirty="0">
              <a:solidFill>
                <a:srgbClr val="EFEBE0"/>
              </a:solidFill>
              <a:latin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042" y="8512894"/>
            <a:ext cx="81153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144" dirty="0" smtClean="0">
                <a:solidFill>
                  <a:srgbClr val="EFEBE0"/>
                </a:solidFill>
                <a:latin typeface="Libre Baskerville Italics"/>
              </a:rPr>
              <a:t>CONTENT:</a:t>
            </a:r>
            <a:endParaRPr lang="en-US" sz="7200" spc="144" dirty="0">
              <a:solidFill>
                <a:srgbClr val="EFEBE0"/>
              </a:solidFill>
              <a:latin typeface="Libre Baskerville Italics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781050" y="9601200"/>
            <a:ext cx="3619500" cy="76200"/>
          </a:xfrm>
          <a:prstGeom prst="rect">
            <a:avLst/>
          </a:prstGeom>
          <a:solidFill>
            <a:srgbClr val="EFEBE0"/>
          </a:solidFill>
        </p:spPr>
      </p:sp>
      <p:sp>
        <p:nvSpPr>
          <p:cNvPr id="7" name="AutoShape 7"/>
          <p:cNvSpPr/>
          <p:nvPr/>
        </p:nvSpPr>
        <p:spPr>
          <a:xfrm>
            <a:off x="16068675" y="1752600"/>
            <a:ext cx="2381250" cy="76200"/>
          </a:xfrm>
          <a:prstGeom prst="rect">
            <a:avLst/>
          </a:prstGeom>
          <a:solidFill>
            <a:srgbClr val="EFEBE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t="5254" b="5254"/>
          <a:stretch>
            <a:fillRect/>
          </a:stretch>
        </p:blipFill>
        <p:spPr>
          <a:xfrm>
            <a:off x="-190500" y="-200025"/>
            <a:ext cx="17907458" cy="106870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781050" y="1143000"/>
            <a:ext cx="3619500" cy="76200"/>
          </a:xfrm>
          <a:prstGeom prst="rect">
            <a:avLst/>
          </a:prstGeom>
          <a:solidFill>
            <a:srgbClr val="EFEBE0"/>
          </a:solidFill>
        </p:spPr>
      </p:sp>
      <p:sp>
        <p:nvSpPr>
          <p:cNvPr id="4" name="TextBox 4"/>
          <p:cNvSpPr txBox="1"/>
          <p:nvPr/>
        </p:nvSpPr>
        <p:spPr>
          <a:xfrm>
            <a:off x="661306" y="1964773"/>
            <a:ext cx="12859150" cy="114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200" dirty="0" smtClean="0">
                <a:solidFill>
                  <a:srgbClr val="EFEBE0"/>
                </a:solidFill>
                <a:latin typeface="Libre Baskerville Italics"/>
              </a:rPr>
              <a:t>KEYWORDS:</a:t>
            </a:r>
            <a:endParaRPr lang="en-US" sz="7200" dirty="0">
              <a:solidFill>
                <a:srgbClr val="EFEBE0"/>
              </a:solidFill>
              <a:latin typeface="Libre Baskerville Itali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5240000" y="8359378"/>
            <a:ext cx="3619500" cy="76200"/>
          </a:xfrm>
          <a:prstGeom prst="rect">
            <a:avLst/>
          </a:prstGeom>
          <a:solidFill>
            <a:srgbClr val="EFEBE0"/>
          </a:solidFill>
        </p:spPr>
      </p:sp>
      <p:sp>
        <p:nvSpPr>
          <p:cNvPr id="6" name="TextBox 6"/>
          <p:cNvSpPr txBox="1"/>
          <p:nvPr/>
        </p:nvSpPr>
        <p:spPr>
          <a:xfrm>
            <a:off x="661306" y="3394318"/>
            <a:ext cx="6019750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women in art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French chanson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modern literature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  feminist literary and cultural critique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the queen of crime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realism, cubism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and surrealism</a:t>
            </a:r>
          </a:p>
          <a:p>
            <a:pPr algn="r">
              <a:lnSpc>
                <a:spcPts val="3839"/>
              </a:lnSpc>
            </a:pPr>
            <a:r>
              <a:rPr lang="en-US" sz="3199" spc="31" dirty="0" smtClean="0">
                <a:solidFill>
                  <a:srgbClr val="EFEBE0"/>
                </a:solidFill>
                <a:latin typeface="Libre Baskerville"/>
              </a:rPr>
              <a:t>impressionism</a:t>
            </a:r>
            <a:endParaRPr lang="en-US" sz="3199" spc="31" dirty="0">
              <a:solidFill>
                <a:srgbClr val="EFEBE0"/>
              </a:solidFill>
              <a:latin typeface="Libre Baskerville"/>
            </a:endParaRPr>
          </a:p>
          <a:p>
            <a:pPr algn="r">
              <a:lnSpc>
                <a:spcPts val="3839"/>
              </a:lnSpc>
            </a:pPr>
            <a:endParaRPr lang="en-US" sz="3199" spc="31" dirty="0">
              <a:solidFill>
                <a:srgbClr val="EFEBE0"/>
              </a:solidFill>
              <a:latin typeface="Libre Baskerville"/>
            </a:endParaRPr>
          </a:p>
          <a:p>
            <a:pPr algn="r">
              <a:lnSpc>
                <a:spcPts val="3839"/>
              </a:lnSpc>
            </a:pPr>
            <a:endParaRPr lang="en-US" sz="3199" spc="31" dirty="0">
              <a:solidFill>
                <a:srgbClr val="EFEBE0"/>
              </a:solidFill>
              <a:latin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1050" y="8169994"/>
            <a:ext cx="8479672" cy="1507406"/>
            <a:chOff x="0" y="0"/>
            <a:chExt cx="11306229" cy="2009874"/>
          </a:xfrm>
        </p:grpSpPr>
        <p:sp>
          <p:nvSpPr>
            <p:cNvPr id="3" name="TextBox 3"/>
            <p:cNvSpPr txBox="1"/>
            <p:nvPr/>
          </p:nvSpPr>
          <p:spPr>
            <a:xfrm>
              <a:off x="2413000" y="0"/>
              <a:ext cx="8893229" cy="1451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7200" spc="144">
                  <a:solidFill>
                    <a:srgbClr val="6C5336"/>
                  </a:solidFill>
                  <a:latin typeface="Libre Baskerville Italics"/>
                </a:rPr>
                <a:t>EDITH PIAF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908274"/>
              <a:ext cx="4826000" cy="101600"/>
            </a:xfrm>
            <a:prstGeom prst="rect">
              <a:avLst/>
            </a:prstGeom>
            <a:solidFill>
              <a:srgbClr val="1D1B1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6144875" y="1028700"/>
            <a:ext cx="2381250" cy="76200"/>
          </a:xfrm>
          <a:prstGeom prst="rect">
            <a:avLst/>
          </a:prstGeom>
          <a:solidFill>
            <a:srgbClr val="1D1B1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5767"/>
            <a:ext cx="5418711" cy="73598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14742" y="482269"/>
            <a:ext cx="9146097" cy="4806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born December 19, 1915, in Paris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died October 10, 1963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  At the age of 15, she began as a street singer - in 1937 she sang on Parisian stages and became a famous name in French chanson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  She wrote memoirs "At the Ball of Chance" and "My Life"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because of her height of only 142 centimeters, her stage name was La </a:t>
            </a:r>
            <a:r>
              <a:rPr lang="en-US" sz="2799" dirty="0" err="1" smtClean="0">
                <a:solidFill>
                  <a:srgbClr val="1D1B1E"/>
                </a:solidFill>
                <a:latin typeface="Libre Baskerville"/>
              </a:rPr>
              <a:t>Mome</a:t>
            </a: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 Piaf or Sparrow</a:t>
            </a:r>
            <a:endParaRPr lang="en-US" sz="2799" dirty="0">
              <a:solidFill>
                <a:srgbClr val="1D1B1E"/>
              </a:solidFill>
              <a:latin typeface="Libre Baskerville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58683" y="5257683"/>
            <a:ext cx="5029317" cy="502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</a:blip>
          <a:srcRect t="537" r="8035" b="11423"/>
          <a:stretch>
            <a:fillRect/>
          </a:stretch>
        </p:blipFill>
        <p:spPr>
          <a:xfrm>
            <a:off x="0" y="-539320"/>
            <a:ext cx="6887168" cy="8457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80000"/>
          </a:blip>
          <a:srcRect l="5926" r="12365" b="28896"/>
          <a:stretch>
            <a:fillRect/>
          </a:stretch>
        </p:blipFill>
        <p:spPr>
          <a:xfrm>
            <a:off x="13211879" y="5072062"/>
            <a:ext cx="5290512" cy="580932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724822" y="9966110"/>
            <a:ext cx="2381250" cy="76200"/>
          </a:xfrm>
          <a:prstGeom prst="rect">
            <a:avLst/>
          </a:prstGeom>
          <a:solidFill>
            <a:srgbClr val="1D1B1E"/>
          </a:solidFill>
        </p:spPr>
      </p:sp>
      <p:sp>
        <p:nvSpPr>
          <p:cNvPr id="5" name="TextBox 5"/>
          <p:cNvSpPr txBox="1"/>
          <p:nvPr/>
        </p:nvSpPr>
        <p:spPr>
          <a:xfrm>
            <a:off x="8287373" y="0"/>
            <a:ext cx="6669922" cy="217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spc="144">
                <a:solidFill>
                  <a:srgbClr val="6C5336"/>
                </a:solidFill>
                <a:latin typeface="Libre Baskerville Italics"/>
              </a:rPr>
              <a:t>VIRGINIA WOOLF</a:t>
            </a:r>
          </a:p>
        </p:txBody>
      </p:sp>
      <p:sp>
        <p:nvSpPr>
          <p:cNvPr id="6" name="AutoShape 6"/>
          <p:cNvSpPr/>
          <p:nvPr/>
        </p:nvSpPr>
        <p:spPr>
          <a:xfrm>
            <a:off x="6477623" y="2100411"/>
            <a:ext cx="3619500" cy="76200"/>
          </a:xfrm>
          <a:prstGeom prst="rect">
            <a:avLst/>
          </a:prstGeom>
          <a:solidFill>
            <a:srgbClr val="1D1B1E"/>
          </a:solidFill>
        </p:spPr>
      </p:sp>
      <p:sp>
        <p:nvSpPr>
          <p:cNvPr id="7" name="TextBox 7"/>
          <p:cNvSpPr txBox="1"/>
          <p:nvPr/>
        </p:nvSpPr>
        <p:spPr>
          <a:xfrm>
            <a:off x="6929422" y="2285980"/>
            <a:ext cx="6357982" cy="588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born 25. I. 1882 - near </a:t>
            </a:r>
            <a:r>
              <a:rPr lang="en-US" sz="2800" dirty="0" err="1" smtClean="0">
                <a:solidFill>
                  <a:srgbClr val="1D1B1E"/>
                </a:solidFill>
                <a:latin typeface="Libre Baskerville"/>
              </a:rPr>
              <a:t>Rodmell</a:t>
            </a:r>
            <a:r>
              <a:rPr lang="hr-HR" sz="2800" dirty="0" smtClean="0">
                <a:solidFill>
                  <a:srgbClr val="1D1B1E"/>
                </a:solidFill>
                <a:latin typeface="Libre Baskerville"/>
              </a:rPr>
              <a:t> </a:t>
            </a: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in Sussex</a:t>
            </a:r>
          </a:p>
          <a:p>
            <a:pPr>
              <a:lnSpc>
                <a:spcPts val="4199"/>
              </a:lnSpc>
            </a:pP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died March 28, 1941</a:t>
            </a:r>
          </a:p>
          <a:p>
            <a:pPr>
              <a:lnSpc>
                <a:spcPts val="4199"/>
              </a:lnSpc>
            </a:pP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Mrs. Dalloway’s novels, Towards the Lighthouse and The Waves are top </a:t>
            </a:r>
            <a:r>
              <a:rPr lang="en-US" sz="2800" dirty="0" err="1" smtClean="0">
                <a:solidFill>
                  <a:srgbClr val="1D1B1E"/>
                </a:solidFill>
                <a:latin typeface="Libre Baskerville"/>
              </a:rPr>
              <a:t>chievements</a:t>
            </a: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 of modern and modernist literature</a:t>
            </a:r>
          </a:p>
          <a:p>
            <a:pPr>
              <a:lnSpc>
                <a:spcPts val="4199"/>
              </a:lnSpc>
            </a:pP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essays Own Room and Three Guineas are fundamental works of feminist literary and cultural criticism</a:t>
            </a:r>
            <a:endParaRPr lang="en-US" sz="2800" dirty="0">
              <a:solidFill>
                <a:srgbClr val="1D1B1E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2571832" y="8072458"/>
            <a:ext cx="9283401" cy="57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80"/>
              </a:lnSpc>
            </a:pPr>
            <a:r>
              <a:rPr lang="en-US" sz="3600" spc="179" dirty="0" smtClean="0">
                <a:solidFill>
                  <a:srgbClr val="6C5336"/>
                </a:solidFill>
                <a:latin typeface="Libre Baskerville Italics"/>
              </a:rPr>
              <a:t>ONE OF HER QUOTES:</a:t>
            </a:r>
            <a:endParaRPr lang="en-US" sz="3600" spc="179" dirty="0">
              <a:solidFill>
                <a:srgbClr val="6C5336"/>
              </a:solidFill>
              <a:latin typeface="Libre Baskerville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8671173"/>
            <a:ext cx="989085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 smtClean="0">
                <a:solidFill>
                  <a:srgbClr val="1D1B1E"/>
                </a:solidFill>
                <a:latin typeface="Libre Baskerville"/>
              </a:rPr>
              <a:t>" As long as you write what you want to write, that’s the only thing that matters; whether it will matter for centuries or just for hours, no one can say. “</a:t>
            </a:r>
            <a:endParaRPr lang="en-US" sz="2800" dirty="0">
              <a:solidFill>
                <a:srgbClr val="1D1B1E"/>
              </a:solidFill>
              <a:latin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9243" y="4093227"/>
            <a:ext cx="8433360" cy="319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born September 15, 1890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died January 12, 1976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writer of crime and love novels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She was also called the "queen of crime" - the Agatha Award - the Award for a crime novel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best-selling author alongside </a:t>
            </a:r>
            <a:r>
              <a:rPr lang="en-US" sz="2799" dirty="0" err="1" smtClean="0">
                <a:solidFill>
                  <a:srgbClr val="1D1B1E"/>
                </a:solidFill>
                <a:latin typeface="Libre Baskerville"/>
              </a:rPr>
              <a:t>Shakespear</a:t>
            </a:r>
            <a:r>
              <a:rPr lang="hr-HR" sz="2799" dirty="0" smtClean="0">
                <a:solidFill>
                  <a:srgbClr val="1D1B1E"/>
                </a:solidFill>
                <a:latin typeface="Libre Baskerville"/>
              </a:rPr>
              <a:t>e</a:t>
            </a:r>
            <a:endParaRPr lang="en-US" sz="2799" dirty="0">
              <a:solidFill>
                <a:srgbClr val="1D1B1E"/>
              </a:solidFill>
              <a:latin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31045" y="587057"/>
            <a:ext cx="6184147" cy="217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spc="144">
                <a:solidFill>
                  <a:srgbClr val="6C5336"/>
                </a:solidFill>
                <a:latin typeface="Libre Baskerville Italics"/>
              </a:rPr>
              <a:t>AGHATA CHRISTIE</a:t>
            </a:r>
          </a:p>
        </p:txBody>
      </p:sp>
      <p:sp>
        <p:nvSpPr>
          <p:cNvPr id="4" name="AutoShape 4"/>
          <p:cNvSpPr/>
          <p:nvPr/>
        </p:nvSpPr>
        <p:spPr>
          <a:xfrm>
            <a:off x="-426909" y="2944063"/>
            <a:ext cx="6019046" cy="52031"/>
          </a:xfrm>
          <a:prstGeom prst="rect">
            <a:avLst/>
          </a:prstGeom>
          <a:solidFill>
            <a:srgbClr val="1D1B1E"/>
          </a:solidFill>
        </p:spPr>
      </p:sp>
      <p:sp>
        <p:nvSpPr>
          <p:cNvPr id="5" name="AutoShape 5"/>
          <p:cNvSpPr/>
          <p:nvPr/>
        </p:nvSpPr>
        <p:spPr>
          <a:xfrm>
            <a:off x="14168045" y="9899763"/>
            <a:ext cx="4733280" cy="9525"/>
          </a:xfrm>
          <a:prstGeom prst="rect">
            <a:avLst/>
          </a:prstGeom>
          <a:solidFill>
            <a:srgbClr val="1D1B1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397545"/>
            <a:ext cx="4809243" cy="55022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5890" b="5890"/>
          <a:stretch>
            <a:fillRect/>
          </a:stretch>
        </p:blipFill>
        <p:spPr>
          <a:xfrm>
            <a:off x="14168045" y="0"/>
            <a:ext cx="4419581" cy="552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00800" y="-342900"/>
            <a:ext cx="12361322" cy="10972800"/>
          </a:xfrm>
          <a:prstGeom prst="rect">
            <a:avLst/>
          </a:prstGeom>
          <a:solidFill>
            <a:srgbClr val="6C533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0000"/>
          </a:blip>
          <a:srcRect l="4249" r="4249"/>
          <a:stretch>
            <a:fillRect/>
          </a:stretch>
        </p:blipFill>
        <p:spPr>
          <a:xfrm>
            <a:off x="-267158" y="-219075"/>
            <a:ext cx="6667958" cy="1072515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878127" y="1904496"/>
            <a:ext cx="2381250" cy="76200"/>
          </a:xfrm>
          <a:prstGeom prst="rect">
            <a:avLst/>
          </a:prstGeom>
          <a:solidFill>
            <a:srgbClr val="EFEBE0"/>
          </a:solidFill>
        </p:spPr>
      </p:sp>
      <p:sp>
        <p:nvSpPr>
          <p:cNvPr id="5" name="AutoShape 5"/>
          <p:cNvSpPr/>
          <p:nvPr/>
        </p:nvSpPr>
        <p:spPr>
          <a:xfrm>
            <a:off x="16068675" y="9258300"/>
            <a:ext cx="2381250" cy="76200"/>
          </a:xfrm>
          <a:prstGeom prst="rect">
            <a:avLst/>
          </a:prstGeom>
          <a:solidFill>
            <a:srgbClr val="EFEBE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4908" b="4908"/>
          <a:stretch>
            <a:fillRect/>
          </a:stretch>
        </p:blipFill>
        <p:spPr>
          <a:xfrm>
            <a:off x="6400800" y="5453451"/>
            <a:ext cx="11887200" cy="53601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22578" y="2185552"/>
            <a:ext cx="9146097" cy="319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EFEBE0"/>
                </a:solidFill>
                <a:latin typeface="Libre Baskerville"/>
              </a:rPr>
              <a:t>born July 6, 1907, in Mexico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EFEBE0"/>
                </a:solidFill>
                <a:latin typeface="Libre Baskerville"/>
              </a:rPr>
              <a:t>died July 13, 1954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EFEBE0"/>
                </a:solidFill>
                <a:latin typeface="Libre Baskerville"/>
              </a:rPr>
              <a:t>Mexican painter of realism, cubism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EFEBE0"/>
                </a:solidFill>
                <a:latin typeface="Libre Baskerville"/>
              </a:rPr>
              <a:t>and surrealism</a:t>
            </a:r>
          </a:p>
          <a:p>
            <a:pPr algn="r">
              <a:lnSpc>
                <a:spcPts val="4199"/>
              </a:lnSpc>
            </a:pPr>
            <a:r>
              <a:rPr lang="en-US" sz="2799" dirty="0" smtClean="0">
                <a:solidFill>
                  <a:srgbClr val="EFEBE0"/>
                </a:solidFill>
                <a:latin typeface="Libre Baskerville"/>
              </a:rPr>
              <a:t>1939 held an exhibition in Paris — the exhibition was praised by Picasso and Kandinsky</a:t>
            </a:r>
            <a:endParaRPr lang="en-US" sz="2799" dirty="0">
              <a:solidFill>
                <a:srgbClr val="EFEBE0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50490" y="892390"/>
            <a:ext cx="9142368" cy="108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39"/>
              </a:lnSpc>
            </a:pPr>
            <a:r>
              <a:rPr lang="en-US" sz="7199" spc="143">
                <a:solidFill>
                  <a:srgbClr val="EFEBE0"/>
                </a:solidFill>
                <a:latin typeface="Libre Baskerville Italics"/>
              </a:rPr>
              <a:t>FRIDA KAHLO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</a:blip>
          <a:srcRect l="13309" r="13309"/>
          <a:stretch>
            <a:fillRect/>
          </a:stretch>
        </p:blipFill>
        <p:spPr>
          <a:xfrm>
            <a:off x="12430337" y="0"/>
            <a:ext cx="5566331" cy="758559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23825" y="1726479"/>
            <a:ext cx="3619500" cy="76200"/>
          </a:xfrm>
          <a:prstGeom prst="rect">
            <a:avLst/>
          </a:prstGeom>
          <a:solidFill>
            <a:srgbClr val="1D1B1E"/>
          </a:solidFill>
        </p:spPr>
      </p:sp>
      <p:sp>
        <p:nvSpPr>
          <p:cNvPr id="4" name="TextBox 4"/>
          <p:cNvSpPr txBox="1"/>
          <p:nvPr/>
        </p:nvSpPr>
        <p:spPr>
          <a:xfrm>
            <a:off x="285688" y="1857352"/>
            <a:ext cx="10286475" cy="4267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born May 22, 1845.</a:t>
            </a:r>
          </a:p>
          <a:p>
            <a:pPr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died June 14, 1926</a:t>
            </a:r>
          </a:p>
          <a:p>
            <a:pPr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she is credited with spreading impressionism in the United States = encouraging her relatives and friends to redeem the works of the Impressionists at a time when they were unpopular</a:t>
            </a:r>
          </a:p>
          <a:p>
            <a:pPr>
              <a:lnSpc>
                <a:spcPts val="4199"/>
              </a:lnSpc>
            </a:pPr>
            <a:r>
              <a:rPr lang="en-US" sz="2799" dirty="0" smtClean="0">
                <a:solidFill>
                  <a:srgbClr val="1D1B1E"/>
                </a:solidFill>
                <a:latin typeface="Libre Baskerville"/>
              </a:rPr>
              <a:t>famous works: Rowing group, Mother and child, Woman in the garden over the cradle</a:t>
            </a:r>
            <a:endParaRPr lang="en-US" sz="2799" dirty="0">
              <a:solidFill>
                <a:srgbClr val="1D1B1E"/>
              </a:solidFill>
              <a:latin typeface="Libre Baskerville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6068675" y="7831079"/>
            <a:ext cx="2381250" cy="76200"/>
          </a:xfrm>
          <a:prstGeom prst="rect">
            <a:avLst/>
          </a:prstGeom>
          <a:solidFill>
            <a:srgbClr val="1D1B1E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99076" y="6267404"/>
            <a:ext cx="3742574" cy="4758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6915" r="6853"/>
          <a:stretch>
            <a:fillRect/>
          </a:stretch>
        </p:blipFill>
        <p:spPr>
          <a:xfrm>
            <a:off x="123825" y="6267404"/>
            <a:ext cx="4169862" cy="4184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20441"/>
          <a:stretch>
            <a:fillRect/>
          </a:stretch>
        </p:blipFill>
        <p:spPr>
          <a:xfrm>
            <a:off x="8041650" y="6267404"/>
            <a:ext cx="4290468" cy="43052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33575" y="2183679"/>
            <a:ext cx="9146097" cy="57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938965" y="219073"/>
            <a:ext cx="9140707" cy="108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spc="144">
                <a:solidFill>
                  <a:srgbClr val="6C5336"/>
                </a:solidFill>
                <a:latin typeface="Libre Baskerville Italics"/>
              </a:rPr>
              <a:t>MARY CASSATT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7400" y="5491481"/>
            <a:ext cx="8096650" cy="337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</a:pPr>
            <a:r>
              <a:rPr lang="en-US" sz="2800" spc="-150" dirty="0" smtClean="0">
                <a:solidFill>
                  <a:srgbClr val="6C533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Thanks to female artists, for the first time we get a fresh look at the world of 19th century women. A woman begins to portray herself as a woman who performs an action, who thinks, who is not frivolous and who is independent of a man. They lived and worked in unenviable positions,</a:t>
            </a:r>
          </a:p>
          <a:p>
            <a:pPr algn="just">
              <a:lnSpc>
                <a:spcPts val="3839"/>
              </a:lnSpc>
            </a:pPr>
            <a:r>
              <a:rPr lang="en-US" sz="2800" spc="-150" dirty="0" smtClean="0">
                <a:solidFill>
                  <a:srgbClr val="6C5336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burdened with social conventions and rigid rules, but that did not stop them from fighting for their deeds and talent.</a:t>
            </a:r>
            <a:endParaRPr lang="en-US" sz="2800" spc="-150" dirty="0">
              <a:solidFill>
                <a:srgbClr val="6C5336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6068675" y="9258300"/>
            <a:ext cx="2381250" cy="76200"/>
          </a:xfrm>
          <a:prstGeom prst="rect">
            <a:avLst/>
          </a:prstGeom>
          <a:solidFill>
            <a:srgbClr val="1D1B1E"/>
          </a:solidFill>
        </p:spPr>
      </p:sp>
      <p:grpSp>
        <p:nvGrpSpPr>
          <p:cNvPr id="4" name="Group 4"/>
          <p:cNvGrpSpPr/>
          <p:nvPr/>
        </p:nvGrpSpPr>
        <p:grpSpPr>
          <a:xfrm>
            <a:off x="-756610" y="4001393"/>
            <a:ext cx="8955597" cy="1583606"/>
            <a:chOff x="0" y="0"/>
            <a:chExt cx="11940796" cy="2111474"/>
          </a:xfrm>
        </p:grpSpPr>
        <p:sp>
          <p:nvSpPr>
            <p:cNvPr id="5" name="TextBox 5"/>
            <p:cNvSpPr txBox="1"/>
            <p:nvPr/>
          </p:nvSpPr>
          <p:spPr>
            <a:xfrm>
              <a:off x="2420187" y="0"/>
              <a:ext cx="9520609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hr-HR" sz="7200" spc="144" dirty="0" smtClean="0">
                  <a:solidFill>
                    <a:srgbClr val="6C5336"/>
                  </a:solidFill>
                  <a:latin typeface="Libre Baskerville Italics"/>
                </a:rPr>
                <a:t>CONCLUSION</a:t>
              </a:r>
              <a:endParaRPr lang="en-US" sz="7200" spc="144" dirty="0">
                <a:solidFill>
                  <a:srgbClr val="6C5336"/>
                </a:solidFill>
                <a:latin typeface="Libre Baskerville Italics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2009874"/>
              <a:ext cx="4826000" cy="101600"/>
            </a:xfrm>
            <a:prstGeom prst="rect">
              <a:avLst/>
            </a:prstGeom>
            <a:solidFill>
              <a:srgbClr val="1D1B1E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80000"/>
          </a:blip>
          <a:srcRect t="35917" b="35917"/>
          <a:stretch>
            <a:fillRect/>
          </a:stretch>
        </p:blipFill>
        <p:spPr>
          <a:xfrm>
            <a:off x="-228829" y="-190500"/>
            <a:ext cx="18745658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476</Words>
  <Application>Microsoft Office PowerPoint</Application>
  <PresentationFormat>Prilagođeno</PresentationFormat>
  <Paragraphs>59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Arimo</vt:lpstr>
      <vt:lpstr>Arial</vt:lpstr>
      <vt:lpstr>Libre Baskerville Italics</vt:lpstr>
      <vt:lpstr>Libre Baskerville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ŽENE UMJETNICE IZMEĐU 2 RATA</dc:title>
  <cp:lastModifiedBy>Suzana Jagić</cp:lastModifiedBy>
  <cp:revision>5</cp:revision>
  <dcterms:created xsi:type="dcterms:W3CDTF">2006-08-16T00:00:00Z</dcterms:created>
  <dcterms:modified xsi:type="dcterms:W3CDTF">2021-02-06T23:04:03Z</dcterms:modified>
  <dc:identifier>DAETezCtjGg</dc:identifier>
</cp:coreProperties>
</file>