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4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9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4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9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0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7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8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1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2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D0C75F8-39A9-42C5-A8C0-95B81524A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r>
              <a:rPr lang="hr-HR"/>
              <a:t>Položaj žene kroz povijesna razdoblja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552BD13-A48A-49CD-85BA-0CEE4E3F5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</p:spPr>
        <p:txBody>
          <a:bodyPr>
            <a:normAutofit/>
          </a:bodyPr>
          <a:lstStyle/>
          <a:p>
            <a:r>
              <a:rPr lang="hr-HR" dirty="0"/>
              <a:t>Problemi i status žena kroz povijest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A685235-D2AD-44F8-AD24-1FDF66E50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8" r="36827" b="-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B7F838-F8C6-4C7F-B6D3-F864D476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Novi vijek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BE4DF8-3D2F-4BF9-A1AA-E14B39BA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rad u nehumanim uvjetima, </a:t>
            </a:r>
            <a:r>
              <a:rPr lang="hr-HR" b="1" dirty="0"/>
              <a:t>manje plaćen rad od muškaraca</a:t>
            </a:r>
          </a:p>
          <a:p>
            <a:pPr marL="0" indent="0">
              <a:buNone/>
            </a:pPr>
            <a:r>
              <a:rPr lang="hr-HR" dirty="0"/>
              <a:t>U Velikoj Britaniji za isti posao muškarac dobiva 8 penija dnevno, a žena 6 penija. To se objašnjavalo time da su niske nadnice trebale </a:t>
            </a:r>
            <a:r>
              <a:rPr lang="hr-HR" b="1" dirty="0"/>
              <a:t>žene zadržati doma </a:t>
            </a:r>
            <a:r>
              <a:rPr lang="hr-HR" dirty="0"/>
              <a:t>da ne oduzimaju muškarcima posao. A po drugoj strani </a:t>
            </a:r>
            <a:r>
              <a:rPr lang="hr-HR" b="1" dirty="0"/>
              <a:t>žene su poslodavcima isplativije jer su poslušnije i jednako djelotvorne kao muškarci.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dirty="0"/>
              <a:t>Najopasniji posao u kojem su sudjelovale žene, ali i djeca, je </a:t>
            </a:r>
            <a:r>
              <a:rPr lang="hr-HR" b="1" dirty="0"/>
              <a:t>iskapanje ugljena</a:t>
            </a:r>
            <a:r>
              <a:rPr lang="hr-HR" dirty="0"/>
              <a:t>. Žene bi u četrnaestosatnom radnom danu propuzale 15-30 km i iznijele 1-2 tone ugljena. </a:t>
            </a:r>
            <a:r>
              <a:rPr lang="hr-HR" b="1" dirty="0"/>
              <a:t>Smrtnost tih žena bila je velika, a životni vijek kratak. </a:t>
            </a:r>
          </a:p>
        </p:txBody>
      </p:sp>
    </p:spTree>
    <p:extLst>
      <p:ext uri="{BB962C8B-B14F-4D97-AF65-F5344CB8AC3E}">
        <p14:creationId xmlns:p14="http://schemas.microsoft.com/office/powerpoint/2010/main" val="182352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3C8674B-8A90-4AC3-9CE9-62F08EC3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3485570" y="173032"/>
            <a:ext cx="45719" cy="45719"/>
          </a:xfrm>
        </p:spPr>
        <p:txBody>
          <a:bodyPr>
            <a:normAutofit fontScale="90000"/>
          </a:bodyPr>
          <a:lstStyle/>
          <a:p>
            <a:endParaRPr lang="hr-H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35287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4DF50B-EE1B-492F-9B67-8CA319927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95" y="3288955"/>
            <a:ext cx="10036939" cy="28264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dirty="0" err="1"/>
              <a:t>Također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sudjelovale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u </a:t>
            </a:r>
            <a:r>
              <a:rPr lang="en-US" sz="1800" dirty="0" err="1"/>
              <a:t>napadu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tvrđavu</a:t>
            </a:r>
            <a:r>
              <a:rPr lang="en-US" sz="1800" dirty="0"/>
              <a:t> </a:t>
            </a:r>
            <a:r>
              <a:rPr lang="en-US" sz="1800" dirty="0" err="1"/>
              <a:t>Bastillu</a:t>
            </a:r>
            <a:r>
              <a:rPr lang="en-US" sz="1800" dirty="0"/>
              <a:t>. To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prvo</a:t>
            </a:r>
            <a:r>
              <a:rPr lang="en-US" sz="1800" dirty="0"/>
              <a:t> </a:t>
            </a:r>
            <a:r>
              <a:rPr lang="en-US" sz="1800" dirty="0" err="1"/>
              <a:t>aktivno</a:t>
            </a:r>
            <a:r>
              <a:rPr lang="en-US" sz="1800" dirty="0"/>
              <a:t> </a:t>
            </a:r>
            <a:r>
              <a:rPr lang="en-US" sz="1800" dirty="0" err="1"/>
              <a:t>sudjelovanje</a:t>
            </a:r>
            <a:r>
              <a:rPr lang="en-US" sz="1800" dirty="0"/>
              <a:t> </a:t>
            </a:r>
            <a:r>
              <a:rPr lang="en-US" sz="1800" dirty="0" err="1"/>
              <a:t>žena</a:t>
            </a:r>
            <a:r>
              <a:rPr lang="en-US" sz="1800" dirty="0"/>
              <a:t> u </a:t>
            </a:r>
            <a:r>
              <a:rPr lang="en-US" sz="1800" dirty="0" err="1"/>
              <a:t>nekoj</a:t>
            </a:r>
            <a:r>
              <a:rPr lang="en-US" sz="1800" dirty="0"/>
              <a:t> </a:t>
            </a:r>
            <a:r>
              <a:rPr lang="en-US" sz="1800" dirty="0" err="1"/>
              <a:t>revoluciji</a:t>
            </a:r>
            <a:r>
              <a:rPr lang="en-US" sz="1800" dirty="0"/>
              <a:t> (</a:t>
            </a:r>
            <a:r>
              <a:rPr lang="en-US" sz="1800" dirty="0" err="1"/>
              <a:t>Amerikanke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sudjelovale</a:t>
            </a:r>
            <a:r>
              <a:rPr lang="en-US" sz="1800" dirty="0"/>
              <a:t> u </a:t>
            </a:r>
            <a:r>
              <a:rPr lang="en-US" sz="1800" dirty="0" err="1"/>
              <a:t>američkom</a:t>
            </a:r>
            <a:r>
              <a:rPr lang="en-US" sz="1800" dirty="0"/>
              <a:t> ratu za </a:t>
            </a:r>
            <a:r>
              <a:rPr lang="en-US" sz="1800" dirty="0" err="1"/>
              <a:t>neovisnost</a:t>
            </a:r>
            <a:r>
              <a:rPr lang="en-US" sz="1800" dirty="0"/>
              <a:t>), </a:t>
            </a:r>
            <a:r>
              <a:rPr lang="en-US" sz="1800" dirty="0" err="1"/>
              <a:t>ali</a:t>
            </a:r>
            <a:r>
              <a:rPr lang="en-US" sz="1800" dirty="0"/>
              <a:t> je </a:t>
            </a:r>
            <a:r>
              <a:rPr lang="en-US" sz="1800" dirty="0" err="1"/>
              <a:t>tada</a:t>
            </a:r>
            <a:r>
              <a:rPr lang="en-US" sz="1800" dirty="0"/>
              <a:t> </a:t>
            </a:r>
            <a:r>
              <a:rPr lang="en-US" sz="1800" dirty="0" err="1"/>
              <a:t>prvi</a:t>
            </a:r>
            <a:r>
              <a:rPr lang="en-US" sz="1800" dirty="0"/>
              <a:t> put </a:t>
            </a:r>
            <a:r>
              <a:rPr lang="en-US" sz="1800" b="1" dirty="0" err="1"/>
              <a:t>javno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glasno</a:t>
            </a:r>
            <a:r>
              <a:rPr lang="en-US" sz="1800" b="1" dirty="0"/>
              <a:t> </a:t>
            </a:r>
            <a:r>
              <a:rPr lang="en-US" sz="1800" b="1" dirty="0" err="1"/>
              <a:t>izrečeno</a:t>
            </a:r>
            <a:r>
              <a:rPr lang="en-US" sz="1800" b="1" dirty="0"/>
              <a:t> da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žene</a:t>
            </a:r>
            <a:r>
              <a:rPr lang="en-US" sz="1800" b="1" dirty="0"/>
              <a:t> </a:t>
            </a:r>
            <a:r>
              <a:rPr lang="en-US" sz="1800" b="1" dirty="0" err="1"/>
              <a:t>moraju</a:t>
            </a:r>
            <a:r>
              <a:rPr lang="en-US" sz="1800" b="1" dirty="0"/>
              <a:t> </a:t>
            </a:r>
            <a:r>
              <a:rPr lang="en-US" sz="1800" b="1" dirty="0" err="1"/>
              <a:t>dobiti</a:t>
            </a:r>
            <a:r>
              <a:rPr lang="en-US" sz="1800" b="1" dirty="0"/>
              <a:t> </a:t>
            </a:r>
            <a:r>
              <a:rPr lang="en-US" sz="1800" b="1" dirty="0" err="1"/>
              <a:t>određena</a:t>
            </a:r>
            <a:r>
              <a:rPr lang="en-US" sz="1800" b="1" dirty="0"/>
              <a:t> prava. </a:t>
            </a:r>
            <a:r>
              <a:rPr lang="en-US" sz="1800" dirty="0" err="1"/>
              <a:t>Godine</a:t>
            </a:r>
            <a:r>
              <a:rPr lang="en-US" sz="1800" dirty="0"/>
              <a:t> 1791. </a:t>
            </a:r>
            <a:r>
              <a:rPr lang="en-US" sz="1800" b="1" dirty="0" err="1"/>
              <a:t>Olympe</a:t>
            </a:r>
            <a:r>
              <a:rPr lang="en-US" sz="1800" b="1" dirty="0"/>
              <a:t> de Gouges</a:t>
            </a:r>
            <a:r>
              <a:rPr lang="en-US" sz="1800" dirty="0"/>
              <a:t>, </a:t>
            </a:r>
            <a:r>
              <a:rPr lang="en-US" sz="1800" dirty="0" err="1"/>
              <a:t>glumica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spisateljica</a:t>
            </a:r>
            <a:r>
              <a:rPr lang="en-US" sz="1800" dirty="0"/>
              <a:t>, </a:t>
            </a:r>
            <a:r>
              <a:rPr lang="en-US" sz="1800" dirty="0" err="1"/>
              <a:t>objavila</a:t>
            </a:r>
            <a:r>
              <a:rPr lang="en-US" sz="1800" dirty="0"/>
              <a:t> je </a:t>
            </a:r>
            <a:r>
              <a:rPr lang="en-US" sz="1800" b="1" dirty="0" err="1"/>
              <a:t>Deklaraciju</a:t>
            </a:r>
            <a:r>
              <a:rPr lang="en-US" sz="1800" b="1" dirty="0"/>
              <a:t> o </a:t>
            </a:r>
            <a:r>
              <a:rPr lang="en-US" sz="1800" b="1" dirty="0" err="1"/>
              <a:t>pravima</a:t>
            </a:r>
            <a:r>
              <a:rPr lang="en-US" sz="1800" b="1" dirty="0"/>
              <a:t> </a:t>
            </a:r>
            <a:r>
              <a:rPr lang="en-US" sz="1800" b="1" dirty="0" err="1"/>
              <a:t>žena</a:t>
            </a:r>
            <a:r>
              <a:rPr lang="en-US" sz="1800" b="1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počinje</a:t>
            </a:r>
            <a:r>
              <a:rPr lang="en-US" sz="1800" dirty="0"/>
              <a:t> </a:t>
            </a:r>
            <a:r>
              <a:rPr lang="en-US" sz="1800" dirty="0" err="1"/>
              <a:t>rečenicom</a:t>
            </a:r>
            <a:r>
              <a:rPr lang="en-US" sz="1800" dirty="0"/>
              <a:t> ”</a:t>
            </a:r>
            <a:r>
              <a:rPr lang="en-US" sz="1800" dirty="0" err="1"/>
              <a:t>Sva</a:t>
            </a:r>
            <a:r>
              <a:rPr lang="en-US" sz="1800" dirty="0"/>
              <a:t> </a:t>
            </a:r>
            <a:r>
              <a:rPr lang="en-US" sz="1800" dirty="0" err="1"/>
              <a:t>ženska</a:t>
            </a:r>
            <a:r>
              <a:rPr lang="en-US" sz="1800" dirty="0"/>
              <a:t> </a:t>
            </a:r>
            <a:r>
              <a:rPr lang="en-US" sz="1800" dirty="0" err="1"/>
              <a:t>bića</a:t>
            </a:r>
            <a:r>
              <a:rPr lang="en-US" sz="1800" dirty="0"/>
              <a:t> </a:t>
            </a:r>
            <a:r>
              <a:rPr lang="en-US" sz="1800" dirty="0" err="1"/>
              <a:t>rađaju</a:t>
            </a:r>
            <a:r>
              <a:rPr lang="en-US" sz="1800" dirty="0"/>
              <a:t> se </a:t>
            </a:r>
            <a:r>
              <a:rPr lang="en-US" sz="1800" dirty="0" err="1"/>
              <a:t>slobodna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jednaka</a:t>
            </a:r>
            <a:r>
              <a:rPr lang="en-US" sz="1800" dirty="0"/>
              <a:t> </a:t>
            </a:r>
            <a:r>
              <a:rPr lang="en-US" sz="1800" dirty="0" err="1"/>
              <a:t>muškarcima</a:t>
            </a:r>
            <a:r>
              <a:rPr lang="en-US" sz="1800" dirty="0"/>
              <a:t> u </a:t>
            </a:r>
            <a:r>
              <a:rPr lang="en-US" sz="1800" dirty="0" err="1"/>
              <a:t>dostojanstvu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pravima</a:t>
            </a:r>
            <a:r>
              <a:rPr lang="en-US" sz="1800" dirty="0"/>
              <a:t>…” Ona </a:t>
            </a:r>
            <a:r>
              <a:rPr lang="en-US" sz="1800" dirty="0" err="1"/>
              <a:t>traži</a:t>
            </a:r>
            <a:r>
              <a:rPr lang="en-US" sz="1800" dirty="0"/>
              <a:t> pravo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obrazovanje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politička</a:t>
            </a:r>
            <a:r>
              <a:rPr lang="en-US" sz="1800" dirty="0"/>
              <a:t> prava</a:t>
            </a:r>
            <a:r>
              <a:rPr lang="hr-HR" sz="1800" dirty="0"/>
              <a:t>.</a:t>
            </a:r>
            <a:endParaRPr lang="en-US" sz="18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BF744B7-7136-4312-AE4F-BA5C93FEF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6" r="27692"/>
          <a:stretch/>
        </p:blipFill>
        <p:spPr>
          <a:xfrm>
            <a:off x="5011633" y="735286"/>
            <a:ext cx="6304731" cy="2988573"/>
          </a:xfrm>
          <a:prstGeom prst="rect">
            <a:avLst/>
          </a:prstGeom>
        </p:spPr>
      </p:pic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0535EE73-24E0-4E91-8C27-004D4EFE4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00146"/>
              </p:ext>
            </p:extLst>
          </p:nvPr>
        </p:nvGraphicFramePr>
        <p:xfrm>
          <a:off x="505895" y="1713595"/>
          <a:ext cx="4505739" cy="23058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05739">
                  <a:extLst>
                    <a:ext uri="{9D8B030D-6E8A-4147-A177-3AD203B41FA5}">
                      <a16:colId xmlns:a16="http://schemas.microsoft.com/office/drawing/2014/main" val="1941726261"/>
                    </a:ext>
                  </a:extLst>
                </a:gridCol>
              </a:tblGrid>
              <a:tr h="2305878">
                <a:tc>
                  <a:txBody>
                    <a:bodyPr/>
                    <a:lstStyle/>
                    <a:p>
                      <a:r>
                        <a:rPr lang="hr-HR" b="0" dirty="0"/>
                        <a:t>Početak borbe žena za prava glasa je Francuska revolucija. </a:t>
                      </a:r>
                      <a:r>
                        <a:rPr lang="hr-HR" dirty="0"/>
                        <a:t>Parižanke su činile veliki dio snaga koja je 1789. pokrenula revoluciju zbog gladi u gradu. </a:t>
                      </a:r>
                      <a:r>
                        <a:rPr lang="hr-HR" b="1" dirty="0"/>
                        <a:t>Žene su krenule u pohod na dvorac Versailles, u kojem se nalazila kraljevska obitelj, usput pljačkajući trgovine i gostionice.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682446"/>
                  </a:ext>
                </a:extLst>
              </a:tr>
            </a:tbl>
          </a:graphicData>
        </a:graphic>
      </p:graphicFrame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8F6704D3-FFEE-4495-AFFF-39C23AD2E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40381"/>
              </p:ext>
            </p:extLst>
          </p:nvPr>
        </p:nvGraphicFramePr>
        <p:xfrm>
          <a:off x="583096" y="848141"/>
          <a:ext cx="4187687" cy="8481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87687">
                  <a:extLst>
                    <a:ext uri="{9D8B030D-6E8A-4147-A177-3AD203B41FA5}">
                      <a16:colId xmlns:a16="http://schemas.microsoft.com/office/drawing/2014/main" val="2153455111"/>
                    </a:ext>
                  </a:extLst>
                </a:gridCol>
              </a:tblGrid>
              <a:tr h="848138">
                <a:tc>
                  <a:txBody>
                    <a:bodyPr/>
                    <a:lstStyle/>
                    <a:p>
                      <a:r>
                        <a:rPr lang="hr-HR" sz="4000" dirty="0">
                          <a:latin typeface="+mj-lt"/>
                        </a:rPr>
                        <a:t>USTANAK ŽENA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22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75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59FEF76-795B-422D-B597-EC6E2508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r>
              <a:rPr lang="hr-HR" dirty="0"/>
              <a:t>Borba za ženska prava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28D4D2-DF5F-42ED-845F-5ACE09639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33" y="2271710"/>
            <a:ext cx="6041371" cy="3553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 drugoj polovici 19.st. u Engleskoj su osnovane </a:t>
            </a:r>
            <a:r>
              <a:rPr lang="hr-HR" b="1" dirty="0"/>
              <a:t>sufražetkinje</a:t>
            </a:r>
            <a:r>
              <a:rPr lang="hr-HR" dirty="0"/>
              <a:t>, pokret za ženska prava. Osnivačica je bila </a:t>
            </a:r>
            <a:r>
              <a:rPr lang="hr-HR" b="1" dirty="0"/>
              <a:t>Lydia Becker</a:t>
            </a:r>
            <a:r>
              <a:rPr lang="hr-HR" dirty="0"/>
              <a:t>, a najpoznatija predvodnica </a:t>
            </a:r>
            <a:r>
              <a:rPr lang="hr-HR" b="1" dirty="0"/>
              <a:t>Emmeline Pankhurst </a:t>
            </a:r>
            <a:r>
              <a:rPr lang="hr-HR" dirty="0"/>
              <a:t>s početka 20.st., koja je organizirala brojne demonstracije i više puta uhićivana.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777BBA4-CD57-406F-B6B6-1B456ED9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4" r="29919" b="1"/>
          <a:stretch/>
        </p:blipFill>
        <p:spPr>
          <a:xfrm>
            <a:off x="7284554" y="723900"/>
            <a:ext cx="4076700" cy="48410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927BD589-7088-4997-BF10-CF314500A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58566"/>
              </p:ext>
            </p:extLst>
          </p:nvPr>
        </p:nvGraphicFramePr>
        <p:xfrm>
          <a:off x="7129670" y="5724942"/>
          <a:ext cx="4386469" cy="417840"/>
        </p:xfrm>
        <a:graphic>
          <a:graphicData uri="http://schemas.openxmlformats.org/drawingml/2006/table">
            <a:tbl>
              <a:tblPr/>
              <a:tblGrid>
                <a:gridCol w="4386469">
                  <a:extLst>
                    <a:ext uri="{9D8B030D-6E8A-4147-A177-3AD203B41FA5}">
                      <a16:colId xmlns:a16="http://schemas.microsoft.com/office/drawing/2014/main" val="933485819"/>
                    </a:ext>
                  </a:extLst>
                </a:gridCol>
              </a:tblGrid>
              <a:tr h="417840">
                <a:tc>
                  <a:txBody>
                    <a:bodyPr/>
                    <a:lstStyle/>
                    <a:p>
                      <a:r>
                        <a:rPr lang="hr-HR" dirty="0"/>
                        <a:t>Uhićenje Emmeline Pankhurst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1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69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FAA21F-CAA1-40FD-AB2A-A6DF46E7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Suvremeno doba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746515-ECB0-4074-B568-F00024C8F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Žene danas čine </a:t>
            </a:r>
            <a:r>
              <a:rPr lang="hr-HR" b="1" dirty="0"/>
              <a:t>1/3 prijavljene radne snage u svijetu</a:t>
            </a:r>
            <a:r>
              <a:rPr lang="hr-HR" dirty="0"/>
              <a:t>, a za to primaju samo 10% ukupnog svjetskog prihoda i vlasnice su 1% svjetskog posjeda. Što znači biti žena u 21.st. ovisi o tome gdje ste se rodili i gdje živite. Na Zapadu su žene u drugoj polovici 20.st. postigle najveći napredak nego u proteklih nekoliko tisuća godina, ali </a:t>
            </a:r>
            <a:r>
              <a:rPr lang="hr-HR" b="1" dirty="0"/>
              <a:t>muškarci još uvijek imaju vodeću ulogu</a:t>
            </a:r>
            <a:r>
              <a:rPr lang="hr-HR" dirty="0"/>
              <a:t>. </a:t>
            </a:r>
            <a:r>
              <a:rPr lang="hr-HR" b="1" dirty="0"/>
              <a:t>”Ženska prava” još nisu dosegla jednakost s ”ljudski pravima”</a:t>
            </a:r>
            <a:r>
              <a:rPr lang="hr-HR" dirty="0"/>
              <a:t>, odnosno s pravima koje muškarci prisvajaju i primjenjuju na sebe. Žene su potplaćene za posao koji obavljaju u odnosu na muškarce, često su </a:t>
            </a:r>
            <a:r>
              <a:rPr lang="hr-HR" b="1" dirty="0"/>
              <a:t>žrtve zlostavljanja</a:t>
            </a:r>
            <a:r>
              <a:rPr lang="hr-HR" dirty="0"/>
              <a:t>, vrlo </a:t>
            </a:r>
            <a:r>
              <a:rPr lang="hr-HR" b="1" dirty="0"/>
              <a:t>teško dolaze do važnijih radnih mjesta</a:t>
            </a:r>
            <a:r>
              <a:rPr lang="hr-HR" dirty="0"/>
              <a:t>. Žene su bolje plaćene samo u manekenstvu i sličnim poslovima.</a:t>
            </a:r>
          </a:p>
        </p:txBody>
      </p:sp>
    </p:spTree>
    <p:extLst>
      <p:ext uri="{BB962C8B-B14F-4D97-AF65-F5344CB8AC3E}">
        <p14:creationId xmlns:p14="http://schemas.microsoft.com/office/powerpoint/2010/main" val="188329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B52FDD-7E57-427A-AB17-A5A513CA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Suvremeno doba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8A7624-B846-4E30-B915-3A26156AD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Istoku se ženama uskraćuje pravo na zdravstvenu zaštitu, obrazovanje</a:t>
            </a:r>
          </a:p>
          <a:p>
            <a:r>
              <a:rPr lang="hr-HR" dirty="0"/>
              <a:t>U zadnjih nekoliko godina žene u islamskim zemljama ulaze u parlamente, ali je njihova tradicija još uvijek veoma jaka, pa se i dalje primjenjuju </a:t>
            </a:r>
            <a:r>
              <a:rPr lang="hr-HR" b="1" dirty="0"/>
              <a:t>stoljetne kazne za prekršaje, kao kamenovanje i ubojstvo žena iz časti.</a:t>
            </a:r>
          </a:p>
          <a:p>
            <a:pPr marL="0" indent="0">
              <a:buNone/>
            </a:pPr>
            <a:r>
              <a:rPr lang="hr-HR" b="1" dirty="0"/>
              <a:t>       Mada su raznim deklaracijama prava žena postale nedjeljivi dio ljudskih prava, realnost je drugačija. Da bi se krenulo s napretkom na području ženskih prava trebalo bi najprije educirati žene da bi se upoznale s pravima koje im jamči Ustav i međunarodno pravo.    </a:t>
            </a:r>
          </a:p>
          <a:p>
            <a:pPr marL="0" indent="0">
              <a:buNone/>
            </a:pPr>
            <a:endParaRPr lang="hr-HR" b="1" dirty="0"/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20382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A631B0-FFE9-4F90-ADBE-6BD87A168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970844"/>
            <a:ext cx="10691265" cy="4958370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O PREZENTACIJI:</a:t>
            </a:r>
          </a:p>
          <a:p>
            <a:pPr marL="0" indent="0">
              <a:buNone/>
            </a:pPr>
            <a:r>
              <a:rPr lang="hr-HR" dirty="0"/>
              <a:t>AUTOR: Monika Bodo, Osnovna škola Vladimir Deščak</a:t>
            </a:r>
          </a:p>
          <a:p>
            <a:pPr marL="0" indent="0">
              <a:buNone/>
            </a:pPr>
            <a:r>
              <a:rPr lang="hr-HR" dirty="0"/>
              <a:t>IZVORI: Google članci:</a:t>
            </a:r>
          </a:p>
          <a:p>
            <a:pPr marL="0" indent="0">
              <a:buNone/>
            </a:pPr>
            <a:r>
              <a:rPr lang="hr-HR" dirty="0"/>
              <a:t>-Prava žena kroz povijest, HRVATSKI POVIJESNI PORTAL </a:t>
            </a:r>
          </a:p>
        </p:txBody>
      </p:sp>
    </p:spTree>
    <p:extLst>
      <p:ext uri="{BB962C8B-B14F-4D97-AF65-F5344CB8AC3E}">
        <p14:creationId xmlns:p14="http://schemas.microsoft.com/office/powerpoint/2010/main" val="307904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04B8EE-5223-4D5A-B604-78EE9282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prapovijest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8D67D1-1553-4057-A80C-6A888FFF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621363"/>
            <a:ext cx="10691265" cy="4103576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Žene u prapovijesti živjele su kratko</a:t>
            </a:r>
            <a:r>
              <a:rPr lang="hr-HR" dirty="0"/>
              <a:t>, umirale su prije 20-te godine života, rijetko doživljavale 40-te, a </a:t>
            </a:r>
            <a:r>
              <a:rPr lang="hr-HR" b="1" dirty="0"/>
              <a:t>teško radile od jutra do mraka</a:t>
            </a:r>
            <a:r>
              <a:rPr lang="hr-HR" dirty="0"/>
              <a:t>.</a:t>
            </a:r>
          </a:p>
          <a:p>
            <a:r>
              <a:rPr lang="hr-HR" dirty="0"/>
              <a:t> jako je malo ženskog oruđa preživjelo da svjedoči o ženskoj sposobnosti i domišljatosti</a:t>
            </a:r>
          </a:p>
          <a:p>
            <a:r>
              <a:rPr lang="hr-HR" dirty="0"/>
              <a:t>U prvim primitivnim društvima žene su bile </a:t>
            </a:r>
            <a:r>
              <a:rPr lang="hr-HR" b="1" dirty="0"/>
              <a:t>mnogo manje potlačene nego u kasnijim društvima.</a:t>
            </a:r>
          </a:p>
          <a:p>
            <a:r>
              <a:rPr lang="hr-HR" dirty="0"/>
              <a:t>U plemenskim skupinama žene </a:t>
            </a:r>
            <a:r>
              <a:rPr lang="hr-HR" b="1" dirty="0"/>
              <a:t>imaju suviše važnu ulogu kao dobavljačice hrane da bi ih se podjarmljivalo ili im se branio rad i sloboda. </a:t>
            </a:r>
            <a:r>
              <a:rPr lang="hr-HR" dirty="0"/>
              <a:t>Primjer su i današnja plemena u brazilskoj prašumi ili na Novoj Gvineji.</a:t>
            </a:r>
          </a:p>
          <a:p>
            <a:pPr marL="0" indent="0">
              <a:buNone/>
            </a:pPr>
            <a:r>
              <a:rPr lang="hr-HR" b="1" dirty="0"/>
              <a:t> Od samog početka  uloga prvih žena bila je veća te je njihov doprinos ljudskoj evoluciji važniji nego što je ikada prihvaćeno.</a:t>
            </a:r>
          </a:p>
        </p:txBody>
      </p:sp>
    </p:spTree>
    <p:extLst>
      <p:ext uri="{BB962C8B-B14F-4D97-AF65-F5344CB8AC3E}">
        <p14:creationId xmlns:p14="http://schemas.microsoft.com/office/powerpoint/2010/main" val="355477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A26199-1A50-488C-849B-32169DA0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Stari vijek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787B78-ADF9-4CEB-AE25-72D6AEF29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U staroj Grčkoj i Rimu žene su bile na položaju malo boljem od ropskog</a:t>
            </a:r>
            <a:r>
              <a:rPr lang="hr-HR" dirty="0"/>
              <a:t>. Grčki zakonodavac Solon iz 6.st.pr.Kr. zabranio je ženama izlazak iz kuće noću, a zbog toga im je i danju sve više bilo ograničeno kretanje. </a:t>
            </a:r>
          </a:p>
          <a:p>
            <a:r>
              <a:rPr lang="hr-HR" b="1" dirty="0"/>
              <a:t>Žene u Sparti</a:t>
            </a:r>
            <a:r>
              <a:rPr lang="hr-HR" dirty="0"/>
              <a:t>, za razliku od žena u ostalim grčkim gradovima, </a:t>
            </a:r>
            <a:r>
              <a:rPr lang="hr-HR" b="1" dirty="0"/>
              <a:t>imale su pravo na posjed i veću slobodu kretanja</a:t>
            </a:r>
            <a:r>
              <a:rPr lang="hr-HR" dirty="0"/>
              <a:t>, zato što je Sparta organizirana kao vojnički grad-država gdje se muškarci veći dio svog života pripremaju za rat, te je žena gospodarica kuće.</a:t>
            </a:r>
          </a:p>
          <a:p>
            <a:r>
              <a:rPr lang="hr-HR" dirty="0"/>
              <a:t>Što se tiče </a:t>
            </a:r>
            <a:r>
              <a:rPr lang="hr-HR" b="1" dirty="0"/>
              <a:t>materijalnog posjedovanja</a:t>
            </a:r>
            <a:r>
              <a:rPr lang="hr-HR" dirty="0"/>
              <a:t>, ono ženi </a:t>
            </a:r>
            <a:r>
              <a:rPr lang="hr-HR" b="1" dirty="0"/>
              <a:t>u Rimu nije bilo dozvoljeno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254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34BF4E-2852-4F9A-BA8F-294CA3E0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Stari vijek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8316C4-0700-41DE-B9C7-27220CF2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749287"/>
            <a:ext cx="10691265" cy="4179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Žene su smatrane </a:t>
            </a:r>
            <a:r>
              <a:rPr lang="hr-HR" b="1" dirty="0"/>
              <a:t>pravno i poslovno nesposobne i stavljane su u kategoriju s robovima, strancima, maloumnicima i senilnim osobama.</a:t>
            </a:r>
            <a:r>
              <a:rPr lang="hr-HR" dirty="0"/>
              <a:t> Ograničavanje žena u građanskim pravima opravdavali su riječima: </a:t>
            </a:r>
            <a:r>
              <a:rPr lang="hr-HR" b="1" dirty="0"/>
              <a:t>”zbog prevrtljivosti njihove pameti”.</a:t>
            </a:r>
          </a:p>
          <a:p>
            <a:r>
              <a:rPr lang="hr-HR" dirty="0"/>
              <a:t> </a:t>
            </a:r>
            <a:r>
              <a:rPr lang="sv-SE" dirty="0"/>
              <a:t>Rimljanka </a:t>
            </a:r>
            <a:r>
              <a:rPr lang="sv-SE" b="1" dirty="0"/>
              <a:t>Fabiola</a:t>
            </a:r>
            <a:r>
              <a:rPr lang="sv-SE" dirty="0"/>
              <a:t> (4.st.pr.Kr.) smatra se </a:t>
            </a:r>
            <a:r>
              <a:rPr lang="sv-SE" b="1" dirty="0"/>
              <a:t>prvom poznatom kirurginjom</a:t>
            </a:r>
            <a:r>
              <a:rPr lang="sv-SE" dirty="0"/>
              <a:t>.</a:t>
            </a:r>
            <a:endParaRPr lang="hr-HR" dirty="0"/>
          </a:p>
          <a:p>
            <a:r>
              <a:rPr lang="hr-HR" b="1" dirty="0"/>
              <a:t>Aspazija</a:t>
            </a:r>
            <a:r>
              <a:rPr lang="hr-HR" dirty="0"/>
              <a:t> iz Mileta je nazvana ”prvom damom Atene” jer se </a:t>
            </a:r>
            <a:r>
              <a:rPr lang="hr-HR" b="1" dirty="0"/>
              <a:t>borila za školovanje žena</a:t>
            </a:r>
            <a:r>
              <a:rPr lang="hr-HR" dirty="0"/>
              <a:t>. Koristila se pravom ne-Grkinje i oglušila se na pravila da žena mora biti kod kuće te je podučavala žene u njihovim kućama. Ni najstroža ograničenja nisu mogla spriječiti privatno učenje. Poznate egipatske kraljice</a:t>
            </a:r>
          </a:p>
          <a:p>
            <a:r>
              <a:rPr lang="hr-HR" b="1" dirty="0"/>
              <a:t> Hatšepsut i Kleopatra vladale su samostalno</a:t>
            </a:r>
            <a:r>
              <a:rPr lang="hr-HR" dirty="0"/>
              <a:t>. </a:t>
            </a:r>
            <a:r>
              <a:rPr lang="hr-HR" b="1" dirty="0"/>
              <a:t>Kleopatra </a:t>
            </a:r>
            <a:r>
              <a:rPr lang="hr-HR" dirty="0"/>
              <a:t>se smatra i </a:t>
            </a:r>
            <a:r>
              <a:rPr lang="hr-HR" b="1" dirty="0"/>
              <a:t>najslavnijom ženom staroga vijeka.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690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95E862-1E56-4316-B3F3-4E8B9225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Teodora i hipatija</a:t>
            </a:r>
            <a:br>
              <a:rPr lang="hr-HR" dirty="0"/>
            </a:br>
            <a:r>
              <a:rPr lang="hr-HR" dirty="0"/>
              <a:t>          </a:t>
            </a:r>
            <a:r>
              <a:rPr lang="hr-HR" sz="2000" dirty="0"/>
              <a:t>- stari vijek - 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F1228AA-442E-487D-B9BA-3B94B7A1E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8667" y="781665"/>
            <a:ext cx="2031310" cy="2743200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AD546EC-2317-48C3-9CC9-D077F23A6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005117"/>
            <a:ext cx="4093599" cy="4071218"/>
          </a:xfrm>
        </p:spPr>
        <p:txBody>
          <a:bodyPr>
            <a:noAutofit/>
          </a:bodyPr>
          <a:lstStyle/>
          <a:p>
            <a:r>
              <a:rPr lang="hr-HR" dirty="0"/>
              <a:t>Bizantska carica </a:t>
            </a:r>
            <a:r>
              <a:rPr lang="hr-HR" b="1" dirty="0"/>
              <a:t>Teodora</a:t>
            </a:r>
            <a:r>
              <a:rPr lang="hr-HR" dirty="0"/>
              <a:t> (6.st.) udala se za princa Justinijana, bizantskog prijestolonasljednika, kasnijeg cara, te postala </a:t>
            </a:r>
            <a:r>
              <a:rPr lang="hr-HR" b="1" dirty="0"/>
              <a:t>najutjecajnijom bizantskom caricom svih vremena.</a:t>
            </a:r>
            <a:r>
              <a:rPr lang="hr-HR" dirty="0"/>
              <a:t> Izborila se za to da se donesu zakoni koji su ženama davali pravo na imovinu, nasljeđivanje i razvod.</a:t>
            </a:r>
          </a:p>
          <a:p>
            <a:r>
              <a:rPr lang="hr-HR" b="1" dirty="0"/>
              <a:t>Hipatija iz Aleksandrije (4.st.) prva je po imenu poznata žena matematičarka</a:t>
            </a:r>
            <a:r>
              <a:rPr lang="hr-HR" dirty="0"/>
              <a:t>. Oko 400.g. dolazi na čelo Platonove akademije u Aleksandriji, gdje </a:t>
            </a:r>
            <a:r>
              <a:rPr lang="hr-HR" b="1" dirty="0"/>
              <a:t>drži predavanja iz matematike i filozofije. </a:t>
            </a:r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02AB06E6-28BA-44D8-BE82-A605C5A54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75196"/>
              </p:ext>
            </p:extLst>
          </p:nvPr>
        </p:nvGraphicFramePr>
        <p:xfrm>
          <a:off x="5446643" y="3617843"/>
          <a:ext cx="1948070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8070">
                  <a:extLst>
                    <a:ext uri="{9D8B030D-6E8A-4147-A177-3AD203B41FA5}">
                      <a16:colId xmlns:a16="http://schemas.microsoft.com/office/drawing/2014/main" val="2154615571"/>
                    </a:ext>
                  </a:extLst>
                </a:gridCol>
              </a:tblGrid>
              <a:tr h="357809">
                <a:tc>
                  <a:txBody>
                    <a:bodyPr/>
                    <a:lstStyle/>
                    <a:p>
                      <a:r>
                        <a:rPr lang="hr-HR" dirty="0"/>
                        <a:t>Hipatija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38934"/>
                  </a:ext>
                </a:extLst>
              </a:tr>
            </a:tbl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id="{74513323-E438-4774-9C1F-3BA4485CE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009" y="1126436"/>
            <a:ext cx="3560900" cy="2857168"/>
          </a:xfrm>
          <a:prstGeom prst="rect">
            <a:avLst/>
          </a:prstGeom>
        </p:spPr>
      </p:pic>
      <p:graphicFrame>
        <p:nvGraphicFramePr>
          <p:cNvPr id="10" name="Tablica 9">
            <a:extLst>
              <a:ext uri="{FF2B5EF4-FFF2-40B4-BE49-F238E27FC236}">
                <a16:creationId xmlns:a16="http://schemas.microsoft.com/office/drawing/2014/main" id="{F846160D-9DAE-4E78-B876-07E82405F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329738"/>
              </p:ext>
            </p:extLst>
          </p:nvPr>
        </p:nvGraphicFramePr>
        <p:xfrm>
          <a:off x="7682326" y="4092242"/>
          <a:ext cx="3551583" cy="640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51583">
                  <a:extLst>
                    <a:ext uri="{9D8B030D-6E8A-4147-A177-3AD203B41FA5}">
                      <a16:colId xmlns:a16="http://schemas.microsoft.com/office/drawing/2014/main" val="4035891527"/>
                    </a:ext>
                  </a:extLst>
                </a:gridCol>
              </a:tblGrid>
              <a:tr h="450574">
                <a:tc>
                  <a:txBody>
                    <a:bodyPr/>
                    <a:lstStyle/>
                    <a:p>
                      <a:r>
                        <a:rPr lang="hr-HR" dirty="0"/>
                        <a:t>Teodora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76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32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0D514-49BE-43CA-BAC2-E31F1493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Srednji vijek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306A65-59DB-4E7A-85F5-E9AA2EB94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Ženama je </a:t>
            </a:r>
            <a:r>
              <a:rPr lang="hr-HR" b="1" dirty="0"/>
              <a:t>oduzeto pravo izbora muža</a:t>
            </a:r>
            <a:r>
              <a:rPr lang="hr-HR" dirty="0"/>
              <a:t>, </a:t>
            </a:r>
            <a:r>
              <a:rPr lang="hr-HR" b="1" dirty="0"/>
              <a:t>uskraćivana im je sigurnost unutar braka </a:t>
            </a:r>
            <a:r>
              <a:rPr lang="hr-HR" dirty="0"/>
              <a:t>(razvod je muška povlastica), </a:t>
            </a:r>
            <a:r>
              <a:rPr lang="hr-HR" b="1" dirty="0"/>
              <a:t>isključene</a:t>
            </a:r>
            <a:r>
              <a:rPr lang="hr-HR" dirty="0"/>
              <a:t> su iz javnih djelatnosti, proglašene </a:t>
            </a:r>
            <a:r>
              <a:rPr lang="hr-HR" b="1" dirty="0"/>
              <a:t>manje vrijednima</a:t>
            </a:r>
            <a:r>
              <a:rPr lang="hr-HR" dirty="0"/>
              <a:t>, postale </a:t>
            </a:r>
            <a:r>
              <a:rPr lang="hr-HR" b="1" dirty="0"/>
              <a:t>vlasništvo muškaraca.</a:t>
            </a:r>
            <a:r>
              <a:rPr lang="hr-HR" dirty="0"/>
              <a:t> Uloga žene je odgoj djece i upravljanje kućom. Zbog učestale smrti pri porođaju stopa smrtnosti žena bila je viša nego kod muškaraca. I u slučaju komplikacije radije se spašavalo dijete nego majka. </a:t>
            </a:r>
          </a:p>
          <a:p>
            <a:r>
              <a:rPr lang="hr-HR" dirty="0"/>
              <a:t>U seoskim područjima </a:t>
            </a:r>
            <a:r>
              <a:rPr lang="hr-HR" b="1" dirty="0"/>
              <a:t>kraće je zvonilo crkveno zvono kada se krstila djevojčica, kao i kada se sahranjivala žena.</a:t>
            </a:r>
            <a:r>
              <a:rPr lang="hr-HR" dirty="0"/>
              <a:t> Zvučni svijet je bio spolno određen.</a:t>
            </a:r>
          </a:p>
        </p:txBody>
      </p:sp>
    </p:spTree>
    <p:extLst>
      <p:ext uri="{BB962C8B-B14F-4D97-AF65-F5344CB8AC3E}">
        <p14:creationId xmlns:p14="http://schemas.microsoft.com/office/powerpoint/2010/main" val="178323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5F09AE-6232-4F8C-B1A1-AFA70286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Srednji vijek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DF7ABA-2330-47A0-BB55-8DF053BC4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Žene koje nisu poštivale zakon šutnje u srednjem vijeku bile su kažnjavane. </a:t>
            </a:r>
            <a:r>
              <a:rPr lang="hr-HR" dirty="0"/>
              <a:t>U Engleskoj se koristila naprava zvana ”brnjica za jezičavke”. To je bila željezna naprava, učvršćena preko glave i lica, s velikim željeznim čepom i jezičcem uguranim u usta tako da ih </a:t>
            </a:r>
            <a:r>
              <a:rPr lang="hr-HR" b="1" dirty="0"/>
              <a:t>ranjava do krvi</a:t>
            </a:r>
            <a:r>
              <a:rPr lang="hr-HR" dirty="0"/>
              <a:t>. S brnjicom na glavi jezičave žene bi vodili ulicom na uzici. Također je izumljena i stolica za potapanje, drvena stolica učvršćena na vrh duge motke na obali vode, kojom su žene potapane u vodu ili mulj, pri čemu su se </a:t>
            </a:r>
            <a:r>
              <a:rPr lang="hr-HR" b="1" dirty="0"/>
              <a:t>nerijetko utapale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9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D9A9F6-C01E-4971-A6A6-B0391DAF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Srednji vijek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4AC740-B8B6-4EEC-886C-FDD3CE37B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Žene su od pamtivijeka pod teretom </a:t>
            </a:r>
            <a:r>
              <a:rPr lang="hr-HR" b="1" dirty="0"/>
              <a:t>zabrane znanja</a:t>
            </a:r>
            <a:r>
              <a:rPr lang="hr-HR" dirty="0"/>
              <a:t>. Budući da je sveto, znanje je privilegija Boga i muškarca. Crkva nadalje zabranu znanja kod žena objašnjava time što muškarci imaju veće glave, a time i veće mozgove i više razuma od žena. </a:t>
            </a:r>
            <a:r>
              <a:rPr lang="hr-HR" b="1" dirty="0"/>
              <a:t>Knjige bi dalje kvarile ženske mozgove koji su sami po sebi slabi. </a:t>
            </a:r>
            <a:r>
              <a:rPr lang="hr-HR" dirty="0"/>
              <a:t>Obrazovanje žena ne donosi ekonomske prednosti, već može izazvati izravnu ekonomsku štetu, jer </a:t>
            </a:r>
            <a:r>
              <a:rPr lang="hr-HR" b="1" dirty="0"/>
              <a:t>nitko ne želi oženiti ženu koja je pametnija od muškarca</a:t>
            </a:r>
            <a:r>
              <a:rPr lang="hr-HR" dirty="0"/>
              <a:t>, što bi izazvalo bračnu neslogu. I </a:t>
            </a:r>
            <a:r>
              <a:rPr lang="hr-HR" b="1" dirty="0"/>
              <a:t>europska sveučilišta </a:t>
            </a:r>
            <a:r>
              <a:rPr lang="hr-HR" dirty="0"/>
              <a:t>donose zakone kojima se </a:t>
            </a:r>
            <a:r>
              <a:rPr lang="hr-HR" b="1" dirty="0"/>
              <a:t>zabranjuje upis žena</a:t>
            </a:r>
            <a:r>
              <a:rPr lang="hr-HR" dirty="0"/>
              <a:t>. Brojna srednjovjekovna djela ističu nedostatke žena-nesposobnost, prevrtljivost, pasivnost, zavodništvo. </a:t>
            </a:r>
            <a:r>
              <a:rPr lang="hr-HR" b="1" dirty="0"/>
              <a:t>Žene su u to doba plaćale visoku cijenu za nedostatak učenosti. </a:t>
            </a:r>
            <a:r>
              <a:rPr lang="hr-HR" dirty="0"/>
              <a:t>Njihova neupućenost služila je kao potvrda manje vrijednosti i izlagala ih je zlostavljanju, mučenju i čak ubojstvima.</a:t>
            </a:r>
          </a:p>
        </p:txBody>
      </p:sp>
    </p:spTree>
    <p:extLst>
      <p:ext uri="{BB962C8B-B14F-4D97-AF65-F5344CB8AC3E}">
        <p14:creationId xmlns:p14="http://schemas.microsoft.com/office/powerpoint/2010/main" val="351740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C3AE47-82D7-43F1-8D00-0EFDDCD4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Novi vijek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0BBC34-2E22-4997-86DF-E7C63E72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Rad žena i njihov život uziman je </a:t>
            </a:r>
            <a:r>
              <a:rPr lang="hr-HR" b="1" dirty="0"/>
              <a:t>zdravo za gotovo</a:t>
            </a:r>
            <a:r>
              <a:rPr lang="hr-HR" dirty="0"/>
              <a:t>.</a:t>
            </a:r>
          </a:p>
          <a:p>
            <a:r>
              <a:rPr lang="hr-HR" dirty="0"/>
              <a:t> </a:t>
            </a:r>
            <a:r>
              <a:rPr lang="hr-HR" b="1" dirty="0"/>
              <a:t>Dugoročno naseljavanje diljem svijeta nije bilo moguće bez ženske pomoći.</a:t>
            </a:r>
            <a:r>
              <a:rPr lang="hr-HR" dirty="0"/>
              <a:t> Iz Starog svijeta su slane djevojke u Novi svijet da budu supruge.</a:t>
            </a:r>
          </a:p>
          <a:p>
            <a:r>
              <a:rPr lang="hr-HR" dirty="0"/>
              <a:t>Osnovane su tvrtke koje su se bavile</a:t>
            </a:r>
            <a:r>
              <a:rPr lang="hr-HR" b="1" dirty="0"/>
              <a:t> traženjem i slanjem djevojaka u Novi svijet</a:t>
            </a:r>
            <a:r>
              <a:rPr lang="hr-HR" dirty="0"/>
              <a:t>. Ali bez obzira na obrazovanje, </a:t>
            </a:r>
            <a:r>
              <a:rPr lang="hr-HR" b="1" dirty="0"/>
              <a:t>prema tim djevojkama i ženama koje putuju u Novi svijet ponašali su se kao prema robi.</a:t>
            </a:r>
          </a:p>
          <a:p>
            <a:r>
              <a:rPr lang="hr-HR" dirty="0"/>
              <a:t>Industrijska revolucija je imala nepovoljan učinak na ženske živote – dvostruki rad (u tvornici i domaćinstvu)</a:t>
            </a:r>
          </a:p>
        </p:txBody>
      </p:sp>
    </p:spTree>
    <p:extLst>
      <p:ext uri="{BB962C8B-B14F-4D97-AF65-F5344CB8AC3E}">
        <p14:creationId xmlns:p14="http://schemas.microsoft.com/office/powerpoint/2010/main" val="52200250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1467</Words>
  <Application>Microsoft Office PowerPoint</Application>
  <PresentationFormat>Široki zaslon</PresentationFormat>
  <Paragraphs>57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Calisto MT</vt:lpstr>
      <vt:lpstr>Univers Condensed</vt:lpstr>
      <vt:lpstr>ChronicleVTI</vt:lpstr>
      <vt:lpstr>Položaj žene kroz povijesna razdoblja</vt:lpstr>
      <vt:lpstr>prapovijest</vt:lpstr>
      <vt:lpstr>Stari vijek</vt:lpstr>
      <vt:lpstr>Stari vijek</vt:lpstr>
      <vt:lpstr>Teodora i hipatija           - stari vijek - </vt:lpstr>
      <vt:lpstr>Srednji vijek</vt:lpstr>
      <vt:lpstr>Srednji vijek</vt:lpstr>
      <vt:lpstr>Srednji vijek</vt:lpstr>
      <vt:lpstr>Novi vijek</vt:lpstr>
      <vt:lpstr>Novi vijek</vt:lpstr>
      <vt:lpstr>PowerPoint prezentacija</vt:lpstr>
      <vt:lpstr>Borba za ženska prava</vt:lpstr>
      <vt:lpstr>Suvremeno doba</vt:lpstr>
      <vt:lpstr>Suvremeno doba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Položaj žene kroz povijesna razdoblja</dc:title>
  <dc:creator>Monika Bodo</dc:creator>
  <cp:lastModifiedBy>Željka Knežević</cp:lastModifiedBy>
  <cp:revision>3</cp:revision>
  <dcterms:created xsi:type="dcterms:W3CDTF">2020-11-13T14:39:34Z</dcterms:created>
  <dcterms:modified xsi:type="dcterms:W3CDTF">2021-06-28T14:10:11Z</dcterms:modified>
</cp:coreProperties>
</file>