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23968-2427-4BF5-8E99-B0A7894B7AE6}" v="4" dt="2021-01-26T11:35:04.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a Brežnjak" userId="S::leonarda.breznjak@skole.hr::4c97388d-a0cf-4d8a-88e5-00ecef31449f" providerId="AD" clId="Web-{2AE23968-2427-4BF5-8E99-B0A7894B7AE6}"/>
    <pc:docChg chg="modSld">
      <pc:chgData name="Leonarda Brežnjak" userId="S::leonarda.breznjak@skole.hr::4c97388d-a0cf-4d8a-88e5-00ecef31449f" providerId="AD" clId="Web-{2AE23968-2427-4BF5-8E99-B0A7894B7AE6}" dt="2021-01-26T11:35:04.803" v="1" actId="20577"/>
      <pc:docMkLst>
        <pc:docMk/>
      </pc:docMkLst>
      <pc:sldChg chg="modSp">
        <pc:chgData name="Leonarda Brežnjak" userId="S::leonarda.breznjak@skole.hr::4c97388d-a0cf-4d8a-88e5-00ecef31449f" providerId="AD" clId="Web-{2AE23968-2427-4BF5-8E99-B0A7894B7AE6}" dt="2021-01-26T11:35:04.803" v="1" actId="20577"/>
        <pc:sldMkLst>
          <pc:docMk/>
          <pc:sldMk cId="3787207219" sldId="260"/>
        </pc:sldMkLst>
        <pc:spChg chg="mod">
          <ac:chgData name="Leonarda Brežnjak" userId="S::leonarda.breznjak@skole.hr::4c97388d-a0cf-4d8a-88e5-00ecef31449f" providerId="AD" clId="Web-{2AE23968-2427-4BF5-8E99-B0A7894B7AE6}" dt="2021-01-26T11:35:04.803" v="1" actId="20577"/>
          <ac:spMkLst>
            <pc:docMk/>
            <pc:sldMk cId="3787207219" sldId="260"/>
            <ac:spMk id="3" creationId="{E7EEFCD6-37EF-4835-99C8-2D728EB761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904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9488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6005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04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8995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6224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726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544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3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1/26/2021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7279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075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1/26/2021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966099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0" r:id="rId5"/>
    <p:sldLayoutId id="2147483675"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ciklopedija.hr/natuknica.aspx?id=64021" TargetMode="External"/><Relationship Id="rId2" Type="http://schemas.openxmlformats.org/officeDocument/2006/relationships/hyperlink" Target="https://www.moderna-galerija.hr/sonja-kovacic-tajcevic/&#382;" TargetMode="External"/><Relationship Id="rId1" Type="http://schemas.openxmlformats.org/officeDocument/2006/relationships/slideLayout" Target="../slideLayouts/slideLayout2.xml"/><Relationship Id="rId6" Type="http://schemas.openxmlformats.org/officeDocument/2006/relationships/hyperlink" Target="https://kuca.senoa.eu/obitelj-senoa/nasta-rojc" TargetMode="External"/><Relationship Id="rId5" Type="http://schemas.openxmlformats.org/officeDocument/2006/relationships/hyperlink" Target="https://libela.org/sa-stavom/10591-hrvatske-umjetnice-od-kraja-19-do-21-stoljeca-1-dio/" TargetMode="External"/><Relationship Id="rId4" Type="http://schemas.openxmlformats.org/officeDocument/2006/relationships/hyperlink" Target="https://www.enciklopedija.hr/natuknica.aspx?ID=47324&#38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B1106EFB-D21F-4B7E-9D44-C19F4096CD5E}"/>
              </a:ext>
            </a:extLst>
          </p:cNvPr>
          <p:cNvPicPr>
            <a:picLocks noChangeAspect="1"/>
          </p:cNvPicPr>
          <p:nvPr/>
        </p:nvPicPr>
        <p:blipFill rotWithShape="1">
          <a:blip r:embed="rId2"/>
          <a:srcRect t="14494" b="1236"/>
          <a:stretch/>
        </p:blipFill>
        <p:spPr>
          <a:xfrm>
            <a:off x="20" y="-839"/>
            <a:ext cx="12191980" cy="6858000"/>
          </a:xfrm>
          <a:prstGeom prst="rect">
            <a:avLst/>
          </a:prstGeom>
        </p:spPr>
      </p:pic>
      <p:sp useBgFill="1">
        <p:nvSpPr>
          <p:cNvPr id="18"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2327B795-6DE1-49D0-B3FF-9B3107F159E2}"/>
              </a:ext>
            </a:extLst>
          </p:cNvPr>
          <p:cNvSpPr>
            <a:spLocks noGrp="1"/>
          </p:cNvSpPr>
          <p:nvPr>
            <p:ph type="ctrTitle"/>
          </p:nvPr>
        </p:nvSpPr>
        <p:spPr>
          <a:xfrm>
            <a:off x="1771132" y="2091263"/>
            <a:ext cx="8649738" cy="2590800"/>
          </a:xfrm>
        </p:spPr>
        <p:txBody>
          <a:bodyPr>
            <a:normAutofit/>
          </a:bodyPr>
          <a:lstStyle/>
          <a:p>
            <a:r>
              <a:rPr lang="hr-HR" dirty="0"/>
              <a:t>	</a:t>
            </a:r>
            <a:r>
              <a:rPr lang="hr-HR" dirty="0" err="1"/>
              <a:t>Women</a:t>
            </a:r>
            <a:r>
              <a:rPr lang="hr-HR" dirty="0"/>
              <a:t> </a:t>
            </a:r>
            <a:r>
              <a:rPr lang="hr-HR" dirty="0" err="1"/>
              <a:t>artists</a:t>
            </a:r>
            <a:r>
              <a:rPr lang="hr-HR" dirty="0"/>
              <a:t> </a:t>
            </a:r>
            <a:r>
              <a:rPr lang="hr-HR" dirty="0" err="1"/>
              <a:t>in</a:t>
            </a:r>
            <a:r>
              <a:rPr lang="hr-HR" dirty="0"/>
              <a:t> Croatia</a:t>
            </a:r>
          </a:p>
        </p:txBody>
      </p:sp>
      <p:sp>
        <p:nvSpPr>
          <p:cNvPr id="3" name="Podnaslov 2">
            <a:extLst>
              <a:ext uri="{FF2B5EF4-FFF2-40B4-BE49-F238E27FC236}">
                <a16:creationId xmlns:a16="http://schemas.microsoft.com/office/drawing/2014/main" id="{18D6569C-2626-4B7E-8D65-FC5F55FF7E44}"/>
              </a:ext>
            </a:extLst>
          </p:cNvPr>
          <p:cNvSpPr>
            <a:spLocks noGrp="1"/>
          </p:cNvSpPr>
          <p:nvPr>
            <p:ph type="subTitle" idx="1"/>
          </p:nvPr>
        </p:nvSpPr>
        <p:spPr>
          <a:xfrm>
            <a:off x="1771130" y="4682062"/>
            <a:ext cx="8652788" cy="457201"/>
          </a:xfrm>
        </p:spPr>
        <p:txBody>
          <a:bodyPr>
            <a:normAutofit/>
          </a:bodyPr>
          <a:lstStyle/>
          <a:p>
            <a:endParaRPr lang="hr-HR"/>
          </a:p>
        </p:txBody>
      </p:sp>
      <p:sp>
        <p:nvSpPr>
          <p:cNvPr id="21"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32200"/>
      </p:ext>
    </p:extLst>
  </p:cSld>
  <p:clrMapOvr>
    <a:masterClrMapping/>
  </p:clrMapOvr>
  <mc:AlternateContent xmlns:mc="http://schemas.openxmlformats.org/markup-compatibility/2006" xmlns:p14="http://schemas.microsoft.com/office/powerpoint/2010/main">
    <mc:Choice Requires="p14">
      <p:transition spd="slow" p14:dur="2000" advTm="3974"/>
    </mc:Choice>
    <mc:Fallback xmlns="">
      <p:transition spd="slow" advTm="39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25BB16-A28E-400D-B5F5-ED3037A81C30}"/>
              </a:ext>
            </a:extLst>
          </p:cNvPr>
          <p:cNvSpPr>
            <a:spLocks noGrp="1"/>
          </p:cNvSpPr>
          <p:nvPr>
            <p:ph type="title"/>
          </p:nvPr>
        </p:nvSpPr>
        <p:spPr>
          <a:xfrm>
            <a:off x="948813" y="1078141"/>
            <a:ext cx="10058400" cy="1371600"/>
          </a:xfrm>
        </p:spPr>
        <p:txBody>
          <a:bodyPr>
            <a:normAutofit fontScale="90000"/>
          </a:bodyPr>
          <a:lstStyle/>
          <a:p>
            <a:r>
              <a:rPr lang="en-US" sz="6600" dirty="0">
                <a:latin typeface="Arial Black" panose="020B0A04020102020204" pitchFamily="34" charset="0"/>
              </a:rPr>
              <a:t>THANK YOU FOR YOUR ATTENTION!
</a:t>
            </a:r>
            <a:endParaRPr lang="hr-HR" sz="6600" dirty="0">
              <a:latin typeface="Arial Black" panose="020B0A04020102020204" pitchFamily="34" charset="0"/>
            </a:endParaRPr>
          </a:p>
        </p:txBody>
      </p:sp>
      <p:pic>
        <p:nvPicPr>
          <p:cNvPr id="5" name="Rezervirano mjesto sadržaja 4">
            <a:extLst>
              <a:ext uri="{FF2B5EF4-FFF2-40B4-BE49-F238E27FC236}">
                <a16:creationId xmlns:a16="http://schemas.microsoft.com/office/drawing/2014/main" id="{21531CEC-200B-4807-9F5B-7C02C7EC61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129" y="2623087"/>
            <a:ext cx="4634373" cy="2363841"/>
          </a:xfrm>
        </p:spPr>
      </p:pic>
      <p:sp>
        <p:nvSpPr>
          <p:cNvPr id="6" name="TekstniOkvir 5">
            <a:extLst>
              <a:ext uri="{FF2B5EF4-FFF2-40B4-BE49-F238E27FC236}">
                <a16:creationId xmlns:a16="http://schemas.microsoft.com/office/drawing/2014/main" id="{AFC1674E-C93A-4B8D-8BE4-B5B772F6DD62}"/>
              </a:ext>
            </a:extLst>
          </p:cNvPr>
          <p:cNvSpPr txBox="1"/>
          <p:nvPr/>
        </p:nvSpPr>
        <p:spPr>
          <a:xfrm>
            <a:off x="7718322" y="5846074"/>
            <a:ext cx="3854246" cy="369332"/>
          </a:xfrm>
          <a:prstGeom prst="rect">
            <a:avLst/>
          </a:prstGeom>
          <a:noFill/>
        </p:spPr>
        <p:txBody>
          <a:bodyPr wrap="square" rtlCol="0">
            <a:spAutoFit/>
          </a:bodyPr>
          <a:lstStyle/>
          <a:p>
            <a:r>
              <a:rPr lang="hr-HR" dirty="0"/>
              <a:t>IZRADILA:LEONARDA BREŽNJAK </a:t>
            </a:r>
          </a:p>
        </p:txBody>
      </p:sp>
    </p:spTree>
    <p:extLst>
      <p:ext uri="{BB962C8B-B14F-4D97-AF65-F5344CB8AC3E}">
        <p14:creationId xmlns:p14="http://schemas.microsoft.com/office/powerpoint/2010/main" val="77851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49808C-EAEA-458F-9078-DDE34C3C5D26}"/>
              </a:ext>
            </a:extLst>
          </p:cNvPr>
          <p:cNvSpPr>
            <a:spLocks noGrp="1"/>
          </p:cNvSpPr>
          <p:nvPr>
            <p:ph type="title"/>
          </p:nvPr>
        </p:nvSpPr>
        <p:spPr/>
        <p:txBody>
          <a:bodyPr/>
          <a:lstStyle/>
          <a:p>
            <a:r>
              <a:rPr lang="hr-HR" dirty="0"/>
              <a:t>IZVORI I LITERATURA </a:t>
            </a:r>
          </a:p>
        </p:txBody>
      </p:sp>
      <p:sp>
        <p:nvSpPr>
          <p:cNvPr id="3" name="Rezervirano mjesto sadržaja 2">
            <a:extLst>
              <a:ext uri="{FF2B5EF4-FFF2-40B4-BE49-F238E27FC236}">
                <a16:creationId xmlns:a16="http://schemas.microsoft.com/office/drawing/2014/main" id="{B803735C-3C8A-45C8-9738-7C599A1B285A}"/>
              </a:ext>
            </a:extLst>
          </p:cNvPr>
          <p:cNvSpPr>
            <a:spLocks noGrp="1"/>
          </p:cNvSpPr>
          <p:nvPr>
            <p:ph idx="1"/>
          </p:nvPr>
        </p:nvSpPr>
        <p:spPr/>
        <p:txBody>
          <a:bodyPr>
            <a:normAutofit/>
          </a:bodyPr>
          <a:lstStyle/>
          <a:p>
            <a:pPr marL="0" indent="0">
              <a:buNone/>
            </a:pPr>
            <a:r>
              <a:rPr lang="hr-HR" sz="2000" dirty="0"/>
              <a:t>K Erdelja, I Stojaković , Tragom prošlosti 8 , školska knjiga, Zagreb ,2014.  Znanost i kultura u prvoj polovici XX. , str. 100.</a:t>
            </a:r>
          </a:p>
          <a:p>
            <a:r>
              <a:rPr lang="hr-HR" sz="2000" dirty="0">
                <a:hlinkClick r:id="rId2"/>
              </a:rPr>
              <a:t>https://www.moderna-galerija.hr/sonja-kovacic-tajcevic/ž</a:t>
            </a:r>
            <a:r>
              <a:rPr lang="hr-HR" sz="2000" dirty="0"/>
              <a:t> (16.1.2021)</a:t>
            </a:r>
          </a:p>
          <a:p>
            <a:r>
              <a:rPr lang="hr-HR" sz="2000" dirty="0">
                <a:hlinkClick r:id="rId3"/>
              </a:rPr>
              <a:t>https://www.enciklopedija.hr/natuknica.aspx?id=64021</a:t>
            </a:r>
            <a:r>
              <a:rPr lang="hr-HR" sz="2000" dirty="0"/>
              <a:t>(16.1.2021)</a:t>
            </a:r>
          </a:p>
          <a:p>
            <a:r>
              <a:rPr lang="hr-HR" sz="2000" dirty="0">
                <a:hlinkClick r:id="rId4"/>
              </a:rPr>
              <a:t>https://www.enciklopedija.hr/natuknica.aspx?ID=47324ž</a:t>
            </a:r>
            <a:r>
              <a:rPr lang="hr-HR" sz="2000" dirty="0"/>
              <a:t>(16.1.2021)</a:t>
            </a:r>
          </a:p>
          <a:p>
            <a:r>
              <a:rPr lang="hr-HR" sz="2000" dirty="0">
                <a:hlinkClick r:id="rId5"/>
              </a:rPr>
              <a:t>https://libela.org/sa-stavom/10591-hrvatske-umjetnice-od-kraja-19-do-21-stoljeca-1-dio/</a:t>
            </a:r>
            <a:r>
              <a:rPr lang="hr-HR" sz="2000" dirty="0"/>
              <a:t>(16.1.2021)</a:t>
            </a:r>
          </a:p>
          <a:p>
            <a:r>
              <a:rPr lang="hr-HR" sz="2000" dirty="0">
                <a:hlinkClick r:id="rId6"/>
              </a:rPr>
              <a:t>https://kuca.senoa.eu/obitelj-senoa/nasta-rojc</a:t>
            </a:r>
            <a:r>
              <a:rPr lang="hr-HR" sz="2000" dirty="0"/>
              <a:t>(16.1.2021)</a:t>
            </a:r>
          </a:p>
          <a:p>
            <a:endParaRPr lang="hr-HR" sz="2000" dirty="0"/>
          </a:p>
          <a:p>
            <a:endParaRPr lang="hr-HR" sz="2000" dirty="0"/>
          </a:p>
          <a:p>
            <a:endParaRPr lang="hr-HR" sz="2000" dirty="0"/>
          </a:p>
          <a:p>
            <a:endParaRPr lang="hr-HR" sz="2000" dirty="0"/>
          </a:p>
        </p:txBody>
      </p:sp>
    </p:spTree>
    <p:extLst>
      <p:ext uri="{BB962C8B-B14F-4D97-AF65-F5344CB8AC3E}">
        <p14:creationId xmlns:p14="http://schemas.microsoft.com/office/powerpoint/2010/main" val="24889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A7B1D8-63CF-478B-833F-B1DF2482D2E3}"/>
              </a:ext>
            </a:extLst>
          </p:cNvPr>
          <p:cNvSpPr>
            <a:spLocks noGrp="1"/>
          </p:cNvSpPr>
          <p:nvPr>
            <p:ph type="title"/>
          </p:nvPr>
        </p:nvSpPr>
        <p:spPr/>
        <p:txBody>
          <a:bodyPr>
            <a:normAutofit fontScale="90000"/>
          </a:bodyPr>
          <a:lstStyle/>
          <a:p>
            <a:r>
              <a:rPr lang="hr-HR" dirty="0"/>
              <a:t>WOMEN ARTISTS IN CROATIA 
</a:t>
            </a:r>
          </a:p>
        </p:txBody>
      </p:sp>
      <p:sp>
        <p:nvSpPr>
          <p:cNvPr id="3" name="Rezervirano mjesto sadržaja 2">
            <a:extLst>
              <a:ext uri="{FF2B5EF4-FFF2-40B4-BE49-F238E27FC236}">
                <a16:creationId xmlns:a16="http://schemas.microsoft.com/office/drawing/2014/main" id="{7F5D8824-3E53-45A5-A686-6E48F4B7B8ED}"/>
              </a:ext>
            </a:extLst>
          </p:cNvPr>
          <p:cNvSpPr>
            <a:spLocks noGrp="1"/>
          </p:cNvSpPr>
          <p:nvPr>
            <p:ph idx="1"/>
          </p:nvPr>
        </p:nvSpPr>
        <p:spPr/>
        <p:txBody>
          <a:bodyPr/>
          <a:lstStyle/>
          <a:p>
            <a:r>
              <a:rPr lang="en-US" sz="2000" dirty="0"/>
              <a:t>women have not always been represented in art as men
so in Croatia 
were an eternal inspiration but rarely did they create various works of art 
things improved slightly between the two wars and the </a:t>
            </a:r>
            <a:endParaRPr lang="hr-HR" dirty="0"/>
          </a:p>
        </p:txBody>
      </p:sp>
      <p:pic>
        <p:nvPicPr>
          <p:cNvPr id="7" name="Slika 6">
            <a:extLst>
              <a:ext uri="{FF2B5EF4-FFF2-40B4-BE49-F238E27FC236}">
                <a16:creationId xmlns:a16="http://schemas.microsoft.com/office/drawing/2014/main" id="{90838161-0C03-4DA7-A1C8-C2798CA28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225" y="4027932"/>
            <a:ext cx="3524250" cy="2314575"/>
          </a:xfrm>
          <a:prstGeom prst="rect">
            <a:avLst/>
          </a:prstGeom>
        </p:spPr>
      </p:pic>
    </p:spTree>
    <p:extLst>
      <p:ext uri="{BB962C8B-B14F-4D97-AF65-F5344CB8AC3E}">
        <p14:creationId xmlns:p14="http://schemas.microsoft.com/office/powerpoint/2010/main" val="199242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0223B0-AD87-4B2F-8737-43743FCF344D}"/>
              </a:ext>
            </a:extLst>
          </p:cNvPr>
          <p:cNvSpPr>
            <a:spLocks noGrp="1"/>
          </p:cNvSpPr>
          <p:nvPr>
            <p:ph type="title"/>
          </p:nvPr>
        </p:nvSpPr>
        <p:spPr/>
        <p:txBody>
          <a:bodyPr>
            <a:normAutofit fontScale="90000"/>
          </a:bodyPr>
          <a:lstStyle/>
          <a:p>
            <a:r>
              <a:rPr lang="hr-HR" dirty="0"/>
              <a:t>SOME OF THEM...
</a:t>
            </a:r>
          </a:p>
        </p:txBody>
      </p:sp>
      <p:sp>
        <p:nvSpPr>
          <p:cNvPr id="3" name="Rezervirano mjesto sadržaja 2">
            <a:extLst>
              <a:ext uri="{FF2B5EF4-FFF2-40B4-BE49-F238E27FC236}">
                <a16:creationId xmlns:a16="http://schemas.microsoft.com/office/drawing/2014/main" id="{8C3EC2A3-D176-4A1F-91A3-7A953DEFA837}"/>
              </a:ext>
            </a:extLst>
          </p:cNvPr>
          <p:cNvSpPr>
            <a:spLocks noGrp="1"/>
          </p:cNvSpPr>
          <p:nvPr>
            <p:ph idx="1"/>
          </p:nvPr>
        </p:nvSpPr>
        <p:spPr/>
        <p:txBody>
          <a:bodyPr>
            <a:normAutofit/>
          </a:bodyPr>
          <a:lstStyle/>
          <a:p>
            <a:r>
              <a:rPr lang="hr-HR" sz="2000" dirty="0"/>
              <a:t>Ivana Brlić Mažuranić</a:t>
            </a:r>
          </a:p>
          <a:p>
            <a:pPr lvl="1"/>
            <a:r>
              <a:rPr lang="hr-HR" sz="2000" dirty="0"/>
              <a:t>Marija Jurić  Zagorka</a:t>
            </a:r>
          </a:p>
          <a:p>
            <a:pPr lvl="1"/>
            <a:r>
              <a:rPr lang="hr-HR" sz="2000" dirty="0"/>
              <a:t>Nasta </a:t>
            </a:r>
            <a:r>
              <a:rPr lang="hr-HR" sz="2000" dirty="0" err="1"/>
              <a:t>Rojc</a:t>
            </a:r>
            <a:endParaRPr lang="hr-HR" sz="2000" dirty="0"/>
          </a:p>
          <a:p>
            <a:pPr lvl="1"/>
            <a:r>
              <a:rPr lang="hr-HR" sz="2000" dirty="0"/>
              <a:t>Sonja Kovačić- </a:t>
            </a:r>
            <a:r>
              <a:rPr lang="hr-HR" sz="2000" dirty="0" err="1"/>
              <a:t>Tajčević</a:t>
            </a:r>
            <a:r>
              <a:rPr lang="hr-HR" sz="2000" dirty="0"/>
              <a:t> </a:t>
            </a:r>
          </a:p>
          <a:p>
            <a:pPr lvl="1"/>
            <a:r>
              <a:rPr lang="hr-HR" sz="2000" dirty="0"/>
              <a:t>Nina </a:t>
            </a:r>
            <a:r>
              <a:rPr lang="hr-HR" sz="2000" dirty="0" err="1"/>
              <a:t>Vavra</a:t>
            </a:r>
            <a:r>
              <a:rPr lang="hr-HR" sz="2000" dirty="0"/>
              <a:t> </a:t>
            </a:r>
          </a:p>
          <a:p>
            <a:pPr lvl="1"/>
            <a:r>
              <a:rPr lang="hr-HR" sz="2000" dirty="0"/>
              <a:t>Dora Pejačević </a:t>
            </a:r>
          </a:p>
        </p:txBody>
      </p:sp>
      <p:pic>
        <p:nvPicPr>
          <p:cNvPr id="4" name="Slika 3">
            <a:extLst>
              <a:ext uri="{FF2B5EF4-FFF2-40B4-BE49-F238E27FC236}">
                <a16:creationId xmlns:a16="http://schemas.microsoft.com/office/drawing/2014/main" id="{C2526990-8AA8-4ACB-A167-72D9F5DFB9CC}"/>
              </a:ext>
            </a:extLst>
          </p:cNvPr>
          <p:cNvPicPr>
            <a:picLocks noChangeAspect="1"/>
          </p:cNvPicPr>
          <p:nvPr/>
        </p:nvPicPr>
        <p:blipFill>
          <a:blip r:embed="rId2"/>
          <a:stretch>
            <a:fillRect/>
          </a:stretch>
        </p:blipFill>
        <p:spPr>
          <a:xfrm>
            <a:off x="9367837" y="942975"/>
            <a:ext cx="1838325" cy="2486025"/>
          </a:xfrm>
          <a:prstGeom prst="rect">
            <a:avLst/>
          </a:prstGeom>
        </p:spPr>
      </p:pic>
      <p:pic>
        <p:nvPicPr>
          <p:cNvPr id="5" name="Slika 4">
            <a:extLst>
              <a:ext uri="{FF2B5EF4-FFF2-40B4-BE49-F238E27FC236}">
                <a16:creationId xmlns:a16="http://schemas.microsoft.com/office/drawing/2014/main" id="{0F514335-D53D-4731-86C7-D3E0C798AAA2}"/>
              </a:ext>
            </a:extLst>
          </p:cNvPr>
          <p:cNvPicPr>
            <a:picLocks noChangeAspect="1"/>
          </p:cNvPicPr>
          <p:nvPr/>
        </p:nvPicPr>
        <p:blipFill>
          <a:blip r:embed="rId3"/>
          <a:stretch>
            <a:fillRect/>
          </a:stretch>
        </p:blipFill>
        <p:spPr>
          <a:xfrm>
            <a:off x="7424737" y="3429000"/>
            <a:ext cx="1943100" cy="2352675"/>
          </a:xfrm>
          <a:prstGeom prst="rect">
            <a:avLst/>
          </a:prstGeom>
        </p:spPr>
      </p:pic>
    </p:spTree>
    <p:extLst>
      <p:ext uri="{BB962C8B-B14F-4D97-AF65-F5344CB8AC3E}">
        <p14:creationId xmlns:p14="http://schemas.microsoft.com/office/powerpoint/2010/main" val="271816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D30A4F-760C-41F6-9610-88BE8F2DF67B}"/>
              </a:ext>
            </a:extLst>
          </p:cNvPr>
          <p:cNvSpPr>
            <a:spLocks noGrp="1"/>
          </p:cNvSpPr>
          <p:nvPr>
            <p:ph type="title"/>
          </p:nvPr>
        </p:nvSpPr>
        <p:spPr/>
        <p:txBody>
          <a:bodyPr/>
          <a:lstStyle/>
          <a:p>
            <a:r>
              <a:rPr lang="hr-HR" dirty="0"/>
              <a:t>IVANA BRLIĆ MAŽURANIĆ</a:t>
            </a:r>
          </a:p>
        </p:txBody>
      </p:sp>
      <p:sp>
        <p:nvSpPr>
          <p:cNvPr id="3" name="Rezervirano mjesto sadržaja 2">
            <a:extLst>
              <a:ext uri="{FF2B5EF4-FFF2-40B4-BE49-F238E27FC236}">
                <a16:creationId xmlns:a16="http://schemas.microsoft.com/office/drawing/2014/main" id="{6D0C9931-A6F0-46E2-AB58-2402EA9EBDC6}"/>
              </a:ext>
            </a:extLst>
          </p:cNvPr>
          <p:cNvSpPr>
            <a:spLocks noGrp="1"/>
          </p:cNvSpPr>
          <p:nvPr>
            <p:ph idx="1"/>
          </p:nvPr>
        </p:nvSpPr>
        <p:spPr/>
        <p:txBody>
          <a:bodyPr>
            <a:normAutofit/>
          </a:bodyPr>
          <a:lstStyle/>
          <a:p>
            <a:r>
              <a:rPr lang="en-US" sz="2000" dirty="0"/>
              <a:t>Croatian writer 
</a:t>
            </a:r>
            <a:r>
              <a:rPr lang="hr-HR" sz="2000" dirty="0"/>
              <a:t>b</a:t>
            </a:r>
            <a:r>
              <a:rPr lang="en-US" sz="2000" dirty="0" err="1"/>
              <a:t>orn</a:t>
            </a:r>
            <a:r>
              <a:rPr lang="en-US" sz="2000" dirty="0"/>
              <a:t> in </a:t>
            </a:r>
            <a:r>
              <a:rPr lang="en-US" sz="2000" dirty="0" err="1"/>
              <a:t>Ogulin</a:t>
            </a:r>
            <a:r>
              <a:rPr lang="en-US" sz="2000" dirty="0"/>
              <a:t> in 1874.
she gained fame by writing for children 
she is often referred to as the Croatian Andersen 
</a:t>
            </a:r>
            <a:r>
              <a:rPr lang="hr-HR" sz="2000" dirty="0"/>
              <a:t>i</a:t>
            </a:r>
            <a:r>
              <a:rPr lang="en-US" sz="2000" dirty="0"/>
              <a:t>n 1937 she became the first female member of the Yugoslav Academy of Sciences and Arts </a:t>
            </a:r>
            <a:endParaRPr lang="hr-HR" sz="2000" dirty="0"/>
          </a:p>
        </p:txBody>
      </p:sp>
      <p:pic>
        <p:nvPicPr>
          <p:cNvPr id="4" name="Slika 3">
            <a:extLst>
              <a:ext uri="{FF2B5EF4-FFF2-40B4-BE49-F238E27FC236}">
                <a16:creationId xmlns:a16="http://schemas.microsoft.com/office/drawing/2014/main" id="{CEA430C8-1E2D-4232-9BDF-50D304846647}"/>
              </a:ext>
            </a:extLst>
          </p:cNvPr>
          <p:cNvPicPr>
            <a:picLocks noChangeAspect="1"/>
          </p:cNvPicPr>
          <p:nvPr/>
        </p:nvPicPr>
        <p:blipFill>
          <a:blip r:embed="rId2"/>
          <a:stretch>
            <a:fillRect/>
          </a:stretch>
        </p:blipFill>
        <p:spPr>
          <a:xfrm>
            <a:off x="9296400" y="642594"/>
            <a:ext cx="2247900" cy="3012649"/>
          </a:xfrm>
          <a:prstGeom prst="rect">
            <a:avLst/>
          </a:prstGeom>
        </p:spPr>
      </p:pic>
      <p:pic>
        <p:nvPicPr>
          <p:cNvPr id="6" name="Slika 5">
            <a:extLst>
              <a:ext uri="{FF2B5EF4-FFF2-40B4-BE49-F238E27FC236}">
                <a16:creationId xmlns:a16="http://schemas.microsoft.com/office/drawing/2014/main" id="{979DB5C9-2B96-43B4-B896-0B06560B3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4393845"/>
            <a:ext cx="3810000" cy="1676400"/>
          </a:xfrm>
          <a:prstGeom prst="rect">
            <a:avLst/>
          </a:prstGeom>
        </p:spPr>
      </p:pic>
    </p:spTree>
    <p:extLst>
      <p:ext uri="{BB962C8B-B14F-4D97-AF65-F5344CB8AC3E}">
        <p14:creationId xmlns:p14="http://schemas.microsoft.com/office/powerpoint/2010/main" val="393675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134760-3120-476F-BE08-035ADE9F019C}"/>
              </a:ext>
            </a:extLst>
          </p:cNvPr>
          <p:cNvSpPr>
            <a:spLocks noGrp="1"/>
          </p:cNvSpPr>
          <p:nvPr>
            <p:ph type="title"/>
          </p:nvPr>
        </p:nvSpPr>
        <p:spPr/>
        <p:txBody>
          <a:bodyPr/>
          <a:lstStyle/>
          <a:p>
            <a:r>
              <a:rPr lang="hr-HR" dirty="0"/>
              <a:t>MARIJA JURIĆ ZAGORKA </a:t>
            </a:r>
          </a:p>
        </p:txBody>
      </p:sp>
      <p:sp>
        <p:nvSpPr>
          <p:cNvPr id="3" name="Rezervirano mjesto sadržaja 2">
            <a:extLst>
              <a:ext uri="{FF2B5EF4-FFF2-40B4-BE49-F238E27FC236}">
                <a16:creationId xmlns:a16="http://schemas.microsoft.com/office/drawing/2014/main" id="{E7EEFCD6-37EF-4835-99C8-2D728EB761E5}"/>
              </a:ext>
            </a:extLst>
          </p:cNvPr>
          <p:cNvSpPr>
            <a:spLocks noGrp="1"/>
          </p:cNvSpPr>
          <p:nvPr>
            <p:ph idx="1"/>
          </p:nvPr>
        </p:nvSpPr>
        <p:spPr/>
        <p:txBody>
          <a:bodyPr vert="horz" lIns="91440" tIns="45720" rIns="91440" bIns="45720" rtlCol="0" anchor="t">
            <a:normAutofit/>
          </a:bodyPr>
          <a:lstStyle/>
          <a:p>
            <a:pPr>
              <a:buFont typeface="Courier New" pitchFamily="18" charset="0"/>
              <a:buChar char="o"/>
            </a:pPr>
            <a:r>
              <a:rPr lang="hr-HR" sz="2000" dirty="0"/>
              <a:t>f</a:t>
            </a:r>
            <a:r>
              <a:rPr lang="en-US" sz="2000" dirty="0"/>
              <a:t>rom 1999 to 1993 she was a successful writer and journalist
politically engaged in the field of women's first 
has written a large number of novels 
Women's leaf, Croat </a:t>
            </a:r>
            <a:endParaRPr lang="hr-HR" i="1" dirty="0"/>
          </a:p>
        </p:txBody>
      </p:sp>
      <p:pic>
        <p:nvPicPr>
          <p:cNvPr id="4" name="Slika 3">
            <a:extLst>
              <a:ext uri="{FF2B5EF4-FFF2-40B4-BE49-F238E27FC236}">
                <a16:creationId xmlns:a16="http://schemas.microsoft.com/office/drawing/2014/main" id="{AFEF551B-6086-4823-B32A-AC6FEBE87152}"/>
              </a:ext>
            </a:extLst>
          </p:cNvPr>
          <p:cNvPicPr>
            <a:picLocks noChangeAspect="1"/>
          </p:cNvPicPr>
          <p:nvPr/>
        </p:nvPicPr>
        <p:blipFill>
          <a:blip r:embed="rId2"/>
          <a:stretch>
            <a:fillRect/>
          </a:stretch>
        </p:blipFill>
        <p:spPr>
          <a:xfrm>
            <a:off x="9077325" y="1009649"/>
            <a:ext cx="1924050" cy="2865161"/>
          </a:xfrm>
          <a:prstGeom prst="rect">
            <a:avLst/>
          </a:prstGeom>
        </p:spPr>
      </p:pic>
    </p:spTree>
    <p:extLst>
      <p:ext uri="{BB962C8B-B14F-4D97-AF65-F5344CB8AC3E}">
        <p14:creationId xmlns:p14="http://schemas.microsoft.com/office/powerpoint/2010/main" val="378720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032E2E-9A7D-4C6E-9C36-4EFD0D922DFF}"/>
              </a:ext>
            </a:extLst>
          </p:cNvPr>
          <p:cNvSpPr>
            <a:spLocks noGrp="1"/>
          </p:cNvSpPr>
          <p:nvPr>
            <p:ph type="title"/>
          </p:nvPr>
        </p:nvSpPr>
        <p:spPr/>
        <p:txBody>
          <a:bodyPr/>
          <a:lstStyle/>
          <a:p>
            <a:r>
              <a:rPr lang="hr-HR" dirty="0"/>
              <a:t>NASTA ROJC </a:t>
            </a:r>
          </a:p>
        </p:txBody>
      </p:sp>
      <p:sp>
        <p:nvSpPr>
          <p:cNvPr id="3" name="Rezervirano mjesto sadržaja 2">
            <a:extLst>
              <a:ext uri="{FF2B5EF4-FFF2-40B4-BE49-F238E27FC236}">
                <a16:creationId xmlns:a16="http://schemas.microsoft.com/office/drawing/2014/main" id="{AEF0F34A-02F6-4A40-87E6-BD5573A28643}"/>
              </a:ext>
            </a:extLst>
          </p:cNvPr>
          <p:cNvSpPr>
            <a:spLocks noGrp="1"/>
          </p:cNvSpPr>
          <p:nvPr>
            <p:ph idx="1"/>
          </p:nvPr>
        </p:nvSpPr>
        <p:spPr/>
        <p:txBody>
          <a:bodyPr>
            <a:normAutofit/>
          </a:bodyPr>
          <a:lstStyle/>
          <a:p>
            <a:r>
              <a:rPr lang="hr-HR" sz="2000" dirty="0"/>
              <a:t>p</a:t>
            </a:r>
            <a:r>
              <a:rPr lang="en-US" sz="2000" dirty="0" err="1"/>
              <a:t>ainter</a:t>
            </a:r>
            <a:r>
              <a:rPr lang="en-US" sz="2000" dirty="0"/>
              <a:t> 
born in </a:t>
            </a:r>
            <a:r>
              <a:rPr lang="en-US" sz="2000" dirty="0" err="1"/>
              <a:t>Bjelovar</a:t>
            </a:r>
            <a:r>
              <a:rPr lang="en-US" sz="2000" dirty="0"/>
              <a:t> 
she is the author of the illustrations for the first edition of the novel Oddly Things by the Apprentice </a:t>
            </a:r>
            <a:r>
              <a:rPr lang="en-US" sz="2000" dirty="0" err="1"/>
              <a:t>Hlapić</a:t>
            </a:r>
            <a:r>
              <a:rPr lang="en-US" sz="2000" dirty="0"/>
              <a:t>- Ivana </a:t>
            </a:r>
            <a:r>
              <a:rPr lang="en-US" sz="2000" dirty="0" err="1"/>
              <a:t>Brlić</a:t>
            </a:r>
            <a:r>
              <a:rPr lang="en-US" sz="2000" dirty="0"/>
              <a:t> </a:t>
            </a:r>
            <a:r>
              <a:rPr lang="en-US" sz="2000" dirty="0" err="1"/>
              <a:t>Mažuranić</a:t>
            </a:r>
            <a:r>
              <a:rPr lang="en-US" sz="2000" dirty="0"/>
              <a:t> </a:t>
            </a:r>
            <a:endParaRPr lang="hr-HR" sz="2000" dirty="0"/>
          </a:p>
        </p:txBody>
      </p:sp>
      <p:pic>
        <p:nvPicPr>
          <p:cNvPr id="4" name="Slika 3">
            <a:extLst>
              <a:ext uri="{FF2B5EF4-FFF2-40B4-BE49-F238E27FC236}">
                <a16:creationId xmlns:a16="http://schemas.microsoft.com/office/drawing/2014/main" id="{E89306AB-B979-4557-8C2D-F812F7DA0A55}"/>
              </a:ext>
            </a:extLst>
          </p:cNvPr>
          <p:cNvPicPr>
            <a:picLocks noChangeAspect="1"/>
          </p:cNvPicPr>
          <p:nvPr/>
        </p:nvPicPr>
        <p:blipFill>
          <a:blip r:embed="rId2"/>
          <a:stretch>
            <a:fillRect/>
          </a:stretch>
        </p:blipFill>
        <p:spPr>
          <a:xfrm>
            <a:off x="10101262" y="385762"/>
            <a:ext cx="1743075" cy="2619375"/>
          </a:xfrm>
          <a:prstGeom prst="rect">
            <a:avLst/>
          </a:prstGeom>
        </p:spPr>
      </p:pic>
    </p:spTree>
    <p:extLst>
      <p:ext uri="{BB962C8B-B14F-4D97-AF65-F5344CB8AC3E}">
        <p14:creationId xmlns:p14="http://schemas.microsoft.com/office/powerpoint/2010/main" val="35698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F9203A-71C5-4089-8753-BD34FC60BF9E}"/>
              </a:ext>
            </a:extLst>
          </p:cNvPr>
          <p:cNvSpPr>
            <a:spLocks noGrp="1"/>
          </p:cNvSpPr>
          <p:nvPr>
            <p:ph type="title"/>
          </p:nvPr>
        </p:nvSpPr>
        <p:spPr/>
        <p:txBody>
          <a:bodyPr/>
          <a:lstStyle/>
          <a:p>
            <a:r>
              <a:rPr lang="hr-HR" dirty="0"/>
              <a:t>SONJA KOVAČIĆ- TAJČEVIĆ </a:t>
            </a:r>
          </a:p>
        </p:txBody>
      </p:sp>
      <p:sp>
        <p:nvSpPr>
          <p:cNvPr id="3" name="Rezervirano mjesto sadržaja 2">
            <a:extLst>
              <a:ext uri="{FF2B5EF4-FFF2-40B4-BE49-F238E27FC236}">
                <a16:creationId xmlns:a16="http://schemas.microsoft.com/office/drawing/2014/main" id="{60300C61-7A60-40E8-B237-FC20C7E81E39}"/>
              </a:ext>
            </a:extLst>
          </p:cNvPr>
          <p:cNvSpPr>
            <a:spLocks noGrp="1"/>
          </p:cNvSpPr>
          <p:nvPr>
            <p:ph idx="1"/>
          </p:nvPr>
        </p:nvSpPr>
        <p:spPr/>
        <p:txBody>
          <a:bodyPr/>
          <a:lstStyle/>
          <a:p>
            <a:r>
              <a:rPr lang="en-US" dirty="0"/>
              <a:t>Croatian painter 
was born in </a:t>
            </a:r>
            <a:r>
              <a:rPr lang="en-US" dirty="0" err="1"/>
              <a:t>Bosniaks</a:t>
            </a:r>
            <a:r>
              <a:rPr lang="en-US" dirty="0"/>
              <a:t> near </a:t>
            </a:r>
            <a:r>
              <a:rPr lang="en-US" dirty="0" err="1"/>
              <a:t>Županja</a:t>
            </a:r>
            <a:r>
              <a:rPr lang="en-US" dirty="0"/>
              <a:t> 
she studied painting in Zagreb 
her famous works are: Black man in pink hat, mother and child </a:t>
            </a:r>
            <a:endParaRPr lang="hr-HR" dirty="0"/>
          </a:p>
        </p:txBody>
      </p:sp>
      <p:pic>
        <p:nvPicPr>
          <p:cNvPr id="4" name="Slika 3">
            <a:extLst>
              <a:ext uri="{FF2B5EF4-FFF2-40B4-BE49-F238E27FC236}">
                <a16:creationId xmlns:a16="http://schemas.microsoft.com/office/drawing/2014/main" id="{0968CE8D-6E2F-4F2C-A42E-18501AA80EB9}"/>
              </a:ext>
            </a:extLst>
          </p:cNvPr>
          <p:cNvPicPr>
            <a:picLocks noChangeAspect="1"/>
          </p:cNvPicPr>
          <p:nvPr/>
        </p:nvPicPr>
        <p:blipFill>
          <a:blip r:embed="rId2"/>
          <a:stretch>
            <a:fillRect/>
          </a:stretch>
        </p:blipFill>
        <p:spPr>
          <a:xfrm>
            <a:off x="8953499" y="3663122"/>
            <a:ext cx="2428875" cy="2428875"/>
          </a:xfrm>
          <a:prstGeom prst="rect">
            <a:avLst/>
          </a:prstGeom>
        </p:spPr>
      </p:pic>
      <p:sp>
        <p:nvSpPr>
          <p:cNvPr id="5" name="TekstniOkvir 4">
            <a:extLst>
              <a:ext uri="{FF2B5EF4-FFF2-40B4-BE49-F238E27FC236}">
                <a16:creationId xmlns:a16="http://schemas.microsoft.com/office/drawing/2014/main" id="{8240BE79-AB54-4E5D-A27E-C5D2A2DBA522}"/>
              </a:ext>
            </a:extLst>
          </p:cNvPr>
          <p:cNvSpPr txBox="1"/>
          <p:nvPr/>
        </p:nvSpPr>
        <p:spPr>
          <a:xfrm>
            <a:off x="8572500" y="3276600"/>
            <a:ext cx="3190875" cy="338554"/>
          </a:xfrm>
          <a:prstGeom prst="rect">
            <a:avLst/>
          </a:prstGeom>
          <a:noFill/>
        </p:spPr>
        <p:txBody>
          <a:bodyPr wrap="square" rtlCol="0">
            <a:spAutoFit/>
          </a:bodyPr>
          <a:lstStyle/>
          <a:p>
            <a:r>
              <a:rPr lang="hr-HR" sz="1600" dirty="0"/>
              <a:t>CRNAC S RUŽIČASTIM ŠEŠIROM </a:t>
            </a:r>
          </a:p>
        </p:txBody>
      </p:sp>
    </p:spTree>
    <p:extLst>
      <p:ext uri="{BB962C8B-B14F-4D97-AF65-F5344CB8AC3E}">
        <p14:creationId xmlns:p14="http://schemas.microsoft.com/office/powerpoint/2010/main" val="427718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92379C-A687-43D1-815E-5C36EA411F27}"/>
              </a:ext>
            </a:extLst>
          </p:cNvPr>
          <p:cNvSpPr>
            <a:spLocks noGrp="1"/>
          </p:cNvSpPr>
          <p:nvPr>
            <p:ph type="title"/>
          </p:nvPr>
        </p:nvSpPr>
        <p:spPr/>
        <p:txBody>
          <a:bodyPr/>
          <a:lstStyle/>
          <a:p>
            <a:r>
              <a:rPr lang="hr-HR" dirty="0"/>
              <a:t>NINA VAVRA </a:t>
            </a:r>
          </a:p>
        </p:txBody>
      </p:sp>
      <p:sp>
        <p:nvSpPr>
          <p:cNvPr id="3" name="Rezervirano mjesto sadržaja 2">
            <a:extLst>
              <a:ext uri="{FF2B5EF4-FFF2-40B4-BE49-F238E27FC236}">
                <a16:creationId xmlns:a16="http://schemas.microsoft.com/office/drawing/2014/main" id="{F35797C1-010A-4FC6-9914-CFFCB7DFDD09}"/>
              </a:ext>
            </a:extLst>
          </p:cNvPr>
          <p:cNvSpPr>
            <a:spLocks noGrp="1"/>
          </p:cNvSpPr>
          <p:nvPr>
            <p:ph idx="1"/>
          </p:nvPr>
        </p:nvSpPr>
        <p:spPr/>
        <p:txBody>
          <a:bodyPr/>
          <a:lstStyle/>
          <a:p>
            <a:r>
              <a:rPr lang="en-US" sz="2000" dirty="0"/>
              <a:t>Croatian actress, writer and translator 
born in </a:t>
            </a:r>
            <a:r>
              <a:rPr lang="en-US" sz="2000" dirty="0" err="1"/>
              <a:t>Križevci</a:t>
            </a:r>
            <a:r>
              <a:rPr lang="en-US" sz="2000" dirty="0"/>
              <a:t> 
the films she made are: Devilish and Matija </a:t>
            </a:r>
            <a:r>
              <a:rPr lang="en-US" sz="2000" dirty="0" err="1"/>
              <a:t>Gubec</a:t>
            </a:r>
            <a:r>
              <a:rPr lang="en-US" sz="2000" dirty="0"/>
              <a:t> </a:t>
            </a:r>
            <a:endParaRPr lang="hr-HR" dirty="0"/>
          </a:p>
        </p:txBody>
      </p:sp>
      <p:pic>
        <p:nvPicPr>
          <p:cNvPr id="4" name="Slika 3">
            <a:extLst>
              <a:ext uri="{FF2B5EF4-FFF2-40B4-BE49-F238E27FC236}">
                <a16:creationId xmlns:a16="http://schemas.microsoft.com/office/drawing/2014/main" id="{C46903BA-7E50-4601-952B-11C95B9E1D10}"/>
              </a:ext>
            </a:extLst>
          </p:cNvPr>
          <p:cNvPicPr>
            <a:picLocks noChangeAspect="1"/>
          </p:cNvPicPr>
          <p:nvPr/>
        </p:nvPicPr>
        <p:blipFill>
          <a:blip r:embed="rId2"/>
          <a:stretch>
            <a:fillRect/>
          </a:stretch>
        </p:blipFill>
        <p:spPr>
          <a:xfrm>
            <a:off x="9115425" y="800480"/>
            <a:ext cx="2076450" cy="2815525"/>
          </a:xfrm>
          <a:prstGeom prst="rect">
            <a:avLst/>
          </a:prstGeom>
        </p:spPr>
      </p:pic>
    </p:spTree>
    <p:extLst>
      <p:ext uri="{BB962C8B-B14F-4D97-AF65-F5344CB8AC3E}">
        <p14:creationId xmlns:p14="http://schemas.microsoft.com/office/powerpoint/2010/main" val="331358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B8F428-451C-4B19-AA1F-F70AF3F04612}"/>
              </a:ext>
            </a:extLst>
          </p:cNvPr>
          <p:cNvSpPr>
            <a:spLocks noGrp="1"/>
          </p:cNvSpPr>
          <p:nvPr>
            <p:ph type="title"/>
          </p:nvPr>
        </p:nvSpPr>
        <p:spPr/>
        <p:txBody>
          <a:bodyPr/>
          <a:lstStyle/>
          <a:p>
            <a:r>
              <a:rPr lang="hr-HR" dirty="0"/>
              <a:t>DORA PEJAČEVIĆ </a:t>
            </a:r>
          </a:p>
        </p:txBody>
      </p:sp>
      <p:sp>
        <p:nvSpPr>
          <p:cNvPr id="3" name="Rezervirano mjesto sadržaja 2">
            <a:extLst>
              <a:ext uri="{FF2B5EF4-FFF2-40B4-BE49-F238E27FC236}">
                <a16:creationId xmlns:a16="http://schemas.microsoft.com/office/drawing/2014/main" id="{1B84C0F2-5378-4E4A-A2AD-EC5C24E5BF88}"/>
              </a:ext>
            </a:extLst>
          </p:cNvPr>
          <p:cNvSpPr>
            <a:spLocks noGrp="1"/>
          </p:cNvSpPr>
          <p:nvPr>
            <p:ph idx="1"/>
          </p:nvPr>
        </p:nvSpPr>
        <p:spPr/>
        <p:txBody>
          <a:bodyPr/>
          <a:lstStyle/>
          <a:p>
            <a:r>
              <a:rPr lang="en-US" sz="2000" dirty="0"/>
              <a:t>Croatian composer 
born in Budapest</a:t>
            </a:r>
            <a:endParaRPr lang="hr-HR" dirty="0"/>
          </a:p>
        </p:txBody>
      </p:sp>
      <p:pic>
        <p:nvPicPr>
          <p:cNvPr id="4" name="Slika 3">
            <a:extLst>
              <a:ext uri="{FF2B5EF4-FFF2-40B4-BE49-F238E27FC236}">
                <a16:creationId xmlns:a16="http://schemas.microsoft.com/office/drawing/2014/main" id="{95C1E510-7465-4561-9AEA-5EB03AF87E3E}"/>
              </a:ext>
            </a:extLst>
          </p:cNvPr>
          <p:cNvPicPr>
            <a:picLocks noChangeAspect="1"/>
          </p:cNvPicPr>
          <p:nvPr/>
        </p:nvPicPr>
        <p:blipFill>
          <a:blip r:embed="rId2"/>
          <a:stretch>
            <a:fillRect/>
          </a:stretch>
        </p:blipFill>
        <p:spPr>
          <a:xfrm>
            <a:off x="8731045" y="821927"/>
            <a:ext cx="2232537" cy="3182553"/>
          </a:xfrm>
          <a:prstGeom prst="rect">
            <a:avLst/>
          </a:prstGeom>
        </p:spPr>
      </p:pic>
    </p:spTree>
    <p:extLst>
      <p:ext uri="{BB962C8B-B14F-4D97-AF65-F5344CB8AC3E}">
        <p14:creationId xmlns:p14="http://schemas.microsoft.com/office/powerpoint/2010/main" val="1096655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412824"/>
      </a:dk2>
      <a:lt2>
        <a:srgbClr val="E2E7E8"/>
      </a:lt2>
      <a:accent1>
        <a:srgbClr val="EE7D6E"/>
      </a:accent1>
      <a:accent2>
        <a:srgbClr val="EB4E7D"/>
      </a:accent2>
      <a:accent3>
        <a:srgbClr val="EE6ECA"/>
      </a:accent3>
      <a:accent4>
        <a:srgbClr val="D54EEB"/>
      </a:accent4>
      <a:accent5>
        <a:srgbClr val="A76EEE"/>
      </a:accent5>
      <a:accent6>
        <a:srgbClr val="534EEB"/>
      </a:accent6>
      <a:hlink>
        <a:srgbClr val="598C93"/>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119</TotalTime>
  <Words>372</Words>
  <Application>Microsoft Office PowerPoint</Application>
  <PresentationFormat>Široki zaslon</PresentationFormat>
  <Paragraphs>34</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SavonVTI</vt:lpstr>
      <vt:lpstr> Women artists in Croatia</vt:lpstr>
      <vt:lpstr>WOMEN ARTISTS IN CROATIA 
</vt:lpstr>
      <vt:lpstr>SOME OF THEM...
</vt:lpstr>
      <vt:lpstr>IVANA BRLIĆ MAŽURANIĆ</vt:lpstr>
      <vt:lpstr>MARIJA JURIĆ ZAGORKA </vt:lpstr>
      <vt:lpstr>NASTA ROJC </vt:lpstr>
      <vt:lpstr>SONJA KOVAČIĆ- TAJČEVIĆ </vt:lpstr>
      <vt:lpstr>NINA VAVRA </vt:lpstr>
      <vt:lpstr>DORA PEJAČEVIĆ </vt:lpstr>
      <vt:lpstr>THANK YOU FOR YOUR ATTENTION!
</vt:lpstr>
      <vt:lpstr>IZVORI I 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Žene umjetnice u Hrvatskoj</dc:title>
  <dc:creator>Damir Brežnjak</dc:creator>
  <cp:lastModifiedBy>Damir Brežnjak</cp:lastModifiedBy>
  <cp:revision>14</cp:revision>
  <dcterms:created xsi:type="dcterms:W3CDTF">2021-01-17T08:44:18Z</dcterms:created>
  <dcterms:modified xsi:type="dcterms:W3CDTF">2021-01-26T11:35:04Z</dcterms:modified>
</cp:coreProperties>
</file>