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6" r:id="rId6"/>
    <p:sldId id="262" r:id="rId7"/>
    <p:sldId id="263" r:id="rId8"/>
    <p:sldId id="258" r:id="rId9"/>
    <p:sldId id="268" r:id="rId10"/>
    <p:sldId id="267" r:id="rId11"/>
    <p:sldId id="259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101282-427F-408D-A138-C77964AC966B}" type="datetimeFigureOut">
              <a:rPr lang="cs-CZ" smtClean="0"/>
              <a:pPr/>
              <a:t>19. 4. 2021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0735245-E750-4BC3-87C4-81C38E7E56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>
                <a:latin typeface="Century Schoolbook" pitchFamily="18" charset="0"/>
              </a:rPr>
              <a:t>Mine </a:t>
            </a:r>
            <a:r>
              <a:rPr lang="cs-CZ" sz="8000" dirty="0" err="1">
                <a:latin typeface="Century Schoolbook" pitchFamily="18" charset="0"/>
              </a:rPr>
              <a:t>Turow</a:t>
            </a:r>
            <a:endParaRPr lang="cs-CZ" sz="8000" dirty="0">
              <a:latin typeface="Century Schoolbook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5362" name="AutoShape 2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4" name="AutoShape 4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6" name="AutoShape 6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68" name="AutoShape 8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70" name="AutoShape 10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372" name="AutoShape 12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74" name="Picture 14" descr="Češi nesouhlasí s rozšířením polského dolu Turów | E15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4" y="2246313"/>
            <a:ext cx="8135912" cy="4204749"/>
          </a:xfrm>
          <a:prstGeom prst="rect">
            <a:avLst/>
          </a:prstGeom>
          <a:noFill/>
        </p:spPr>
      </p:pic>
      <p:sp>
        <p:nvSpPr>
          <p:cNvPr id="15376" name="AutoShape 16" descr="pink heart ❤ pinkheart emoji emoticon iphone iphoneem - heart emoji no  background PNG image with transparent background | TOP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4578" name="AutoShape 2" descr="Liberecký kraj se odvolá proti polskému souhlasu s rozšířením dolu Turów.  Je připravený i obrátit se na soud | Hospodářské noviny (iHNed.cz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0" name="AutoShape 4" descr="Liberecký kraj se odvolá proti polskému souhlasu s rozšířením dolu Turów.  Je připravený i obrátit se na soud | Hospodářské noviny (iHNed.cz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2" name="AutoShape 6" descr="Liberecký kraj se odvolá proti polskému souhlasu s rozšířením dolu Turów.  Je připravený i obrátit se na soud | Hospodářské noviny (iHNed.cz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4584" name="AutoShape 8" descr="Liberecký kraj se odvolá proti polskému souhlasu s rozšířením dolu Turów.  Je připravený i obrátit se na soud | Hospodářské noviny (iHNed.cz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4586" name="Picture 10" descr="Liberecký kraj se odvolá proti polskému souhlasu s rozšířením dolu Turów.  Je připravený i obrátit se na soud | Hospodářské noviny (iHNed.cz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7494"/>
            <a:ext cx="8320923" cy="6323012"/>
          </a:xfrm>
          <a:prstGeom prst="rect">
            <a:avLst/>
          </a:prstGeom>
          <a:noFill/>
        </p:spPr>
      </p:pic>
      <p:sp>
        <p:nvSpPr>
          <p:cNvPr id="9" name="Srdce 8"/>
          <p:cNvSpPr/>
          <p:nvPr/>
        </p:nvSpPr>
        <p:spPr>
          <a:xfrm>
            <a:off x="8316416" y="908720"/>
            <a:ext cx="648072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itchFamily="18" charset="0"/>
              </a:rPr>
              <a:t> Are </a:t>
            </a:r>
            <a:r>
              <a:rPr lang="cs-CZ" dirty="0" err="1">
                <a:latin typeface="Century Schoolbook" pitchFamily="18" charset="0"/>
              </a:rPr>
              <a:t>there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any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benefits</a:t>
            </a:r>
            <a:r>
              <a:rPr lang="cs-CZ" dirty="0">
                <a:latin typeface="Century Schoolbook" pitchFamily="18" charset="0"/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Bookman Old Style" pitchFamily="18" charset="0"/>
              </a:rPr>
              <a:t>Thanks</a:t>
            </a:r>
            <a:r>
              <a:rPr lang="cs-CZ" dirty="0">
                <a:latin typeface="Bookman Old Style" pitchFamily="18" charset="0"/>
              </a:rPr>
              <a:t> to </a:t>
            </a:r>
            <a:r>
              <a:rPr lang="cs-CZ" dirty="0" err="1">
                <a:latin typeface="Bookman Old Style" pitchFamily="18" charset="0"/>
              </a:rPr>
              <a:t>the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owner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of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Citronex</a:t>
            </a:r>
            <a:r>
              <a:rPr lang="cs-CZ" dirty="0">
                <a:latin typeface="Bookman Old Style" pitchFamily="18" charset="0"/>
              </a:rPr>
              <a:t> (</a:t>
            </a:r>
            <a:r>
              <a:rPr lang="cs-CZ" dirty="0" err="1">
                <a:latin typeface="Bookman Old Style" pitchFamily="18" charset="0"/>
              </a:rPr>
              <a:t>factory</a:t>
            </a:r>
            <a:r>
              <a:rPr lang="cs-CZ" dirty="0">
                <a:latin typeface="Bookman Old Style" pitchFamily="18" charset="0"/>
              </a:rPr>
              <a:t>), </a:t>
            </a:r>
            <a:r>
              <a:rPr lang="cs-CZ" dirty="0" err="1">
                <a:latin typeface="Bookman Old Style" pitchFamily="18" charset="0"/>
              </a:rPr>
              <a:t>the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problem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with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sky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illumination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is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being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solved</a:t>
            </a:r>
            <a:r>
              <a:rPr lang="cs-CZ" dirty="0">
                <a:latin typeface="Bookman Old Style" pitchFamily="18" charset="0"/>
              </a:rPr>
              <a:t>.</a:t>
            </a:r>
          </a:p>
          <a:p>
            <a:r>
              <a:rPr lang="cs-CZ" dirty="0">
                <a:latin typeface="Bookman Old Style" pitchFamily="18" charset="0"/>
              </a:rPr>
              <a:t>A</a:t>
            </a:r>
            <a:r>
              <a:rPr lang="en-US" dirty="0" err="1">
                <a:latin typeface="Bookman Old Style" pitchFamily="18" charset="0"/>
              </a:rPr>
              <a:t>fter</a:t>
            </a:r>
            <a:r>
              <a:rPr lang="en-US" dirty="0">
                <a:latin typeface="Bookman Old Style" pitchFamily="18" charset="0"/>
              </a:rPr>
              <a:t> mining, an artificial lake is to be created on the site</a:t>
            </a:r>
            <a:r>
              <a:rPr lang="cs-CZ" dirty="0">
                <a:latin typeface="Bookman Old Style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2050" name="AutoShape 2" descr="Češi nesouhlasí s rozšířením polského dolu Turów | E15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5400" dirty="0">
                <a:latin typeface="Bookman Old Style" pitchFamily="18" charset="0"/>
              </a:rPr>
              <a:t>THANKS FOR YOUR ATTENTION</a:t>
            </a:r>
          </a:p>
        </p:txBody>
      </p:sp>
      <p:sp>
        <p:nvSpPr>
          <p:cNvPr id="23554" name="AutoShape 2" descr="pink heart ❤ pinkheart emoji emoticon iphone iphoneem - heart emoji no  background PNG image with transparent background | TOP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3556" name="AutoShape 4" descr="pink heart ❤ pinkheart emoji emoticon iphone iphoneem - heart emoji no  background PNG image with transparent background | TOP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Srdce 5"/>
          <p:cNvSpPr/>
          <p:nvPr/>
        </p:nvSpPr>
        <p:spPr>
          <a:xfrm>
            <a:off x="6012160" y="3645024"/>
            <a:ext cx="1656184" cy="144016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Srdce 6"/>
          <p:cNvSpPr/>
          <p:nvPr/>
        </p:nvSpPr>
        <p:spPr>
          <a:xfrm>
            <a:off x="7596336" y="5229200"/>
            <a:ext cx="1224136" cy="108012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rdce 7"/>
          <p:cNvSpPr/>
          <p:nvPr/>
        </p:nvSpPr>
        <p:spPr>
          <a:xfrm>
            <a:off x="6300192" y="5301208"/>
            <a:ext cx="792088" cy="72008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MŽP odstartovalo další fázi mezistátního posouzení EIA k rozšiřování dolu  Turów - Ministerstvo životního prostřed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482" y="267494"/>
            <a:ext cx="8299318" cy="6187314"/>
          </a:xfrm>
          <a:prstGeom prst="rect">
            <a:avLst/>
          </a:prstGeom>
          <a:noFill/>
        </p:spPr>
      </p:pic>
      <p:sp>
        <p:nvSpPr>
          <p:cNvPr id="5" name="Srdce 4"/>
          <p:cNvSpPr/>
          <p:nvPr/>
        </p:nvSpPr>
        <p:spPr>
          <a:xfrm>
            <a:off x="8172400" y="260648"/>
            <a:ext cx="792088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8434" name="Picture 2" descr="Liberecký kraj zveřejnil dokumenty k plánovanému rozšíření dolu Turów. Na  připomínky běží lhůta 30 dnů | Libe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494"/>
            <a:ext cx="8644657" cy="6187314"/>
          </a:xfrm>
          <a:prstGeom prst="rect">
            <a:avLst/>
          </a:prstGeom>
          <a:noFill/>
        </p:spPr>
      </p:pic>
      <p:sp>
        <p:nvSpPr>
          <p:cNvPr id="5" name="Srdce 4"/>
          <p:cNvSpPr/>
          <p:nvPr/>
        </p:nvSpPr>
        <p:spPr>
          <a:xfrm>
            <a:off x="8460432" y="260648"/>
            <a:ext cx="683568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Century Schoolbook" pitchFamily="18" charset="0"/>
              </a:rPr>
              <a:t>Basic </a:t>
            </a:r>
            <a:r>
              <a:rPr lang="cs-CZ" dirty="0" err="1">
                <a:latin typeface="Century Schoolbook" pitchFamily="18" charset="0"/>
              </a:rPr>
              <a:t>information</a:t>
            </a:r>
            <a:endParaRPr lang="cs-CZ" dirty="0">
              <a:latin typeface="Century Schoolbook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865515"/>
          </a:xfrm>
        </p:spPr>
        <p:txBody>
          <a:bodyPr/>
          <a:lstStyle/>
          <a:p>
            <a:r>
              <a:rPr lang="cs-CZ" dirty="0" err="1">
                <a:latin typeface="Bookman Old Style" pitchFamily="18" charset="0"/>
              </a:rPr>
              <a:t>It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is</a:t>
            </a:r>
            <a:r>
              <a:rPr lang="cs-CZ" dirty="0">
                <a:latin typeface="Bookman Old Style" pitchFamily="18" charset="0"/>
              </a:rPr>
              <a:t> a lignite </a:t>
            </a:r>
            <a:r>
              <a:rPr lang="cs-CZ" dirty="0" err="1">
                <a:latin typeface="Bookman Old Style" pitchFamily="18" charset="0"/>
              </a:rPr>
              <a:t>quarry</a:t>
            </a:r>
            <a:r>
              <a:rPr lang="cs-CZ" dirty="0">
                <a:latin typeface="Bookman Old Style" pitchFamily="18" charset="0"/>
              </a:rPr>
              <a:t> – </a:t>
            </a:r>
            <a:r>
              <a:rPr lang="cs-CZ" dirty="0" err="1">
                <a:latin typeface="Bookman Old Style" pitchFamily="18" charset="0"/>
              </a:rPr>
              <a:t>It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means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brown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coal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is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mined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here</a:t>
            </a:r>
            <a:r>
              <a:rPr lang="cs-CZ" dirty="0">
                <a:latin typeface="Bookman Old Style" pitchFamily="18" charset="0"/>
              </a:rPr>
              <a:t>.</a:t>
            </a:r>
          </a:p>
          <a:p>
            <a:r>
              <a:rPr lang="cs-CZ" dirty="0" err="1">
                <a:latin typeface="Bookman Old Style" pitchFamily="18" charset="0"/>
              </a:rPr>
              <a:t>It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lies</a:t>
            </a:r>
            <a:r>
              <a:rPr lang="cs-CZ" dirty="0">
                <a:latin typeface="Bookman Old Style" pitchFamily="18" charset="0"/>
              </a:rPr>
              <a:t> in </a:t>
            </a:r>
            <a:r>
              <a:rPr lang="cs-CZ" dirty="0" err="1">
                <a:latin typeface="Bookman Old Style" pitchFamily="18" charset="0"/>
              </a:rPr>
              <a:t>the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southwest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of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Poland</a:t>
            </a:r>
            <a:r>
              <a:rPr lang="cs-CZ" dirty="0">
                <a:latin typeface="Bookman Old Style" pitchFamily="18" charset="0"/>
              </a:rPr>
              <a:t>. </a:t>
            </a:r>
            <a:r>
              <a:rPr lang="cs-CZ" dirty="0" err="1">
                <a:latin typeface="Bookman Old Style" pitchFamily="18" charset="0"/>
              </a:rPr>
              <a:t>It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borders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with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the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German</a:t>
            </a:r>
            <a:r>
              <a:rPr lang="cs-CZ" dirty="0">
                <a:latin typeface="Bookman Old Style" pitchFamily="18" charset="0"/>
              </a:rPr>
              <a:t> city </a:t>
            </a:r>
            <a:r>
              <a:rPr lang="cs-CZ" dirty="0" err="1">
                <a:latin typeface="Bookman Old Style" pitchFamily="18" charset="0"/>
              </a:rPr>
              <a:t>of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Zittau</a:t>
            </a:r>
            <a:r>
              <a:rPr lang="cs-CZ" dirty="0">
                <a:latin typeface="Bookman Old Style" pitchFamily="18" charset="0"/>
              </a:rPr>
              <a:t>. </a:t>
            </a:r>
            <a:r>
              <a:rPr lang="cs-CZ" dirty="0" err="1">
                <a:latin typeface="Bookman Old Style" pitchFamily="18" charset="0"/>
              </a:rPr>
              <a:t>It</a:t>
            </a:r>
            <a:r>
              <a:rPr lang="cs-CZ" dirty="0">
                <a:latin typeface="Bookman Old Style" pitchFamily="18" charset="0"/>
              </a:rPr>
              <a:t> is15 </a:t>
            </a:r>
            <a:r>
              <a:rPr lang="cs-CZ" dirty="0" err="1">
                <a:latin typeface="Bookman Old Style" pitchFamily="18" charset="0"/>
              </a:rPr>
              <a:t>kilometers</a:t>
            </a:r>
            <a:r>
              <a:rPr lang="cs-CZ" dirty="0">
                <a:latin typeface="Bookman Old Style" pitchFamily="18" charset="0"/>
              </a:rPr>
              <a:t> far </a:t>
            </a:r>
            <a:r>
              <a:rPr lang="cs-CZ" dirty="0" err="1">
                <a:latin typeface="Bookman Old Style" pitchFamily="18" charset="0"/>
              </a:rPr>
              <a:t>from</a:t>
            </a:r>
            <a:r>
              <a:rPr lang="cs-CZ" dirty="0">
                <a:latin typeface="Bookman Old Style" pitchFamily="18" charset="0"/>
              </a:rPr>
              <a:t> Liberec.</a:t>
            </a:r>
          </a:p>
          <a:p>
            <a:r>
              <a:rPr lang="cs-CZ" dirty="0">
                <a:latin typeface="Bookman Old Style" pitchFamily="18" charset="0"/>
              </a:rPr>
              <a:t>In </a:t>
            </a:r>
            <a:r>
              <a:rPr lang="cs-CZ" dirty="0" err="1">
                <a:latin typeface="Bookman Old Style" pitchFamily="18" charset="0"/>
              </a:rPr>
              <a:t>the</a:t>
            </a:r>
            <a:r>
              <a:rPr lang="cs-CZ" dirty="0">
                <a:latin typeface="Bookman Old Style" pitchFamily="18" charset="0"/>
              </a:rPr>
              <a:t> mine </a:t>
            </a:r>
            <a:r>
              <a:rPr lang="cs-CZ" dirty="0" err="1">
                <a:latin typeface="Bookman Old Style" pitchFamily="18" charset="0"/>
              </a:rPr>
              <a:t>there</a:t>
            </a:r>
            <a:r>
              <a:rPr lang="cs-CZ" dirty="0">
                <a:latin typeface="Bookman Old Style" pitchFamily="18" charset="0"/>
              </a:rPr>
              <a:t> are these </a:t>
            </a:r>
            <a:r>
              <a:rPr lang="cs-CZ" dirty="0" err="1">
                <a:latin typeface="Bookman Old Style" pitchFamily="18" charset="0"/>
              </a:rPr>
              <a:t>sorts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of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materials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mined</a:t>
            </a:r>
            <a:r>
              <a:rPr lang="cs-CZ" dirty="0">
                <a:latin typeface="Bookman Old Style" pitchFamily="18" charset="0"/>
              </a:rPr>
              <a:t>: 		</a:t>
            </a:r>
            <a:r>
              <a:rPr lang="cs-CZ" dirty="0" err="1">
                <a:latin typeface="Bookman Old Style" pitchFamily="18" charset="0"/>
              </a:rPr>
              <a:t>brown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coal</a:t>
            </a:r>
            <a:endParaRPr lang="cs-CZ" dirty="0">
              <a:latin typeface="Bookman Old Style" pitchFamily="18" charset="0"/>
            </a:endParaRPr>
          </a:p>
          <a:p>
            <a:pPr>
              <a:buNone/>
            </a:pPr>
            <a:r>
              <a:rPr lang="cs-CZ" dirty="0">
                <a:latin typeface="Bookman Old Style" pitchFamily="18" charset="0"/>
              </a:rPr>
              <a:t>                                           	</a:t>
            </a:r>
            <a:r>
              <a:rPr lang="cs-CZ" dirty="0" err="1">
                <a:latin typeface="Bookman Old Style" pitchFamily="18" charset="0"/>
              </a:rPr>
              <a:t>stones</a:t>
            </a:r>
            <a:endParaRPr lang="cs-CZ" dirty="0">
              <a:latin typeface="Bookman Old Style" pitchFamily="18" charset="0"/>
            </a:endParaRPr>
          </a:p>
          <a:p>
            <a:pPr>
              <a:buNone/>
            </a:pPr>
            <a:r>
              <a:rPr lang="cs-CZ" dirty="0">
                <a:latin typeface="Bookman Old Style" pitchFamily="18" charset="0"/>
              </a:rPr>
              <a:t>                                           	</a:t>
            </a:r>
            <a:r>
              <a:rPr lang="cs-CZ" dirty="0" err="1">
                <a:latin typeface="Bookman Old Style" pitchFamily="18" charset="0"/>
              </a:rPr>
              <a:t>clay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for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chemic</a:t>
            </a:r>
            <a:r>
              <a:rPr lang="cs-CZ" dirty="0">
                <a:latin typeface="Bookman Old Style" pitchFamily="18" charset="0"/>
              </a:rPr>
              <a:t> and </a:t>
            </a:r>
            <a:r>
              <a:rPr lang="cs-CZ" dirty="0" err="1">
                <a:latin typeface="Bookman Old Style" pitchFamily="18" charset="0"/>
              </a:rPr>
              <a:t>ceramic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industry</a:t>
            </a:r>
            <a:endParaRPr lang="cs-CZ" dirty="0">
              <a:latin typeface="Bookman Old Style" pitchFamily="18" charset="0"/>
            </a:endParaRPr>
          </a:p>
          <a:p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2530" name="AutoShape 2" descr="The m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2" name="Picture 4" descr="The m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7494"/>
            <a:ext cx="8640960" cy="6323012"/>
          </a:xfrm>
          <a:prstGeom prst="rect">
            <a:avLst/>
          </a:prstGeom>
          <a:noFill/>
        </p:spPr>
      </p:pic>
      <p:sp>
        <p:nvSpPr>
          <p:cNvPr id="6" name="Srdce 5"/>
          <p:cNvSpPr/>
          <p:nvPr/>
        </p:nvSpPr>
        <p:spPr>
          <a:xfrm>
            <a:off x="8532440" y="908720"/>
            <a:ext cx="611560" cy="50405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Další prodloužení těžby na dole Turów je nepřijatelné. Podepiš petici za  podání žaloby na Polsko - Greenpeace Česká repub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7494"/>
            <a:ext cx="8363272" cy="6187314"/>
          </a:xfrm>
          <a:prstGeom prst="rect">
            <a:avLst/>
          </a:prstGeom>
          <a:noFill/>
        </p:spPr>
      </p:pic>
      <p:sp>
        <p:nvSpPr>
          <p:cNvPr id="5" name="Srdce 4"/>
          <p:cNvSpPr/>
          <p:nvPr/>
        </p:nvSpPr>
        <p:spPr>
          <a:xfrm>
            <a:off x="8100392" y="548680"/>
            <a:ext cx="720080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482" name="Picture 2" descr="Česko pošle nesouhlasné stanovisko k rozšiřování polského dolu Turów. Je to  rizikové, uvedl Brabec | iROZHLAS - spolehlivé zpráv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7494"/>
            <a:ext cx="8600313" cy="6323012"/>
          </a:xfrm>
          <a:prstGeom prst="rect">
            <a:avLst/>
          </a:prstGeom>
          <a:noFill/>
        </p:spPr>
      </p:pic>
      <p:sp>
        <p:nvSpPr>
          <p:cNvPr id="5" name="Srdce 4"/>
          <p:cNvSpPr/>
          <p:nvPr/>
        </p:nvSpPr>
        <p:spPr>
          <a:xfrm>
            <a:off x="8388424" y="620688"/>
            <a:ext cx="755576" cy="57606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latin typeface="Century Schoolbook" pitchFamily="18" charset="0"/>
              </a:rPr>
              <a:t>Why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is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it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an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ecological</a:t>
            </a:r>
            <a:r>
              <a:rPr lang="cs-CZ" dirty="0">
                <a:latin typeface="Century Schoolbook" pitchFamily="18" charset="0"/>
              </a:rPr>
              <a:t> </a:t>
            </a:r>
            <a:r>
              <a:rPr lang="cs-CZ" dirty="0" err="1">
                <a:latin typeface="Century Schoolbook" pitchFamily="18" charset="0"/>
              </a:rPr>
              <a:t>problem</a:t>
            </a:r>
            <a:r>
              <a:rPr lang="cs-CZ" dirty="0">
                <a:latin typeface="Century Schoolbook" pitchFamily="18" charset="0"/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Bookman Old Style" pitchFamily="18" charset="0"/>
              </a:rPr>
              <a:t>S</a:t>
            </a:r>
            <a:r>
              <a:rPr lang="en-US" dirty="0" err="1">
                <a:latin typeface="Bookman Old Style" pitchFamily="18" charset="0"/>
              </a:rPr>
              <a:t>ome</a:t>
            </a:r>
            <a:r>
              <a:rPr lang="en-US" dirty="0">
                <a:latin typeface="Bookman Old Style" pitchFamily="18" charset="0"/>
              </a:rPr>
              <a:t> villages were destroyed because of the </a:t>
            </a:r>
            <a:r>
              <a:rPr lang="en-US" dirty="0" smtClean="0">
                <a:latin typeface="Bookman Old Style" pitchFamily="18" charset="0"/>
              </a:rPr>
              <a:t>mine</a:t>
            </a:r>
            <a:r>
              <a:rPr lang="cs-CZ" dirty="0">
                <a:latin typeface="Bookman Old Style" pitchFamily="18" charset="0"/>
              </a:rPr>
              <a:t>.</a:t>
            </a:r>
          </a:p>
          <a:p>
            <a:r>
              <a:rPr lang="cs-CZ" dirty="0">
                <a:latin typeface="Bookman Old Style" pitchFamily="18" charset="0"/>
              </a:rPr>
              <a:t>Area </a:t>
            </a:r>
            <a:r>
              <a:rPr lang="cs-CZ" dirty="0" err="1">
                <a:latin typeface="Bookman Old Style" pitchFamily="18" charset="0"/>
              </a:rPr>
              <a:t>between</a:t>
            </a:r>
            <a:r>
              <a:rPr lang="cs-CZ" dirty="0">
                <a:latin typeface="Bookman Old Style" pitchFamily="18" charset="0"/>
              </a:rPr>
              <a:t> Liberec and </a:t>
            </a:r>
            <a:r>
              <a:rPr lang="cs-CZ" dirty="0" err="1">
                <a:latin typeface="Bookman Old Style" pitchFamily="18" charset="0"/>
              </a:rPr>
              <a:t>Turow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suffers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from</a:t>
            </a:r>
            <a:r>
              <a:rPr lang="cs-CZ" dirty="0">
                <a:latin typeface="Bookman Old Style" pitchFamily="18" charset="0"/>
              </a:rPr>
              <a:t> a </a:t>
            </a:r>
            <a:r>
              <a:rPr lang="cs-CZ" dirty="0" err="1">
                <a:latin typeface="Bookman Old Style" pitchFamily="18" charset="0"/>
              </a:rPr>
              <a:t>lack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err="1">
                <a:latin typeface="Bookman Old Style" pitchFamily="18" charset="0"/>
              </a:rPr>
              <a:t>of</a:t>
            </a:r>
            <a:r>
              <a:rPr lang="cs-CZ">
                <a:latin typeface="Bookman Old Style" pitchFamily="18" charset="0"/>
              </a:rPr>
              <a:t> </a:t>
            </a:r>
            <a:r>
              <a:rPr lang="cs-CZ" smtClean="0">
                <a:latin typeface="Bookman Old Style" pitchFamily="18" charset="0"/>
              </a:rPr>
              <a:t>underground water</a:t>
            </a:r>
            <a:r>
              <a:rPr lang="cs-CZ" dirty="0" smtClean="0">
                <a:latin typeface="Bookman Old Style" pitchFamily="18" charset="0"/>
              </a:rPr>
              <a:t>!!!</a:t>
            </a:r>
            <a:endParaRPr lang="cs-CZ" dirty="0">
              <a:latin typeface="Bookman Old Style" pitchFamily="18" charset="0"/>
            </a:endParaRPr>
          </a:p>
          <a:p>
            <a:r>
              <a:rPr lang="cs-CZ" dirty="0">
                <a:latin typeface="Bookman Old Style" pitchFamily="18" charset="0"/>
              </a:rPr>
              <a:t>M</a:t>
            </a:r>
            <a:r>
              <a:rPr lang="en-US" dirty="0" err="1">
                <a:latin typeface="Bookman Old Style" pitchFamily="18" charset="0"/>
              </a:rPr>
              <a:t>ining</a:t>
            </a:r>
            <a:r>
              <a:rPr lang="en-US" dirty="0">
                <a:latin typeface="Bookman Old Style" pitchFamily="18" charset="0"/>
              </a:rPr>
              <a:t> should take place until 2044</a:t>
            </a:r>
            <a:r>
              <a:rPr lang="cs-CZ" dirty="0">
                <a:latin typeface="Bookman Old Style" pitchFamily="18" charset="0"/>
              </a:rPr>
              <a:t>.</a:t>
            </a:r>
          </a:p>
          <a:p>
            <a:r>
              <a:rPr lang="en-US" dirty="0">
                <a:latin typeface="Bookman Old Style" pitchFamily="18" charset="0"/>
              </a:rPr>
              <a:t>Greenhouses near the mine that draw energy from the power plant are a source of </a:t>
            </a:r>
            <a:r>
              <a:rPr lang="cs-CZ" dirty="0">
                <a:latin typeface="Bookman Old Style" pitchFamily="18" charset="0"/>
              </a:rPr>
              <a:t>a big </a:t>
            </a:r>
            <a:r>
              <a:rPr lang="en-US" dirty="0">
                <a:latin typeface="Bookman Old Style" pitchFamily="18" charset="0"/>
              </a:rPr>
              <a:t>light pollution.</a:t>
            </a:r>
            <a:endParaRPr lang="cs-CZ" dirty="0">
              <a:latin typeface="Bookman Old Style" pitchFamily="18" charset="0"/>
            </a:endParaRPr>
          </a:p>
          <a:p>
            <a:r>
              <a:rPr lang="en-US" dirty="0">
                <a:latin typeface="Bookman Old Style" pitchFamily="18" charset="0"/>
              </a:rPr>
              <a:t>In 2016, greenhouses illuminated the sky more than Liberec</a:t>
            </a:r>
            <a:r>
              <a:rPr lang="cs-CZ" dirty="0">
                <a:latin typeface="Bookman Old Style" pitchFamily="18" charset="0"/>
              </a:rPr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7200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Bookman Old Style" pitchFamily="18" charset="0"/>
              </a:rPr>
              <a:t>There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have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been</a:t>
            </a:r>
            <a:r>
              <a:rPr lang="cs-CZ" sz="2400" dirty="0">
                <a:latin typeface="Bookman Old Style" pitchFamily="18" charset="0"/>
              </a:rPr>
              <a:t> a lot </a:t>
            </a:r>
            <a:r>
              <a:rPr lang="cs-CZ" sz="2400" dirty="0" err="1">
                <a:latin typeface="Bookman Old Style" pitchFamily="18" charset="0"/>
              </a:rPr>
              <a:t>of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protests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against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the</a:t>
            </a:r>
            <a:r>
              <a:rPr lang="cs-CZ" sz="2400">
                <a:latin typeface="Bookman Old Style" pitchFamily="18" charset="0"/>
              </a:rPr>
              <a:t> mine </a:t>
            </a:r>
            <a:r>
              <a:rPr lang="cs-CZ" sz="2400" dirty="0" err="1">
                <a:latin typeface="Bookman Old Style" pitchFamily="18" charset="0"/>
              </a:rPr>
              <a:t>expansion</a:t>
            </a:r>
            <a:r>
              <a:rPr lang="cs-CZ" sz="2400" dirty="0">
                <a:latin typeface="Bookman Old Style" pitchFamily="18" charset="0"/>
              </a:rPr>
              <a:t>. </a:t>
            </a:r>
            <a:r>
              <a:rPr lang="cs-CZ" sz="2400" dirty="0" err="1">
                <a:latin typeface="Bookman Old Style" pitchFamily="18" charset="0"/>
              </a:rPr>
              <a:t>People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have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been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protesting</a:t>
            </a:r>
            <a:r>
              <a:rPr lang="cs-CZ" sz="2400" dirty="0">
                <a:latin typeface="Bookman Old Style" pitchFamily="18" charset="0"/>
              </a:rPr>
              <a:t>, </a:t>
            </a:r>
            <a:r>
              <a:rPr lang="cs-CZ" sz="2400" dirty="0" err="1">
                <a:latin typeface="Bookman Old Style" pitchFamily="18" charset="0"/>
              </a:rPr>
              <a:t>signing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petitions</a:t>
            </a:r>
            <a:r>
              <a:rPr lang="cs-CZ" sz="2400" dirty="0">
                <a:latin typeface="Bookman Old Style" pitchFamily="18" charset="0"/>
              </a:rPr>
              <a:t> and media </a:t>
            </a:r>
            <a:r>
              <a:rPr lang="cs-CZ" sz="2400" dirty="0" err="1">
                <a:latin typeface="Bookman Old Style" pitchFamily="18" charset="0"/>
              </a:rPr>
              <a:t>have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been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repeatedly</a:t>
            </a:r>
            <a:r>
              <a:rPr lang="cs-CZ" sz="2400" dirty="0">
                <a:latin typeface="Bookman Old Style" pitchFamily="18" charset="0"/>
              </a:rPr>
              <a:t> reporting </a:t>
            </a:r>
            <a:r>
              <a:rPr lang="cs-CZ" sz="2400" dirty="0" err="1">
                <a:latin typeface="Bookman Old Style" pitchFamily="18" charset="0"/>
              </a:rPr>
              <a:t>this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problem</a:t>
            </a:r>
            <a:r>
              <a:rPr lang="cs-CZ" sz="2400" dirty="0">
                <a:latin typeface="Bookman Old Style" pitchFamily="18" charset="0"/>
              </a:rPr>
              <a:t>. </a:t>
            </a:r>
            <a:r>
              <a:rPr lang="cs-CZ" sz="2400" dirty="0" err="1">
                <a:latin typeface="Bookman Old Style" pitchFamily="18" charset="0"/>
              </a:rPr>
              <a:t>The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other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side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of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the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problem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is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that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people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who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work</a:t>
            </a:r>
            <a:r>
              <a:rPr lang="cs-CZ" sz="2400" dirty="0">
                <a:latin typeface="Bookman Old Style" pitchFamily="18" charset="0"/>
              </a:rPr>
              <a:t> in </a:t>
            </a:r>
            <a:r>
              <a:rPr lang="cs-CZ" sz="2400" dirty="0" err="1">
                <a:latin typeface="Bookman Old Style" pitchFamily="18" charset="0"/>
              </a:rPr>
              <a:t>Turow</a:t>
            </a:r>
            <a:r>
              <a:rPr lang="cs-CZ" sz="2400" dirty="0">
                <a:latin typeface="Bookman Old Style" pitchFamily="18" charset="0"/>
              </a:rPr>
              <a:t> are </a:t>
            </a:r>
            <a:r>
              <a:rPr lang="cs-CZ" sz="2400" dirty="0" err="1">
                <a:latin typeface="Bookman Old Style" pitchFamily="18" charset="0"/>
              </a:rPr>
              <a:t>worried</a:t>
            </a:r>
            <a:r>
              <a:rPr lang="cs-CZ" sz="2400" dirty="0">
                <a:latin typeface="Bookman Old Style" pitchFamily="18" charset="0"/>
              </a:rPr>
              <a:t> to lose </a:t>
            </a:r>
            <a:r>
              <a:rPr lang="cs-CZ" sz="2400" dirty="0" err="1">
                <a:latin typeface="Bookman Old Style" pitchFamily="18" charset="0"/>
              </a:rPr>
              <a:t>their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jobs</a:t>
            </a:r>
            <a:r>
              <a:rPr lang="cs-CZ" sz="2400" dirty="0">
                <a:latin typeface="Bookman Old Style" pitchFamily="18" charset="0"/>
              </a:rPr>
              <a:t> in case </a:t>
            </a:r>
            <a:r>
              <a:rPr lang="cs-CZ" sz="2400" dirty="0" err="1">
                <a:latin typeface="Bookman Old Style" pitchFamily="18" charset="0"/>
              </a:rPr>
              <a:t>that</a:t>
            </a:r>
            <a:r>
              <a:rPr lang="cs-CZ" sz="2400" dirty="0">
                <a:latin typeface="Bookman Old Style" pitchFamily="18" charset="0"/>
              </a:rPr>
              <a:t> </a:t>
            </a:r>
            <a:r>
              <a:rPr lang="cs-CZ" sz="2400" dirty="0" err="1">
                <a:latin typeface="Bookman Old Style" pitchFamily="18" charset="0"/>
              </a:rPr>
              <a:t>the</a:t>
            </a:r>
            <a:r>
              <a:rPr lang="cs-CZ" sz="2400" dirty="0">
                <a:latin typeface="Bookman Old Style" pitchFamily="18" charset="0"/>
              </a:rPr>
              <a:t> mine </a:t>
            </a:r>
            <a:r>
              <a:rPr lang="cs-CZ" sz="2400" dirty="0" err="1">
                <a:latin typeface="Bookman Old Style" pitchFamily="18" charset="0"/>
              </a:rPr>
              <a:t>closes</a:t>
            </a:r>
            <a:r>
              <a:rPr lang="cs-CZ" sz="2400" dirty="0">
                <a:latin typeface="Bookman Old Style" pitchFamily="18" charset="0"/>
              </a:rPr>
              <a:t>.</a:t>
            </a:r>
          </a:p>
        </p:txBody>
      </p:sp>
      <p:pic>
        <p:nvPicPr>
          <p:cNvPr id="1026" name="Picture 2" descr="Stovky lidí z České republiky, Polska a Německa vytvořily živý řetěz proti  rozšiřování dolu Turów - Greenpeace Česká repub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4" y="4222190"/>
            <a:ext cx="3168352" cy="2108395"/>
          </a:xfrm>
          <a:prstGeom prst="rect">
            <a:avLst/>
          </a:prstGeom>
          <a:noFill/>
        </p:spPr>
      </p:pic>
      <p:pic>
        <p:nvPicPr>
          <p:cNvPr id="1028" name="Picture 4" descr="Úspěchy - Greenpeace Česká repub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40968"/>
            <a:ext cx="4857750" cy="3238501"/>
          </a:xfrm>
          <a:prstGeom prst="rect">
            <a:avLst/>
          </a:prstGeom>
          <a:noFill/>
        </p:spPr>
      </p:pic>
      <p:sp>
        <p:nvSpPr>
          <p:cNvPr id="6" name="Srdce 5"/>
          <p:cNvSpPr/>
          <p:nvPr/>
        </p:nvSpPr>
        <p:spPr>
          <a:xfrm>
            <a:off x="8244408" y="2852936"/>
            <a:ext cx="720080" cy="64807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266</TotalTime>
  <Words>219</Words>
  <Application>Microsoft Office PowerPoint</Application>
  <PresentationFormat>Předvádění na obrazovce (4:3)</PresentationFormat>
  <Paragraphs>18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Bookman Old Style</vt:lpstr>
      <vt:lpstr>Century Gothic</vt:lpstr>
      <vt:lpstr>Century Schoolbook</vt:lpstr>
      <vt:lpstr>Verdana</vt:lpstr>
      <vt:lpstr>Wingdings 2</vt:lpstr>
      <vt:lpstr>Talent</vt:lpstr>
      <vt:lpstr>Mine Turow</vt:lpstr>
      <vt:lpstr>Prezentace aplikace PowerPoint</vt:lpstr>
      <vt:lpstr>Prezentace aplikace PowerPoint</vt:lpstr>
      <vt:lpstr>Basic information</vt:lpstr>
      <vt:lpstr>Prezentace aplikace PowerPoint</vt:lpstr>
      <vt:lpstr>Prezentace aplikace PowerPoint</vt:lpstr>
      <vt:lpstr>Prezentace aplikace PowerPoint</vt:lpstr>
      <vt:lpstr>Why is it an ecological problem ?</vt:lpstr>
      <vt:lpstr>Prezentace aplikace PowerPoint</vt:lpstr>
      <vt:lpstr>Prezentace aplikace PowerPoint</vt:lpstr>
      <vt:lpstr> Are there any benefits ?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Diggers Turow</dc:title>
  <dc:creator>miky</dc:creator>
  <cp:lastModifiedBy>admin</cp:lastModifiedBy>
  <cp:revision>28</cp:revision>
  <dcterms:created xsi:type="dcterms:W3CDTF">2021-04-14T07:35:52Z</dcterms:created>
  <dcterms:modified xsi:type="dcterms:W3CDTF">2021-04-19T13:49:37Z</dcterms:modified>
</cp:coreProperties>
</file>