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7" r:id="rId1"/>
  </p:sldMasterIdLst>
  <p:sldIdLst>
    <p:sldId id="256" r:id="rId2"/>
    <p:sldId id="257" r:id="rId3"/>
    <p:sldId id="258" r:id="rId4"/>
    <p:sldId id="265" r:id="rId5"/>
    <p:sldId id="259" r:id="rId6"/>
    <p:sldId id="262" r:id="rId7"/>
    <p:sldId id="264" r:id="rId8"/>
    <p:sldId id="261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8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b="0"/>
              <a:t>Soll man Menschen gentechnisch verändern dürfen?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Soll man Menschen gentechnisch verändern dürfen?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Arkusz1!$A$2:$A$4</c:f>
              <c:strCache>
                <c:ptCount val="3"/>
                <c:pt idx="0">
                  <c:v>Ja</c:v>
                </c:pt>
                <c:pt idx="1">
                  <c:v>Nein</c:v>
                </c:pt>
                <c:pt idx="2">
                  <c:v>Ich habe keine Ahnung</c:v>
                </c:pt>
              </c:strCache>
            </c:strRef>
          </c:cat>
          <c:val>
            <c:numRef>
              <c:f>Arkusz1!$B$2:$B$4</c:f>
              <c:numCache>
                <c:formatCode>0%</c:formatCode>
                <c:ptCount val="3"/>
                <c:pt idx="0">
                  <c:v>0.53</c:v>
                </c:pt>
                <c:pt idx="1">
                  <c:v>0.25</c:v>
                </c:pt>
                <c:pt idx="2">
                  <c:v>0.22000000000000006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0609B-4DE0-492E-945D-0B4D8FD66852}" type="datetimeFigureOut">
              <a:rPr lang="pl-PL" smtClean="0"/>
              <a:pPr/>
              <a:t>2019-10-23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6BCDC3F-19B0-4D88-A7B9-57E16FB1ADD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6648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0609B-4DE0-492E-945D-0B4D8FD66852}" type="datetimeFigureOut">
              <a:rPr lang="pl-PL" smtClean="0"/>
              <a:pPr/>
              <a:t>2019-10-23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6BCDC3F-19B0-4D88-A7B9-57E16FB1ADD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6996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0609B-4DE0-492E-945D-0B4D8FD66852}" type="datetimeFigureOut">
              <a:rPr lang="pl-PL" smtClean="0"/>
              <a:pPr/>
              <a:t>2019-10-23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6BCDC3F-19B0-4D88-A7B9-57E16FB1ADD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9351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0609B-4DE0-492E-945D-0B4D8FD66852}" type="datetimeFigureOut">
              <a:rPr lang="pl-PL" smtClean="0"/>
              <a:pPr/>
              <a:t>2019-10-23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6BCDC3F-19B0-4D88-A7B9-57E16FB1ADD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353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0609B-4DE0-492E-945D-0B4D8FD66852}" type="datetimeFigureOut">
              <a:rPr lang="pl-PL" smtClean="0"/>
              <a:pPr/>
              <a:t>2019-10-23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6BCDC3F-19B0-4D88-A7B9-57E16FB1ADDF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6648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0609B-4DE0-492E-945D-0B4D8FD66852}" type="datetimeFigureOut">
              <a:rPr lang="pl-PL" smtClean="0"/>
              <a:pPr/>
              <a:t>2019-10-23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6BCDC3F-19B0-4D88-A7B9-57E16FB1ADD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0168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0609B-4DE0-492E-945D-0B4D8FD66852}" type="datetimeFigureOut">
              <a:rPr lang="pl-PL" smtClean="0"/>
              <a:pPr/>
              <a:t>2019-10-23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DC3F-19B0-4D88-A7B9-57E16FB1ADD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1459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0609B-4DE0-492E-945D-0B4D8FD66852}" type="datetimeFigureOut">
              <a:rPr lang="pl-PL" smtClean="0"/>
              <a:pPr/>
              <a:t>2019-10-23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DC3F-19B0-4D88-A7B9-57E16FB1ADD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104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0609B-4DE0-492E-945D-0B4D8FD66852}" type="datetimeFigureOut">
              <a:rPr lang="pl-PL" smtClean="0"/>
              <a:pPr/>
              <a:t>2019-10-23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DC3F-19B0-4D88-A7B9-57E16FB1ADD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1726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0609B-4DE0-492E-945D-0B4D8FD66852}" type="datetimeFigureOut">
              <a:rPr lang="pl-PL" smtClean="0"/>
              <a:pPr/>
              <a:t>2019-10-23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6BCDC3F-19B0-4D88-A7B9-57E16FB1ADD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9508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0609B-4DE0-492E-945D-0B4D8FD66852}" type="datetimeFigureOut">
              <a:rPr lang="pl-PL" smtClean="0"/>
              <a:pPr/>
              <a:t>2019-10-23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6BCDC3F-19B0-4D88-A7B9-57E16FB1ADD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6757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0609B-4DE0-492E-945D-0B4D8FD66852}" type="datetimeFigureOut">
              <a:rPr lang="pl-PL" smtClean="0"/>
              <a:pPr/>
              <a:t>2019-10-23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6BCDC3F-19B0-4D88-A7B9-57E16FB1ADD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27106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0609B-4DE0-492E-945D-0B4D8FD66852}" type="datetimeFigureOut">
              <a:rPr lang="pl-PL" smtClean="0"/>
              <a:pPr/>
              <a:t>2019-10-23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DC3F-19B0-4D88-A7B9-57E16FB1ADD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91706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0609B-4DE0-492E-945D-0B4D8FD66852}" type="datetimeFigureOut">
              <a:rPr lang="pl-PL" smtClean="0"/>
              <a:pPr/>
              <a:t>2019-10-23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DC3F-19B0-4D88-A7B9-57E16FB1ADD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1841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0609B-4DE0-492E-945D-0B4D8FD66852}" type="datetimeFigureOut">
              <a:rPr lang="pl-PL" smtClean="0"/>
              <a:pPr/>
              <a:t>2019-10-23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CDC3F-19B0-4D88-A7B9-57E16FB1ADD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58150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0609B-4DE0-492E-945D-0B4D8FD66852}" type="datetimeFigureOut">
              <a:rPr lang="pl-PL" smtClean="0"/>
              <a:pPr/>
              <a:t>2019-10-23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6BCDC3F-19B0-4D88-A7B9-57E16FB1ADD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5129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0609B-4DE0-492E-945D-0B4D8FD66852}" type="datetimeFigureOut">
              <a:rPr lang="pl-PL" smtClean="0"/>
              <a:pPr/>
              <a:t>2019-10-23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6BCDC3F-19B0-4D88-A7B9-57E16FB1ADD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0155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  <p:sldLayoutId id="2147484149" r:id="rId2"/>
    <p:sldLayoutId id="2147484150" r:id="rId3"/>
    <p:sldLayoutId id="2147484151" r:id="rId4"/>
    <p:sldLayoutId id="2147484152" r:id="rId5"/>
    <p:sldLayoutId id="2147484153" r:id="rId6"/>
    <p:sldLayoutId id="2147484154" r:id="rId7"/>
    <p:sldLayoutId id="2147484155" r:id="rId8"/>
    <p:sldLayoutId id="2147484156" r:id="rId9"/>
    <p:sldLayoutId id="2147484157" r:id="rId10"/>
    <p:sldLayoutId id="2147484158" r:id="rId11"/>
    <p:sldLayoutId id="2147484159" r:id="rId12"/>
    <p:sldLayoutId id="2147484160" r:id="rId13"/>
    <p:sldLayoutId id="2147484161" r:id="rId14"/>
    <p:sldLayoutId id="2147484162" r:id="rId15"/>
    <p:sldLayoutId id="214748416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iegel.de/gesundheit" TargetMode="External"/><Relationship Id="rId2" Type="http://schemas.openxmlformats.org/officeDocument/2006/relationships/hyperlink" Target="https://www.pro-retina.de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dw.com/de" TargetMode="External"/><Relationship Id="rId4" Type="http://schemas.openxmlformats.org/officeDocument/2006/relationships/hyperlink" Target="https://www.spektrum.d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202287" y="1635617"/>
            <a:ext cx="9736428" cy="2343955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smtClean="0"/>
              <a:t/>
            </a:r>
            <a:br>
              <a:rPr lang="pl-PL" smtClean="0"/>
            </a:br>
            <a:r>
              <a:rPr lang="pl-PL" sz="4900" smtClean="0"/>
              <a:t>Eingriffe </a:t>
            </a:r>
            <a:r>
              <a:rPr lang="pl-PL" sz="4900"/>
              <a:t>in die Natur des Menschen – Chance oder Bedrohung </a:t>
            </a:r>
            <a:r>
              <a:rPr lang="de-DE" sz="4900" dirty="0"/>
              <a:t/>
            </a:r>
            <a:br>
              <a:rPr lang="de-DE" sz="4900" dirty="0"/>
            </a:br>
            <a:endParaRPr lang="pl-PL" sz="49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9298546" y="5988676"/>
            <a:ext cx="2640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mtClean="0"/>
              <a:t>Wiktoria Gawlikowska</a:t>
            </a:r>
            <a:endParaRPr lang="pl-PL" dirty="0" smtClean="0"/>
          </a:p>
          <a:p>
            <a:r>
              <a:rPr lang="pl-PL" dirty="0" smtClean="0"/>
              <a:t>VIII LO Kraków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2781836" y="4121240"/>
            <a:ext cx="85773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/>
              <a:t>Unser Haus Europa in 10, in 50 und in 100 Jahren</a:t>
            </a:r>
          </a:p>
          <a:p>
            <a:endParaRPr lang="pl-PL" sz="2800"/>
          </a:p>
        </p:txBody>
      </p:sp>
    </p:spTree>
    <p:extLst>
      <p:ext uri="{BB962C8B-B14F-4D97-AF65-F5344CB8AC3E}">
        <p14:creationId xmlns:p14="http://schemas.microsoft.com/office/powerpoint/2010/main" val="65182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35246" y="493320"/>
            <a:ext cx="3936664" cy="806091"/>
          </a:xfrm>
        </p:spPr>
        <p:txBody>
          <a:bodyPr>
            <a:normAutofit/>
          </a:bodyPr>
          <a:lstStyle/>
          <a:p>
            <a:r>
              <a:rPr lang="de-DE" sz="4000" dirty="0" smtClean="0"/>
              <a:t>Zukunft zeigt!</a:t>
            </a:r>
            <a:endParaRPr lang="de-DE" sz="40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369" y="1631581"/>
            <a:ext cx="4533283" cy="233882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653" y="1631581"/>
            <a:ext cx="4703160" cy="237239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905" y="3970407"/>
            <a:ext cx="4586209" cy="2445941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578" y="3970408"/>
            <a:ext cx="4650235" cy="244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310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80800" y="727142"/>
            <a:ext cx="3627571" cy="1280890"/>
          </a:xfrm>
        </p:spPr>
        <p:txBody>
          <a:bodyPr>
            <a:normAutofit/>
          </a:bodyPr>
          <a:lstStyle/>
          <a:p>
            <a:r>
              <a:rPr lang="de-DE" sz="4000" dirty="0" smtClean="0"/>
              <a:t>Bibliographie</a:t>
            </a:r>
            <a:endParaRPr lang="de-DE" sz="4000" dirty="0"/>
          </a:p>
        </p:txBody>
      </p:sp>
      <p:sp>
        <p:nvSpPr>
          <p:cNvPr id="4" name="Symbol zastępczy tekstu 2">
            <a:extLst>
              <a:ext uri="{FF2B5EF4-FFF2-40B4-BE49-F238E27FC236}">
                <a16:creationId xmlns="" xmlns:a16="http://schemas.microsoft.com/office/drawing/2014/main" id="{5DCB0426-84F1-473B-85FA-1114026646F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486180" y="1811628"/>
            <a:ext cx="8915400" cy="4421747"/>
          </a:xfrm>
        </p:spPr>
        <p:txBody>
          <a:bodyPr>
            <a:normAutofit fontScale="55000" lnSpcReduction="20000"/>
          </a:bodyPr>
          <a:lstStyle/>
          <a:p>
            <a:pPr marL="108000" lvl="0" indent="0">
              <a:spcBef>
                <a:spcPts val="0"/>
              </a:spcBef>
              <a:spcAft>
                <a:spcPts val="1415"/>
              </a:spcAft>
              <a:buSzPct val="45000"/>
              <a:buNone/>
            </a:pPr>
            <a:r>
              <a:rPr lang="pl-PL" sz="3200" smtClean="0">
                <a:solidFill>
                  <a:schemeClr val="tx1"/>
                </a:solidFill>
                <a:latin typeface="Arial" pitchFamily="18"/>
                <a:ea typeface="Microsoft YaHei" pitchFamily="2"/>
              </a:rPr>
              <a:t>1. M. Elsberg „Helix”</a:t>
            </a:r>
          </a:p>
          <a:p>
            <a:pPr marL="108000" lvl="0" indent="0">
              <a:spcBef>
                <a:spcPts val="0"/>
              </a:spcBef>
              <a:spcAft>
                <a:spcPts val="1415"/>
              </a:spcAft>
              <a:buSzPct val="45000"/>
              <a:buNone/>
            </a:pPr>
            <a:r>
              <a:rPr lang="pl-PL" sz="3200" smtClean="0">
                <a:solidFill>
                  <a:schemeClr val="tx1"/>
                </a:solidFill>
                <a:latin typeface="Arial" pitchFamily="18"/>
                <a:ea typeface="Microsoft YaHei" pitchFamily="2"/>
              </a:rPr>
              <a:t>2. https</a:t>
            </a:r>
            <a:r>
              <a:rPr lang="pl-PL" sz="3200" dirty="0">
                <a:solidFill>
                  <a:schemeClr val="tx1"/>
                </a:solidFill>
                <a:latin typeface="Arial" pitchFamily="18"/>
                <a:ea typeface="Microsoft YaHei" pitchFamily="2"/>
              </a:rPr>
              <a:t>://www.leopoldina.org</a:t>
            </a:r>
          </a:p>
          <a:p>
            <a:pPr marL="108000" lvl="0" indent="0">
              <a:spcBef>
                <a:spcPts val="0"/>
              </a:spcBef>
              <a:spcAft>
                <a:spcPts val="1415"/>
              </a:spcAft>
              <a:buSzPct val="45000"/>
              <a:buNone/>
            </a:pPr>
            <a:r>
              <a:rPr lang="pl-PL" sz="3200" smtClean="0">
                <a:solidFill>
                  <a:schemeClr val="tx1"/>
                </a:solidFill>
                <a:latin typeface="Arial" pitchFamily="18"/>
                <a:ea typeface="Microsoft YaHei" pitchFamily="2"/>
              </a:rPr>
              <a:t>3. https</a:t>
            </a:r>
            <a:r>
              <a:rPr lang="pl-PL" sz="3200" dirty="0">
                <a:solidFill>
                  <a:schemeClr val="tx1"/>
                </a:solidFill>
                <a:latin typeface="Arial" pitchFamily="18"/>
                <a:ea typeface="Microsoft YaHei" pitchFamily="2"/>
              </a:rPr>
              <a:t>://</a:t>
            </a:r>
            <a:r>
              <a:rPr lang="pl-PL" sz="3200" dirty="0" smtClean="0">
                <a:solidFill>
                  <a:schemeClr val="tx1"/>
                </a:solidFill>
                <a:latin typeface="Arial" pitchFamily="18"/>
                <a:ea typeface="Microsoft YaHei" pitchFamily="2"/>
              </a:rPr>
              <a:t>www.google.de</a:t>
            </a:r>
            <a:endParaRPr lang="pl-PL" sz="3200" dirty="0">
              <a:solidFill>
                <a:schemeClr val="tx1"/>
              </a:solidFill>
              <a:latin typeface="Arial" pitchFamily="18"/>
              <a:ea typeface="Microsoft YaHei" pitchFamily="2"/>
            </a:endParaRPr>
          </a:p>
          <a:p>
            <a:pPr marL="108000" lvl="0" indent="0">
              <a:spcBef>
                <a:spcPts val="0"/>
              </a:spcBef>
              <a:spcAft>
                <a:spcPts val="1415"/>
              </a:spcAft>
              <a:buSzPct val="45000"/>
              <a:buNone/>
            </a:pPr>
            <a:r>
              <a:rPr lang="pl-PL" sz="3200" smtClean="0">
                <a:solidFill>
                  <a:schemeClr val="tx1"/>
                </a:solidFill>
                <a:latin typeface="Arial" pitchFamily="18"/>
                <a:ea typeface="Microsoft YaHei" pitchFamily="2"/>
              </a:rPr>
              <a:t>4. https</a:t>
            </a:r>
            <a:r>
              <a:rPr lang="pl-PL" sz="3200" dirty="0">
                <a:solidFill>
                  <a:schemeClr val="tx1"/>
                </a:solidFill>
                <a:latin typeface="Arial" pitchFamily="18"/>
                <a:ea typeface="Microsoft YaHei" pitchFamily="2"/>
              </a:rPr>
              <a:t>://</a:t>
            </a:r>
            <a:r>
              <a:rPr lang="pl-PL" sz="3200" dirty="0" smtClean="0">
                <a:solidFill>
                  <a:schemeClr val="tx1"/>
                </a:solidFill>
                <a:latin typeface="Arial" pitchFamily="18"/>
                <a:ea typeface="Microsoft YaHei" pitchFamily="2"/>
              </a:rPr>
              <a:t>pl.wikipedia.org</a:t>
            </a:r>
          </a:p>
          <a:p>
            <a:pPr marL="108000" lvl="0" indent="0">
              <a:spcBef>
                <a:spcPts val="0"/>
              </a:spcBef>
              <a:spcAft>
                <a:spcPts val="1415"/>
              </a:spcAft>
              <a:buSzPct val="45000"/>
              <a:buNone/>
            </a:pPr>
            <a:r>
              <a:rPr lang="pl-PL" sz="3200" smtClean="0">
                <a:solidFill>
                  <a:schemeClr val="tx1"/>
                </a:solidFill>
                <a:latin typeface="Arial" pitchFamily="18"/>
                <a:ea typeface="Microsoft YaHei" pitchFamily="2"/>
              </a:rPr>
              <a:t>5. ttps</a:t>
            </a:r>
            <a:r>
              <a:rPr lang="pl-PL" sz="3200" dirty="0">
                <a:solidFill>
                  <a:schemeClr val="tx1"/>
                </a:solidFill>
                <a:latin typeface="Arial" pitchFamily="18"/>
                <a:ea typeface="Microsoft YaHei" pitchFamily="2"/>
              </a:rPr>
              <a:t>://</a:t>
            </a:r>
            <a:r>
              <a:rPr lang="pl-PL" sz="3200" dirty="0" smtClean="0">
                <a:solidFill>
                  <a:schemeClr val="tx1"/>
                </a:solidFill>
                <a:latin typeface="Arial" pitchFamily="18"/>
                <a:ea typeface="Microsoft YaHei" pitchFamily="2"/>
              </a:rPr>
              <a:t>www.die-debatte.org</a:t>
            </a:r>
          </a:p>
          <a:p>
            <a:pPr marL="108000" lvl="0" indent="0">
              <a:spcBef>
                <a:spcPts val="0"/>
              </a:spcBef>
              <a:spcAft>
                <a:spcPts val="1415"/>
              </a:spcAft>
              <a:buSzPct val="45000"/>
              <a:buNone/>
            </a:pPr>
            <a:r>
              <a:rPr lang="pl-PL" sz="3200" smtClean="0">
                <a:solidFill>
                  <a:schemeClr val="tx1"/>
                </a:solidFill>
                <a:latin typeface="Arial" pitchFamily="18"/>
                <a:ea typeface="Microsoft YaHei" pitchFamily="2"/>
              </a:rPr>
              <a:t>6. </a:t>
            </a:r>
            <a:r>
              <a:rPr lang="pl-PL" sz="3200" smtClean="0">
                <a:solidFill>
                  <a:schemeClr val="tx1"/>
                </a:solidFill>
                <a:latin typeface="Arial" pitchFamily="18"/>
                <a:ea typeface="Microsoft YaHei" pitchFamily="2"/>
                <a:hlinkClick r:id="rId2"/>
              </a:rPr>
              <a:t>https</a:t>
            </a:r>
            <a:r>
              <a:rPr lang="pl-PL" sz="3200">
                <a:solidFill>
                  <a:schemeClr val="tx1"/>
                </a:solidFill>
                <a:latin typeface="Arial" pitchFamily="18"/>
                <a:ea typeface="Microsoft YaHei" pitchFamily="2"/>
                <a:hlinkClick r:id="rId2"/>
              </a:rPr>
              <a:t>://</a:t>
            </a:r>
            <a:r>
              <a:rPr lang="pl-PL" sz="3200" smtClean="0">
                <a:solidFill>
                  <a:schemeClr val="tx1"/>
                </a:solidFill>
                <a:latin typeface="Arial" pitchFamily="18"/>
                <a:ea typeface="Microsoft YaHei" pitchFamily="2"/>
                <a:hlinkClick r:id="rId2"/>
              </a:rPr>
              <a:t>www.pro-retina.de</a:t>
            </a:r>
            <a:endParaRPr lang="pl-PL" sz="3200" smtClean="0">
              <a:solidFill>
                <a:schemeClr val="tx1"/>
              </a:solidFill>
              <a:latin typeface="Arial" pitchFamily="18"/>
              <a:ea typeface="Microsoft YaHei" pitchFamily="2"/>
            </a:endParaRPr>
          </a:p>
          <a:p>
            <a:pPr marL="108000" lvl="0" indent="0">
              <a:spcBef>
                <a:spcPts val="0"/>
              </a:spcBef>
              <a:spcAft>
                <a:spcPts val="1415"/>
              </a:spcAft>
              <a:buSzPct val="45000"/>
              <a:buNone/>
            </a:pPr>
            <a:r>
              <a:rPr lang="pl-PL" sz="3200" smtClean="0">
                <a:solidFill>
                  <a:schemeClr val="tx1"/>
                </a:solidFill>
                <a:latin typeface="Arial" pitchFamily="18"/>
                <a:ea typeface="Microsoft YaHei" pitchFamily="2"/>
              </a:rPr>
              <a:t>7.</a:t>
            </a:r>
            <a:r>
              <a:rPr lang="pl-PL" sz="3300" smtClean="0">
                <a:solidFill>
                  <a:schemeClr val="tx1"/>
                </a:solidFill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 </a:t>
            </a:r>
            <a:r>
              <a:rPr lang="pl-PL" sz="3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https://www.spiegel.de/gesundheit</a:t>
            </a:r>
            <a:endParaRPr lang="pl-PL" sz="3300" smtClean="0">
              <a:solidFill>
                <a:schemeClr val="tx1"/>
              </a:solidFill>
              <a:latin typeface="Arial" panose="020B0604020202020204" pitchFamily="34" charset="0"/>
              <a:ea typeface="Microsoft YaHei" pitchFamily="2"/>
              <a:cs typeface="Arial" panose="020B0604020202020204" pitchFamily="34" charset="0"/>
            </a:endParaRPr>
          </a:p>
          <a:p>
            <a:pPr marL="108000" lvl="0" indent="0">
              <a:spcBef>
                <a:spcPts val="0"/>
              </a:spcBef>
              <a:spcAft>
                <a:spcPts val="1415"/>
              </a:spcAft>
              <a:buSzPct val="45000"/>
              <a:buNone/>
            </a:pPr>
            <a:r>
              <a:rPr lang="pl-PL" sz="3200" smtClean="0">
                <a:solidFill>
                  <a:schemeClr val="tx1"/>
                </a:solidFill>
                <a:latin typeface="Arial" pitchFamily="18"/>
                <a:ea typeface="Microsoft YaHei" pitchFamily="2"/>
              </a:rPr>
              <a:t>8. </a:t>
            </a:r>
            <a:r>
              <a:rPr lang="pl-PL" sz="330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https://www.spektrum.de</a:t>
            </a:r>
            <a:endParaRPr lang="pl-PL" sz="3300" smtClean="0">
              <a:solidFill>
                <a:schemeClr val="tx1"/>
              </a:solidFill>
              <a:latin typeface="Arial" panose="020B0604020202020204" pitchFamily="34" charset="0"/>
              <a:ea typeface="Microsoft YaHei" pitchFamily="2"/>
              <a:cs typeface="Arial" panose="020B0604020202020204" pitchFamily="34" charset="0"/>
            </a:endParaRPr>
          </a:p>
          <a:p>
            <a:pPr marL="108000" lvl="0" indent="0">
              <a:spcBef>
                <a:spcPts val="0"/>
              </a:spcBef>
              <a:spcAft>
                <a:spcPts val="1415"/>
              </a:spcAft>
              <a:buSzPct val="45000"/>
              <a:buNone/>
            </a:pPr>
            <a:r>
              <a:rPr lang="pl-PL" sz="3200" smtClean="0">
                <a:solidFill>
                  <a:schemeClr val="tx1"/>
                </a:solidFill>
                <a:latin typeface="Arial" pitchFamily="18"/>
                <a:ea typeface="Microsoft YaHei" pitchFamily="2"/>
              </a:rPr>
              <a:t>9. </a:t>
            </a:r>
            <a:r>
              <a:rPr lang="pl-PL" sz="330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https://www.dw.com/de</a:t>
            </a:r>
            <a:endParaRPr lang="pl-PL" sz="3300">
              <a:solidFill>
                <a:schemeClr val="tx1"/>
              </a:solidFill>
              <a:latin typeface="Arial" panose="020B0604020202020204" pitchFamily="34" charset="0"/>
              <a:ea typeface="Microsoft YaHei" pitchFamily="2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3300" smtClean="0">
                <a:solidFill>
                  <a:schemeClr val="tx1"/>
                </a:solidFill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10. </a:t>
            </a:r>
            <a:r>
              <a:rPr lang="pl-PL" sz="3300">
                <a:latin typeface="Arial" panose="020B0604020202020204" pitchFamily="34" charset="0"/>
                <a:cs typeface="Arial" panose="020B0604020202020204" pitchFamily="34" charset="0"/>
              </a:rPr>
              <a:t>Forum </a:t>
            </a:r>
            <a:r>
              <a:rPr lang="pl-PL" sz="3300" smtClean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de-DE" sz="3300" smtClean="0"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DE" sz="3300">
                <a:latin typeface="Arial" panose="020B0604020202020204" pitchFamily="34" charset="0"/>
                <a:cs typeface="Arial" panose="020B0604020202020204" pitchFamily="34" charset="0"/>
              </a:rPr>
              <a:t>Mensch und die Geheimnisse der Natur/Man and the Secrets of </a:t>
            </a:r>
            <a:r>
              <a:rPr lang="de-DE" sz="3300" smtClean="0">
                <a:latin typeface="Arial" panose="020B0604020202020204" pitchFamily="34" charset="0"/>
                <a:cs typeface="Arial" panose="020B0604020202020204" pitchFamily="34" charset="0"/>
              </a:rPr>
              <a:t>Nature</a:t>
            </a:r>
            <a:r>
              <a:rPr lang="pl-PL" sz="330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pl-PL" sz="3300">
                <a:latin typeface="Arial" panose="020B0604020202020204" pitchFamily="34" charset="0"/>
                <a:cs typeface="Arial" panose="020B0604020202020204" pitchFamily="34" charset="0"/>
              </a:rPr>
              <a:t>in TwinSpace des Erasmus+/eTwinning Projekt „Lies mit uns</a:t>
            </a:r>
            <a:r>
              <a:rPr lang="pl-PL" sz="3300" smtClean="0">
                <a:latin typeface="Arial" panose="020B0604020202020204" pitchFamily="34" charset="0"/>
                <a:cs typeface="Arial" panose="020B0604020202020204" pitchFamily="34" charset="0"/>
              </a:rPr>
              <a:t>!”</a:t>
            </a:r>
            <a:endParaRPr lang="pl-PL" sz="3200" dirty="0">
              <a:solidFill>
                <a:schemeClr val="tx1"/>
              </a:solidFill>
              <a:latin typeface="Arial" pitchFamily="18"/>
              <a:ea typeface="Microsoft YaHei" pitchFamily="2"/>
            </a:endParaRPr>
          </a:p>
          <a:p>
            <a:pPr marL="431999" lvl="0" indent="-323999">
              <a:spcBef>
                <a:spcPts val="0"/>
              </a:spcBef>
              <a:spcAft>
                <a:spcPts val="1415"/>
              </a:spcAft>
              <a:buSzPct val="45000"/>
              <a:buFont typeface="StarSymbol"/>
              <a:buChar char="●"/>
            </a:pPr>
            <a:endParaRPr lang="pl-PL" sz="3200" dirty="0">
              <a:latin typeface="Arial" pitchFamily="18"/>
              <a:ea typeface="Microsoft YaHei" pitchFamily="2"/>
            </a:endParaRPr>
          </a:p>
          <a:p>
            <a:pPr marL="431999" lvl="0" indent="-323999">
              <a:spcBef>
                <a:spcPts val="0"/>
              </a:spcBef>
              <a:spcAft>
                <a:spcPts val="1415"/>
              </a:spcAft>
              <a:buSzPct val="45000"/>
              <a:buFont typeface="StarSymbol"/>
              <a:buChar char="●"/>
            </a:pPr>
            <a:endParaRPr lang="pl-PL" sz="3200" dirty="0">
              <a:latin typeface="Arial" pitchFamily="18"/>
              <a:ea typeface="Microsoft YaHe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847780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41171" y="508198"/>
            <a:ext cx="10650829" cy="1063025"/>
          </a:xfrm>
        </p:spPr>
        <p:txBody>
          <a:bodyPr>
            <a:noAutofit/>
          </a:bodyPr>
          <a:lstStyle/>
          <a:p>
            <a:r>
              <a:rPr lang="de-DE" sz="4000" dirty="0" smtClean="0"/>
              <a:t>Entwicklungstendenzen</a:t>
            </a:r>
            <a:r>
              <a:rPr lang="pl-PL" sz="4000" dirty="0" smtClean="0"/>
              <a:t> </a:t>
            </a:r>
            <a:r>
              <a:rPr lang="de-DE" sz="4000" dirty="0" smtClean="0"/>
              <a:t>in </a:t>
            </a:r>
            <a:r>
              <a:rPr lang="de-DE" sz="4000" dirty="0"/>
              <a:t>der Gentechnik</a:t>
            </a:r>
            <a:br>
              <a:rPr lang="de-DE" sz="4000" dirty="0"/>
            </a:br>
            <a:endParaRPr lang="pl-PL" sz="4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135" y="1571223"/>
            <a:ext cx="7206336" cy="348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/>
          <p:cNvSpPr/>
          <p:nvPr/>
        </p:nvSpPr>
        <p:spPr>
          <a:xfrm>
            <a:off x="6740616" y="3069353"/>
            <a:ext cx="2520280" cy="18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273" y="3454126"/>
            <a:ext cx="4377746" cy="3212592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2756702" y="5542889"/>
            <a:ext cx="45069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smtClean="0"/>
              <a:t>C</a:t>
            </a:r>
            <a:r>
              <a:rPr lang="pl-PL" sz="3600" dirty="0" smtClean="0"/>
              <a:t>RISPR -</a:t>
            </a:r>
            <a:endParaRPr lang="de-DE" dirty="0" smtClean="0"/>
          </a:p>
          <a:p>
            <a:r>
              <a:rPr lang="de-DE" sz="2400" dirty="0" smtClean="0"/>
              <a:t>präzis, preisgünstig und leicht 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216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85942" y="715335"/>
            <a:ext cx="8049974" cy="1280890"/>
          </a:xfrm>
        </p:spPr>
        <p:txBody>
          <a:bodyPr>
            <a:noAutofit/>
          </a:bodyPr>
          <a:lstStyle/>
          <a:p>
            <a:r>
              <a:rPr lang="pl-PL" sz="4000" dirty="0" smtClean="0"/>
              <a:t>CRIPSR </a:t>
            </a:r>
            <a:r>
              <a:rPr lang="de-DE" sz="4000" dirty="0"/>
              <a:t>Experimente</a:t>
            </a:r>
            <a:r>
              <a:rPr lang="pl-PL" sz="4000" dirty="0"/>
              <a:t>n</a:t>
            </a:r>
            <a:r>
              <a:rPr lang="de-DE" sz="4000" dirty="0"/>
              <a:t> </a:t>
            </a: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de-DE" sz="4000" dirty="0" smtClean="0"/>
              <a:t>an </a:t>
            </a:r>
            <a:r>
              <a:rPr lang="de-DE" sz="4000" dirty="0"/>
              <a:t>Embryonen und Menschen</a:t>
            </a:r>
            <a:br>
              <a:rPr lang="de-DE" sz="4000" dirty="0"/>
            </a:br>
            <a:endParaRPr lang="pl-PL" sz="4000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657840"/>
              </p:ext>
            </p:extLst>
          </p:nvPr>
        </p:nvGraphicFramePr>
        <p:xfrm>
          <a:off x="2071840" y="3076219"/>
          <a:ext cx="9490302" cy="28314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5609"/>
                <a:gridCol w="1519707"/>
                <a:gridCol w="1549835"/>
                <a:gridCol w="1581717"/>
                <a:gridCol w="1581717"/>
                <a:gridCol w="1581717"/>
              </a:tblGrid>
              <a:tr h="728301">
                <a:tc>
                  <a:txBody>
                    <a:bodyPr/>
                    <a:lstStyle/>
                    <a:p>
                      <a:r>
                        <a:rPr lang="pl-PL" sz="1400" dirty="0" smtClean="0"/>
                        <a:t>CRIPSR </a:t>
                      </a:r>
                      <a:r>
                        <a:rPr lang="de-DE" sz="1400" dirty="0" smtClean="0"/>
                        <a:t>Experimente</a:t>
                      </a:r>
                      <a:r>
                        <a:rPr lang="pl-PL" sz="1400" dirty="0" smtClean="0"/>
                        <a:t>n</a:t>
                      </a:r>
                      <a:r>
                        <a:rPr lang="de-DE" sz="1400" dirty="0" smtClean="0"/>
                        <a:t> an 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/>
                        <a:t>China</a:t>
                      </a:r>
                      <a:endParaRPr lang="pl-PL" dirty="0" smtClean="0"/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/>
                        <a:t>USA</a:t>
                      </a:r>
                      <a:endParaRPr lang="pl-PL" dirty="0" smtClean="0"/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smtClean="0"/>
                        <a:t>England</a:t>
                      </a:r>
                      <a:endParaRPr lang="pl-PL" sz="1800" dirty="0" smtClean="0"/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mtClean="0"/>
                        <a:t>Frankreich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/>
                        <a:t>Deutschland</a:t>
                      </a:r>
                    </a:p>
                    <a:p>
                      <a:endParaRPr lang="pl-PL" dirty="0"/>
                    </a:p>
                  </a:txBody>
                  <a:tcPr/>
                </a:tc>
              </a:tr>
              <a:tr h="1009020">
                <a:tc>
                  <a:txBody>
                    <a:bodyPr/>
                    <a:lstStyle/>
                    <a:p>
                      <a:endParaRPr lang="pl-PL" sz="1800" dirty="0" smtClean="0"/>
                    </a:p>
                    <a:p>
                      <a:r>
                        <a:rPr lang="de-DE" sz="1800" dirty="0" smtClean="0"/>
                        <a:t>Embryonen</a:t>
                      </a:r>
                      <a:endParaRPr lang="pl-PL" sz="1800" dirty="0" smtClean="0"/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noProof="0" dirty="0" smtClean="0"/>
                    </a:p>
                    <a:p>
                      <a:r>
                        <a:rPr lang="de-DE" noProof="0" dirty="0" smtClean="0"/>
                        <a:t>erlaubt</a:t>
                      </a:r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noProof="0" dirty="0" smtClean="0"/>
                    </a:p>
                    <a:p>
                      <a:r>
                        <a:rPr lang="de-DE" noProof="0" dirty="0" smtClean="0"/>
                        <a:t>erlaubt</a:t>
                      </a:r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noProof="0" dirty="0" smtClean="0"/>
                    </a:p>
                    <a:p>
                      <a:r>
                        <a:rPr lang="de-DE" noProof="0" dirty="0" smtClean="0"/>
                        <a:t>erlaubt</a:t>
                      </a:r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noProof="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noProof="0" dirty="0" smtClean="0"/>
                        <a:t>verboten</a:t>
                      </a:r>
                    </a:p>
                    <a:p>
                      <a:endParaRPr lang="pl-PL" noProof="0" dirty="0" smtClean="0"/>
                    </a:p>
                    <a:p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noProof="0" dirty="0" smtClean="0"/>
                    </a:p>
                    <a:p>
                      <a:r>
                        <a:rPr lang="de-DE" noProof="0" dirty="0" smtClean="0"/>
                        <a:t>verboten</a:t>
                      </a:r>
                      <a:endParaRPr lang="de-DE" noProof="0" dirty="0"/>
                    </a:p>
                  </a:txBody>
                  <a:tcPr/>
                </a:tc>
              </a:tr>
              <a:tr h="738417">
                <a:tc>
                  <a:txBody>
                    <a:bodyPr/>
                    <a:lstStyle/>
                    <a:p>
                      <a:endParaRPr lang="pl-PL" sz="1800" dirty="0" smtClean="0"/>
                    </a:p>
                    <a:p>
                      <a:r>
                        <a:rPr lang="de-DE" sz="1800" dirty="0" smtClean="0"/>
                        <a:t>Menschen</a:t>
                      </a:r>
                      <a:br>
                        <a:rPr lang="de-DE" sz="1800" dirty="0" smtClean="0"/>
                      </a:b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noProof="0" dirty="0" smtClean="0"/>
                    </a:p>
                    <a:p>
                      <a:r>
                        <a:rPr lang="de-DE" noProof="0" dirty="0" smtClean="0"/>
                        <a:t>erlaubt</a:t>
                      </a:r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noProof="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noProof="0" dirty="0" smtClean="0"/>
                        <a:t>verboten</a:t>
                      </a:r>
                    </a:p>
                    <a:p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noProof="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noProof="0" dirty="0" smtClean="0"/>
                        <a:t>verboten</a:t>
                      </a:r>
                    </a:p>
                    <a:p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noProof="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noProof="0" dirty="0" smtClean="0"/>
                        <a:t>verboten</a:t>
                      </a:r>
                    </a:p>
                    <a:p>
                      <a:endParaRPr lang="de-DE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noProof="0" dirty="0" smtClean="0"/>
                    </a:p>
                    <a:p>
                      <a:r>
                        <a:rPr lang="de-DE" noProof="0" dirty="0" smtClean="0"/>
                        <a:t>verboten</a:t>
                      </a:r>
                      <a:endParaRPr lang="de-DE" noProof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8962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3707" y="311625"/>
            <a:ext cx="7426093" cy="876161"/>
          </a:xfrm>
        </p:spPr>
        <p:txBody>
          <a:bodyPr>
            <a:normAutofit/>
          </a:bodyPr>
          <a:lstStyle/>
          <a:p>
            <a:r>
              <a:rPr lang="de-DE" sz="4000" dirty="0" smtClean="0"/>
              <a:t>Zukunft ohne Erbkrankheiten</a:t>
            </a:r>
            <a:endParaRPr lang="de-DE" sz="4000" dirty="0"/>
          </a:p>
        </p:txBody>
      </p:sp>
      <p:sp>
        <p:nvSpPr>
          <p:cNvPr id="9" name="Strzałka w dół 8"/>
          <p:cNvSpPr/>
          <p:nvPr/>
        </p:nvSpPr>
        <p:spPr>
          <a:xfrm>
            <a:off x="9909800" y="3580327"/>
            <a:ext cx="1224136" cy="13394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Prostokąt zaokrąglony 9"/>
          <p:cNvSpPr/>
          <p:nvPr/>
        </p:nvSpPr>
        <p:spPr>
          <a:xfrm>
            <a:off x="9118242" y="5177306"/>
            <a:ext cx="2807252" cy="125362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5400" dirty="0" smtClean="0"/>
              <a:t>Ja</a:t>
            </a:r>
            <a:endParaRPr lang="de-DE" sz="54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772884" y="5342452"/>
            <a:ext cx="6740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Verhinderung und Therapie</a:t>
            </a:r>
            <a:r>
              <a:rPr lang="pl-PL" sz="2400" dirty="0" smtClean="0"/>
              <a:t> von </a:t>
            </a:r>
            <a:r>
              <a:rPr lang="de-DE" sz="2400" dirty="0" smtClean="0"/>
              <a:t>Krankheiten</a:t>
            </a:r>
            <a:endParaRPr lang="de-DE" sz="16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366" y="1535487"/>
            <a:ext cx="4044539" cy="3389174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174" y="1540392"/>
            <a:ext cx="3908552" cy="3379365"/>
          </a:xfrm>
          <a:prstGeom prst="rect">
            <a:avLst/>
          </a:prstGeom>
        </p:spPr>
      </p:pic>
      <p:pic>
        <p:nvPicPr>
          <p:cNvPr id="11" name="Obraz 4">
            <a:extLst>
              <a:ext uri="{FF2B5EF4-FFF2-40B4-BE49-F238E27FC236}">
                <a16:creationId xmlns="" xmlns:a16="http://schemas.microsoft.com/office/drawing/2014/main" id="{E45D6478-97F3-40A5-ADEC-2B7471A0F3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/>
            <a:alphaModFix/>
          </a:blip>
          <a:srcRect/>
          <a:stretch>
            <a:fillRect/>
          </a:stretch>
        </p:blipFill>
        <p:spPr>
          <a:xfrm>
            <a:off x="9782627" y="1535487"/>
            <a:ext cx="2142867" cy="1582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2242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33072" y="405169"/>
            <a:ext cx="9963976" cy="779687"/>
          </a:xfrm>
        </p:spPr>
        <p:txBody>
          <a:bodyPr>
            <a:normAutofit/>
          </a:bodyPr>
          <a:lstStyle/>
          <a:p>
            <a:r>
              <a:rPr lang="de-DE" sz="4000"/>
              <a:t>Genmanipulation – Verbrechen</a:t>
            </a:r>
            <a:endParaRPr lang="pl-PL" sz="40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5584779" y="4645926"/>
            <a:ext cx="35334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000" dirty="0" smtClean="0"/>
          </a:p>
          <a:p>
            <a:r>
              <a:rPr lang="pl-PL" sz="2200" smtClean="0"/>
              <a:t>Genveränderungen – </a:t>
            </a:r>
          </a:p>
          <a:p>
            <a:endParaRPr lang="pl-PL" sz="1000" smtClean="0"/>
          </a:p>
          <a:p>
            <a:r>
              <a:rPr lang="de-DE" sz="2200" smtClean="0"/>
              <a:t>zukünftige</a:t>
            </a:r>
            <a:r>
              <a:rPr lang="pl-PL" sz="2200" smtClean="0"/>
              <a:t> </a:t>
            </a:r>
            <a:r>
              <a:rPr lang="de-DE" sz="2200" dirty="0" smtClean="0"/>
              <a:t>Waffe gegen die Mensch</a:t>
            </a:r>
            <a:r>
              <a:rPr lang="pl-PL" sz="2200" dirty="0" smtClean="0"/>
              <a:t>h</a:t>
            </a:r>
            <a:r>
              <a:rPr lang="de-DE" sz="2200" dirty="0" err="1" smtClean="0"/>
              <a:t>eit</a:t>
            </a:r>
            <a:r>
              <a:rPr lang="de-DE" sz="2400" dirty="0" smtClean="0"/>
              <a:t>?</a:t>
            </a:r>
            <a:endParaRPr lang="de-DE" sz="2400" dirty="0"/>
          </a:p>
        </p:txBody>
      </p:sp>
      <p:sp>
        <p:nvSpPr>
          <p:cNvPr id="9" name="Strzałka w dół 8"/>
          <p:cNvSpPr/>
          <p:nvPr/>
        </p:nvSpPr>
        <p:spPr>
          <a:xfrm>
            <a:off x="9909800" y="3580327"/>
            <a:ext cx="1224136" cy="13394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Prostokąt zaokrąglony 9"/>
          <p:cNvSpPr/>
          <p:nvPr/>
        </p:nvSpPr>
        <p:spPr>
          <a:xfrm>
            <a:off x="9118242" y="5177306"/>
            <a:ext cx="2807252" cy="125362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5400" dirty="0" err="1" smtClean="0"/>
              <a:t>Nein</a:t>
            </a:r>
            <a:endParaRPr lang="de-DE" sz="5400" dirty="0"/>
          </a:p>
        </p:txBody>
      </p:sp>
      <p:pic>
        <p:nvPicPr>
          <p:cNvPr id="1026" name="Picture 2" descr="https://www.theologe.de/images/embryo_im_reagenzgl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803" y="3899162"/>
            <a:ext cx="3678126" cy="25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az 2"/>
          <p:cNvPicPr>
            <a:picLocks noChangeAspect="1"/>
          </p:cNvPicPr>
          <p:nvPr/>
        </p:nvPicPr>
        <p:blipFill>
          <a:blip r:embed="rId3"/>
          <a:srcRect l="33378" r="33734"/>
          <a:stretch>
            <a:fillRect/>
          </a:stretch>
        </p:blipFill>
        <p:spPr>
          <a:xfrm>
            <a:off x="7351510" y="1455107"/>
            <a:ext cx="2163650" cy="287817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pole tekstowe 2"/>
          <p:cNvSpPr txBox="1"/>
          <p:nvPr/>
        </p:nvSpPr>
        <p:spPr>
          <a:xfrm>
            <a:off x="1081827" y="1828593"/>
            <a:ext cx="601443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smtClean="0"/>
              <a:t>1. verbessertes </a:t>
            </a:r>
            <a:r>
              <a:rPr lang="de-DE" sz="2200" smtClean="0"/>
              <a:t>Aussehen</a:t>
            </a:r>
            <a:endParaRPr lang="pl-PL" sz="2200" smtClean="0"/>
          </a:p>
          <a:p>
            <a:pPr marL="457200" indent="-457200">
              <a:buAutoNum type="arabicPeriod"/>
            </a:pPr>
            <a:endParaRPr lang="pl-PL" sz="1000" smtClean="0"/>
          </a:p>
          <a:p>
            <a:r>
              <a:rPr lang="pl-PL" sz="2200" smtClean="0"/>
              <a:t>2. verbesserte </a:t>
            </a:r>
            <a:r>
              <a:rPr lang="de-DE" sz="2200" smtClean="0"/>
              <a:t>körperliche Leitungsfähigkeit</a:t>
            </a:r>
            <a:endParaRPr lang="pl-PL" sz="2200"/>
          </a:p>
          <a:p>
            <a:endParaRPr lang="pl-PL" sz="1000" smtClean="0"/>
          </a:p>
          <a:p>
            <a:r>
              <a:rPr lang="pl-PL" sz="2200" smtClean="0"/>
              <a:t>3. verbesserte</a:t>
            </a:r>
            <a:r>
              <a:rPr lang="de-DE" sz="2200" smtClean="0"/>
              <a:t> </a:t>
            </a:r>
            <a:r>
              <a:rPr lang="de-DE" sz="2200"/>
              <a:t>Intelligenz</a:t>
            </a:r>
            <a:endParaRPr lang="pl-PL" sz="2200"/>
          </a:p>
        </p:txBody>
      </p:sp>
    </p:spTree>
    <p:extLst>
      <p:ext uri="{BB962C8B-B14F-4D97-AF65-F5344CB8AC3E}">
        <p14:creationId xmlns:p14="http://schemas.microsoft.com/office/powerpoint/2010/main" val="4184725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33072" y="405169"/>
            <a:ext cx="10234432" cy="779687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Unvorhersehbare Risiken für weitere Generationen</a:t>
            </a:r>
            <a:endParaRPr lang="de-DE" sz="40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1433829" y="5388618"/>
            <a:ext cx="59828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„</a:t>
            </a:r>
            <a:r>
              <a:rPr lang="de-DE" sz="2400" dirty="0" smtClean="0"/>
              <a:t>Langzeitfolgen </a:t>
            </a:r>
            <a:r>
              <a:rPr lang="pl-PL" sz="2400" dirty="0" smtClean="0"/>
              <a:t>der </a:t>
            </a:r>
            <a:r>
              <a:rPr lang="de-DE" sz="2400" dirty="0" smtClean="0"/>
              <a:t>Keimbahntherapie </a:t>
            </a:r>
            <a:endParaRPr lang="pl-PL" sz="2400" dirty="0" smtClean="0"/>
          </a:p>
          <a:p>
            <a:r>
              <a:rPr lang="de-DE" sz="2400" dirty="0" smtClean="0"/>
              <a:t>sind nicht </a:t>
            </a:r>
            <a:r>
              <a:rPr lang="de-DE" sz="2400" dirty="0"/>
              <a:t>absehbar</a:t>
            </a:r>
            <a:r>
              <a:rPr lang="de-DE" sz="2400" dirty="0" smtClean="0"/>
              <a:t>.</a:t>
            </a:r>
            <a:r>
              <a:rPr lang="pl-PL" sz="2400" dirty="0" smtClean="0"/>
              <a:t>”</a:t>
            </a:r>
            <a:r>
              <a:rPr lang="de-DE" sz="2400" dirty="0"/>
              <a:t> </a:t>
            </a:r>
            <a:r>
              <a:rPr lang="pl-PL" sz="2400" dirty="0" smtClean="0"/>
              <a:t>    </a:t>
            </a:r>
          </a:p>
          <a:p>
            <a:pPr algn="r"/>
            <a:r>
              <a:rPr lang="pl-PL" sz="2400" dirty="0" smtClean="0"/>
              <a:t> </a:t>
            </a:r>
            <a:r>
              <a:rPr lang="de-DE" sz="1600" dirty="0" err="1"/>
              <a:t>Leopoldina</a:t>
            </a:r>
            <a:r>
              <a:rPr lang="de-DE" sz="1600" dirty="0"/>
              <a:t>-Präsident Jörg </a:t>
            </a:r>
            <a:r>
              <a:rPr lang="de-DE" sz="1600" dirty="0" smtClean="0"/>
              <a:t>Hacker</a:t>
            </a:r>
            <a:endParaRPr lang="de-DE" sz="1400" dirty="0"/>
          </a:p>
        </p:txBody>
      </p:sp>
      <p:sp>
        <p:nvSpPr>
          <p:cNvPr id="9" name="Strzałka w dół 8"/>
          <p:cNvSpPr/>
          <p:nvPr/>
        </p:nvSpPr>
        <p:spPr>
          <a:xfrm>
            <a:off x="9909800" y="3580327"/>
            <a:ext cx="1224136" cy="13394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Prostokąt zaokrąglony 9"/>
          <p:cNvSpPr/>
          <p:nvPr/>
        </p:nvSpPr>
        <p:spPr>
          <a:xfrm>
            <a:off x="9118242" y="5177306"/>
            <a:ext cx="2807252" cy="125362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5400" dirty="0" err="1" smtClean="0"/>
              <a:t>Nein</a:t>
            </a:r>
            <a:endParaRPr lang="de-DE" sz="5400" dirty="0"/>
          </a:p>
        </p:txBody>
      </p:sp>
      <p:pic>
        <p:nvPicPr>
          <p:cNvPr id="11" name="Obraz 3">
            <a:extLst>
              <a:ext uri="{FF2B5EF4-FFF2-40B4-BE49-F238E27FC236}">
                <a16:creationId xmlns="" xmlns:a16="http://schemas.microsoft.com/office/drawing/2014/main" id="{07584334-D943-478D-9FE7-01D684AA90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7416706" y="1545435"/>
            <a:ext cx="3403071" cy="1635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Pro und Contra der Genomchirurgi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072" y="1522162"/>
            <a:ext cx="5293723" cy="35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464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33702" y="455866"/>
            <a:ext cx="10459560" cy="876161"/>
          </a:xfrm>
        </p:spPr>
        <p:txBody>
          <a:bodyPr>
            <a:normAutofit fontScale="90000"/>
          </a:bodyPr>
          <a:lstStyle/>
          <a:p>
            <a:r>
              <a:rPr lang="de-DE" sz="4000" dirty="0" smtClean="0"/>
              <a:t>Designerbabys</a:t>
            </a:r>
            <a:r>
              <a:rPr lang="pl-PL" sz="4000" dirty="0" smtClean="0"/>
              <a:t> - </a:t>
            </a:r>
            <a:r>
              <a:rPr lang="de-DE" sz="4000" dirty="0" smtClean="0"/>
              <a:t>Ethische und religiöse Fragen</a:t>
            </a:r>
            <a:endParaRPr lang="de-DE" sz="4000" dirty="0"/>
          </a:p>
        </p:txBody>
      </p:sp>
      <p:sp>
        <p:nvSpPr>
          <p:cNvPr id="9" name="Strzałka w dół 8"/>
          <p:cNvSpPr/>
          <p:nvPr/>
        </p:nvSpPr>
        <p:spPr>
          <a:xfrm>
            <a:off x="9909800" y="3580327"/>
            <a:ext cx="1224136" cy="13394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Prostokąt zaokrąglony 9"/>
          <p:cNvSpPr/>
          <p:nvPr/>
        </p:nvSpPr>
        <p:spPr>
          <a:xfrm>
            <a:off x="9118242" y="5177306"/>
            <a:ext cx="2807252" cy="125362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5400" dirty="0" err="1" smtClean="0"/>
              <a:t>Nein</a:t>
            </a:r>
            <a:endParaRPr lang="de-DE" sz="54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641" y="1872557"/>
            <a:ext cx="5737371" cy="3415539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1275010" y="5558255"/>
            <a:ext cx="71477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„</a:t>
            </a:r>
            <a:r>
              <a:rPr lang="de-DE" sz="2400" dirty="0" smtClean="0"/>
              <a:t>Der Mensch darf in die Natur eingreifen, er soll es sogar</a:t>
            </a:r>
            <a:r>
              <a:rPr lang="pl-PL" sz="2400" dirty="0" smtClean="0"/>
              <a:t>, </a:t>
            </a:r>
            <a:r>
              <a:rPr lang="de-DE" sz="2400" dirty="0" smtClean="0"/>
              <a:t>nur muss er es verantwortlich tun.</a:t>
            </a:r>
            <a:r>
              <a:rPr lang="de-DE" sz="1600" dirty="0" smtClean="0"/>
              <a:t> </a:t>
            </a:r>
            <a:endParaRPr lang="pl-PL" sz="1600" dirty="0" smtClean="0"/>
          </a:p>
          <a:p>
            <a:pPr algn="r"/>
            <a:r>
              <a:rPr lang="de-DE" sz="1600" dirty="0" smtClean="0"/>
              <a:t>Peter </a:t>
            </a:r>
            <a:r>
              <a:rPr lang="de-DE" sz="1600" dirty="0" err="1" smtClean="0"/>
              <a:t>Dabrock</a:t>
            </a:r>
            <a:r>
              <a:rPr lang="de-DE" sz="1600" dirty="0" smtClean="0"/>
              <a:t>, Vorsitzender des Deutschen Ethikrats</a:t>
            </a:r>
            <a:endParaRPr lang="pl-PL" sz="1600" dirty="0" smtClean="0"/>
          </a:p>
        </p:txBody>
      </p:sp>
      <p:pic>
        <p:nvPicPr>
          <p:cNvPr id="4100" name="Picture 4" descr="Znalezione obrazy dla zapytania gott als schÃ¶pfer der Wel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742" y="1332027"/>
            <a:ext cx="2762523" cy="207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10521868" y="1511040"/>
            <a:ext cx="15713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Gott – </a:t>
            </a:r>
          </a:p>
          <a:p>
            <a:r>
              <a:rPr lang="de-DE" sz="2000" dirty="0" smtClean="0"/>
              <a:t>der einzige Schöpfer </a:t>
            </a:r>
          </a:p>
          <a:p>
            <a:r>
              <a:rPr lang="de-DE" sz="2000" dirty="0" smtClean="0"/>
              <a:t>der Welt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742734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36102" y="572595"/>
            <a:ext cx="9255639" cy="818323"/>
          </a:xfrm>
        </p:spPr>
        <p:txBody>
          <a:bodyPr>
            <a:noAutofit/>
          </a:bodyPr>
          <a:lstStyle/>
          <a:p>
            <a:r>
              <a:rPr lang="de-DE" sz="4000" dirty="0" smtClean="0"/>
              <a:t>Was </a:t>
            </a:r>
            <a:r>
              <a:rPr lang="de-DE" sz="4000" smtClean="0"/>
              <a:t>meinen </a:t>
            </a:r>
            <a:r>
              <a:rPr lang="pl-PL" sz="4000" smtClean="0"/>
              <a:t>polnische</a:t>
            </a:r>
            <a:r>
              <a:rPr lang="de-DE" sz="4000" smtClean="0"/>
              <a:t> </a:t>
            </a:r>
            <a:r>
              <a:rPr lang="de-DE" sz="4000" dirty="0" smtClean="0"/>
              <a:t>Jugendliche?</a:t>
            </a:r>
            <a:endParaRPr lang="de-DE" sz="40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6259132" y="5929243"/>
            <a:ext cx="5605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Befragt </a:t>
            </a:r>
            <a:r>
              <a:rPr lang="de-DE" smtClean="0"/>
              <a:t>wurden </a:t>
            </a:r>
            <a:r>
              <a:rPr lang="pl-PL" smtClean="0"/>
              <a:t>100</a:t>
            </a:r>
            <a:r>
              <a:rPr lang="de-DE" smtClean="0"/>
              <a:t> </a:t>
            </a:r>
            <a:r>
              <a:rPr lang="pl-PL"/>
              <a:t>S</a:t>
            </a:r>
            <a:r>
              <a:rPr lang="pl-PL" smtClean="0"/>
              <a:t>chüler vom</a:t>
            </a:r>
            <a:r>
              <a:rPr lang="de-DE" smtClean="0"/>
              <a:t> </a:t>
            </a:r>
            <a:r>
              <a:rPr lang="pl-PL" smtClean="0"/>
              <a:t>8. LO in Krakau</a:t>
            </a:r>
            <a:endParaRPr lang="pl-PL" dirty="0"/>
          </a:p>
        </p:txBody>
      </p:sp>
      <p:graphicFrame>
        <p:nvGraphicFramePr>
          <p:cNvPr id="13" name="Wykres 12"/>
          <p:cNvGraphicFramePr/>
          <p:nvPr>
            <p:extLst>
              <p:ext uri="{D42A27DB-BD31-4B8C-83A1-F6EECF244321}">
                <p14:modId xmlns:p14="http://schemas.microsoft.com/office/powerpoint/2010/main" val="1507655778"/>
              </p:ext>
            </p:extLst>
          </p:nvPr>
        </p:nvGraphicFramePr>
        <p:xfrm>
          <a:off x="6259132" y="1980595"/>
          <a:ext cx="5382093" cy="3833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1704281" y="2341203"/>
            <a:ext cx="443033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400">
                <a:solidFill>
                  <a:srgbClr val="000000"/>
                </a:solidFill>
                <a:latin typeface="Century Gothic" panose="020B0502020202020204" pitchFamily="34" charset="0"/>
              </a:rPr>
              <a:t>Europa in </a:t>
            </a:r>
            <a:endParaRPr lang="pl-PL" sz="240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400" smtClean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smtClean="0">
                <a:solidFill>
                  <a:srgbClr val="000000"/>
                </a:solidFill>
                <a:latin typeface="Century Gothic" panose="020B0502020202020204" pitchFamily="34" charset="0"/>
              </a:rPr>
              <a:t>- 10 </a:t>
            </a:r>
            <a:r>
              <a:rPr lang="pl-PL" sz="2000">
                <a:solidFill>
                  <a:srgbClr val="000000"/>
                </a:solidFill>
                <a:latin typeface="Century Gothic" panose="020B0502020202020204" pitchFamily="34" charset="0"/>
              </a:rPr>
              <a:t>Jahren </a:t>
            </a:r>
            <a:r>
              <a:rPr lang="pl-PL" sz="2000" smtClean="0">
                <a:solidFill>
                  <a:srgbClr val="000000"/>
                </a:solidFill>
                <a:latin typeface="Century Gothic" panose="020B0502020202020204" pitchFamily="34" charset="0"/>
              </a:rPr>
              <a:t>- </a:t>
            </a:r>
            <a:r>
              <a:rPr lang="pl-PL" sz="2000">
                <a:solidFill>
                  <a:srgbClr val="000000"/>
                </a:solidFill>
                <a:latin typeface="Century Gothic" panose="020B0502020202020204" pitchFamily="34" charset="0"/>
              </a:rPr>
              <a:t>die Enwicklung der Gentechnik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00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smtClean="0">
                <a:solidFill>
                  <a:srgbClr val="000000"/>
                </a:solidFill>
                <a:latin typeface="Century Gothic" panose="020B0502020202020204" pitchFamily="34" charset="0"/>
              </a:rPr>
              <a:t>- 50 </a:t>
            </a:r>
            <a:r>
              <a:rPr lang="pl-PL" sz="2000">
                <a:solidFill>
                  <a:srgbClr val="000000"/>
                </a:solidFill>
                <a:latin typeface="Century Gothic" panose="020B0502020202020204" pitchFamily="34" charset="0"/>
              </a:rPr>
              <a:t>Jahren – die Beseitigung der Krankheiten und der Hässlichkeit 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pl-PL" sz="200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pl-PL" sz="2000" smtClean="0">
                <a:solidFill>
                  <a:srgbClr val="000000"/>
                </a:solidFill>
                <a:latin typeface="Century Gothic" panose="020B0502020202020204" pitchFamily="34" charset="0"/>
              </a:rPr>
              <a:t>- 100 </a:t>
            </a:r>
            <a:r>
              <a:rPr lang="pl-PL" sz="2000">
                <a:solidFill>
                  <a:srgbClr val="000000"/>
                </a:solidFill>
                <a:latin typeface="Century Gothic" panose="020B0502020202020204" pitchFamily="34" charset="0"/>
              </a:rPr>
              <a:t>Jahren </a:t>
            </a:r>
            <a:r>
              <a:rPr lang="pl-PL" sz="2000" smtClean="0">
                <a:solidFill>
                  <a:srgbClr val="000000"/>
                </a:solidFill>
                <a:latin typeface="Century Gothic" panose="020B0502020202020204" pitchFamily="34" charset="0"/>
              </a:rPr>
              <a:t>- </a:t>
            </a:r>
            <a:r>
              <a:rPr lang="pl-PL" sz="2000">
                <a:solidFill>
                  <a:srgbClr val="000000"/>
                </a:solidFill>
                <a:latin typeface="Century Gothic" panose="020B0502020202020204" pitchFamily="34" charset="0"/>
              </a:rPr>
              <a:t>die Entstehung </a:t>
            </a:r>
            <a:r>
              <a:rPr lang="pl-PL" sz="2000" smtClean="0">
                <a:solidFill>
                  <a:srgbClr val="000000"/>
                </a:solidFill>
                <a:latin typeface="Century Gothic" panose="020B0502020202020204" pitchFamily="34" charset="0"/>
              </a:rPr>
              <a:t>der idealen </a:t>
            </a:r>
            <a:r>
              <a:rPr lang="pl-PL" sz="2000">
                <a:solidFill>
                  <a:srgbClr val="000000"/>
                </a:solidFill>
                <a:latin typeface="Century Gothic" panose="020B0502020202020204" pitchFamily="34" charset="0"/>
              </a:rPr>
              <a:t>Gesellschaft</a:t>
            </a:r>
          </a:p>
        </p:txBody>
      </p:sp>
    </p:spTree>
    <p:extLst>
      <p:ext uri="{BB962C8B-B14F-4D97-AF65-F5344CB8AC3E}">
        <p14:creationId xmlns:p14="http://schemas.microsoft.com/office/powerpoint/2010/main" val="620240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82552" y="257250"/>
            <a:ext cx="10161431" cy="1462268"/>
          </a:xfrm>
        </p:spPr>
        <p:txBody>
          <a:bodyPr>
            <a:noAutofit/>
          </a:bodyPr>
          <a:lstStyle/>
          <a:p>
            <a:r>
              <a:rPr lang="pl-PL" sz="4000" dirty="0" smtClean="0"/>
              <a:t>E</a:t>
            </a:r>
            <a:r>
              <a:rPr lang="de-DE" sz="4000" dirty="0" err="1" smtClean="0"/>
              <a:t>ine</a:t>
            </a:r>
            <a:r>
              <a:rPr lang="de-DE" sz="4000" dirty="0" smtClean="0"/>
              <a:t> </a:t>
            </a:r>
            <a:r>
              <a:rPr lang="de-DE" sz="4000" dirty="0"/>
              <a:t>gesellschaftliche </a:t>
            </a:r>
            <a:r>
              <a:rPr lang="de-DE" sz="4000" dirty="0" smtClean="0"/>
              <a:t>Debatte</a:t>
            </a:r>
            <a:r>
              <a:rPr lang="pl-PL" sz="4000" dirty="0" smtClean="0"/>
              <a:t> </a:t>
            </a:r>
            <a:br>
              <a:rPr lang="pl-PL" sz="4000" dirty="0" smtClean="0"/>
            </a:br>
            <a:r>
              <a:rPr lang="pl-PL" sz="4000" dirty="0"/>
              <a:t> </a:t>
            </a:r>
            <a:r>
              <a:rPr lang="pl-PL" sz="4000" dirty="0" smtClean="0"/>
              <a:t>                                            </a:t>
            </a:r>
            <a:r>
              <a:rPr lang="de-DE" sz="4000" dirty="0" smtClean="0"/>
              <a:t>ist erforderlich</a:t>
            </a:r>
            <a:r>
              <a:rPr lang="pl-PL" sz="4000" dirty="0" smtClean="0"/>
              <a:t>!</a:t>
            </a:r>
            <a:endParaRPr lang="de-DE" sz="40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4861775" y="5969250"/>
            <a:ext cx="593716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„</a:t>
            </a:r>
            <a:r>
              <a:rPr lang="de-DE" dirty="0"/>
              <a:t>Jetzt ist genau die Zeit für eine ernsthafte Debatte</a:t>
            </a:r>
            <a:r>
              <a:rPr lang="de-DE" dirty="0" smtClean="0"/>
              <a:t>“</a:t>
            </a:r>
            <a:endParaRPr lang="pl-PL" dirty="0" smtClean="0"/>
          </a:p>
          <a:p>
            <a:pPr algn="r"/>
            <a:r>
              <a:rPr lang="pl-PL" sz="1600" dirty="0"/>
              <a:t>Prof. Dr. Peter </a:t>
            </a:r>
            <a:r>
              <a:rPr lang="pl-PL" sz="1600" dirty="0" err="1"/>
              <a:t>Dabrock</a:t>
            </a:r>
            <a:endParaRPr lang="de-DE" sz="16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2" y="1906074"/>
            <a:ext cx="8315173" cy="387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582232"/>
      </p:ext>
    </p:extLst>
  </p:cSld>
  <p:clrMapOvr>
    <a:masterClrMapping/>
  </p:clrMapOvr>
</p:sld>
</file>

<file path=ppt/theme/theme1.xml><?xml version="1.0" encoding="utf-8"?>
<a:theme xmlns:a="http://schemas.openxmlformats.org/drawingml/2006/main" name="Smuga">
  <a:themeElements>
    <a:clrScheme name="Smug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muga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mug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331</TotalTime>
  <Words>300</Words>
  <Application>Microsoft Office PowerPoint</Application>
  <PresentationFormat>Panoramiczny</PresentationFormat>
  <Paragraphs>89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7" baseType="lpstr">
      <vt:lpstr>Microsoft YaHei</vt:lpstr>
      <vt:lpstr>Arial</vt:lpstr>
      <vt:lpstr>Century Gothic</vt:lpstr>
      <vt:lpstr>StarSymbol</vt:lpstr>
      <vt:lpstr>Wingdings 3</vt:lpstr>
      <vt:lpstr>Smuga</vt:lpstr>
      <vt:lpstr>     Eingriffe in die Natur des Menschen – Chance oder Bedrohung  </vt:lpstr>
      <vt:lpstr>Entwicklungstendenzen in der Gentechnik </vt:lpstr>
      <vt:lpstr>CRIPSR Experimenten  an Embryonen und Menschen </vt:lpstr>
      <vt:lpstr>Zukunft ohne Erbkrankheiten</vt:lpstr>
      <vt:lpstr>Genmanipulation – Verbrechen</vt:lpstr>
      <vt:lpstr>Unvorhersehbare Risiken für weitere Generationen</vt:lpstr>
      <vt:lpstr>Designerbabys - Ethische und religiöse Fragen</vt:lpstr>
      <vt:lpstr>Was meinen polnische Jugendliche?</vt:lpstr>
      <vt:lpstr>Eine gesellschaftliche Debatte                                               ist erforderlich!</vt:lpstr>
      <vt:lpstr>Zukunft zeigt!</vt:lpstr>
      <vt:lpstr>Bibliographie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b.cudak</dc:creator>
  <cp:lastModifiedBy>b.cudak</cp:lastModifiedBy>
  <cp:revision>58</cp:revision>
  <dcterms:created xsi:type="dcterms:W3CDTF">2018-11-18T19:13:22Z</dcterms:created>
  <dcterms:modified xsi:type="dcterms:W3CDTF">2019-10-23T03:25:54Z</dcterms:modified>
</cp:coreProperties>
</file>